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3" r:id="rId4"/>
    <p:sldMasterId id="2147483775" r:id="rId5"/>
  </p:sldMasterIdLst>
  <p:notesMasterIdLst>
    <p:notesMasterId r:id="rId30"/>
  </p:notesMasterIdLst>
  <p:handoutMasterIdLst>
    <p:handoutMasterId r:id="rId31"/>
  </p:handoutMasterIdLst>
  <p:sldIdLst>
    <p:sldId id="256" r:id="rId6"/>
    <p:sldId id="257" r:id="rId7"/>
    <p:sldId id="284" r:id="rId8"/>
    <p:sldId id="285" r:id="rId9"/>
    <p:sldId id="290" r:id="rId10"/>
    <p:sldId id="287" r:id="rId11"/>
    <p:sldId id="259" r:id="rId12"/>
    <p:sldId id="261" r:id="rId13"/>
    <p:sldId id="263" r:id="rId14"/>
    <p:sldId id="264" r:id="rId15"/>
    <p:sldId id="265" r:id="rId16"/>
    <p:sldId id="267" r:id="rId17"/>
    <p:sldId id="278" r:id="rId18"/>
    <p:sldId id="273" r:id="rId19"/>
    <p:sldId id="274" r:id="rId20"/>
    <p:sldId id="275" r:id="rId21"/>
    <p:sldId id="277" r:id="rId22"/>
    <p:sldId id="260" r:id="rId23"/>
    <p:sldId id="288" r:id="rId24"/>
    <p:sldId id="279" r:id="rId25"/>
    <p:sldId id="28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218EF46-FD04-4833-9648-AC6E07E86BEE}">
          <p14:sldIdLst>
            <p14:sldId id="256"/>
            <p14:sldId id="257"/>
            <p14:sldId id="284"/>
            <p14:sldId id="285"/>
            <p14:sldId id="290"/>
            <p14:sldId id="287"/>
            <p14:sldId id="259"/>
            <p14:sldId id="261"/>
            <p14:sldId id="263"/>
            <p14:sldId id="264"/>
            <p14:sldId id="265"/>
            <p14:sldId id="267"/>
            <p14:sldId id="278"/>
          </p14:sldIdLst>
        </p14:section>
        <p14:section name="Untitled Section" id="{628ACBF1-8867-4301-A500-4BF7B8D4F746}">
          <p14:sldIdLst>
            <p14:sldId id="273"/>
            <p14:sldId id="274"/>
            <p14:sldId id="275"/>
            <p14:sldId id="277"/>
            <p14:sldId id="260"/>
            <p14:sldId id="288"/>
            <p14:sldId id="279"/>
            <p14:sldId id="289"/>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8"/>
    <p:restoredTop sz="62162"/>
  </p:normalViewPr>
  <p:slideViewPr>
    <p:cSldViewPr snapToGrid="0">
      <p:cViewPr varScale="1">
        <p:scale>
          <a:sx n="74" d="100"/>
          <a:sy n="74" d="100"/>
        </p:scale>
        <p:origin x="100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32DD1-7194-4AD3-A3A2-85162457FBD8}" type="datetimeFigureOut">
              <a:rPr lang="en-US" smtClean="0"/>
              <a:t>5/17/2017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CF1F6-78B2-4885-9C39-EF934F60ECE1}" type="slidenum">
              <a:rPr lang="en-US" smtClean="0"/>
              <a:t>‹#›</a:t>
            </a:fld>
            <a:endParaRPr lang="en-US"/>
          </a:p>
        </p:txBody>
      </p:sp>
    </p:spTree>
    <p:extLst>
      <p:ext uri="{BB962C8B-B14F-4D97-AF65-F5344CB8AC3E}">
        <p14:creationId xmlns:p14="http://schemas.microsoft.com/office/powerpoint/2010/main" val="90195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233873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Diane - Introduce</a:t>
            </a:r>
            <a:endParaRPr sz="1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ftr" idx="11"/>
          </p:nvPr>
        </p:nvSpPr>
        <p:spPr>
          <a:xfrm>
            <a:off x="0" y="8685213"/>
            <a:ext cx="29718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EDIfy Workshop</a:t>
            </a:r>
          </a:p>
        </p:txBody>
      </p:sp>
      <p:sp>
        <p:nvSpPr>
          <p:cNvPr id="347" name="Shape 347"/>
          <p:cNvSpPr txBox="1">
            <a:spLocks noGrp="1"/>
          </p:cNvSpPr>
          <p:nvPr>
            <p:ph type="hdr" idx="3"/>
          </p:nvPr>
        </p:nvSpPr>
        <p:spPr>
          <a:xfrm>
            <a:off x="0" y="0"/>
            <a:ext cx="29718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Discovery Center</a:t>
            </a:r>
          </a:p>
        </p:txBody>
      </p:sp>
    </p:spTree>
    <p:extLst>
      <p:ext uri="{BB962C8B-B14F-4D97-AF65-F5344CB8AC3E}">
        <p14:creationId xmlns:p14="http://schemas.microsoft.com/office/powerpoint/2010/main" val="184631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b="1" dirty="0"/>
              <a:t>Jason</a:t>
            </a:r>
            <a:endParaRPr lang="is-IS" b="1" dirty="0"/>
          </a:p>
          <a:p>
            <a:pPr lvl="0" rtl="0">
              <a:spcBef>
                <a:spcPts val="0"/>
              </a:spcBef>
              <a:buNone/>
            </a:pPr>
            <a:endParaRPr lang="is-IS" b="1" dirty="0"/>
          </a:p>
          <a:p>
            <a:pPr lvl="0" rtl="0">
              <a:spcBef>
                <a:spcPts val="0"/>
              </a:spcBef>
              <a:buNone/>
            </a:pPr>
            <a:r>
              <a:rPr lang="is-IS" b="1" dirty="0"/>
              <a:t>Pair Share...Notice</a:t>
            </a:r>
            <a:r>
              <a:rPr lang="is-IS" b="1" baseline="0" dirty="0"/>
              <a:t> and Feel</a:t>
            </a:r>
            <a:endParaRPr lang="en" b="1" dirty="0"/>
          </a:p>
        </p:txBody>
      </p:sp>
      <p:sp>
        <p:nvSpPr>
          <p:cNvPr id="416" name="Shape 416"/>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t>10</a:t>
            </a:fld>
            <a:endParaRPr lang="en"/>
          </a:p>
        </p:txBody>
      </p:sp>
    </p:spTree>
    <p:extLst>
      <p:ext uri="{BB962C8B-B14F-4D97-AF65-F5344CB8AC3E}">
        <p14:creationId xmlns:p14="http://schemas.microsoft.com/office/powerpoint/2010/main" val="121168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Jason</a:t>
            </a:r>
            <a:endParaRPr lang="en" dirty="0"/>
          </a:p>
        </p:txBody>
      </p:sp>
    </p:spTree>
    <p:extLst>
      <p:ext uri="{BB962C8B-B14F-4D97-AF65-F5344CB8AC3E}">
        <p14:creationId xmlns:p14="http://schemas.microsoft.com/office/powerpoint/2010/main" val="19956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028700" lvl="0" indent="0" algn="just" rtl="0">
              <a:lnSpc>
                <a:spcPct val="115000"/>
              </a:lnSpc>
              <a:spcBef>
                <a:spcPts val="0"/>
              </a:spcBef>
              <a:buClr>
                <a:srgbClr val="9900FF"/>
              </a:buClr>
              <a:buSzPct val="100000"/>
              <a:buFont typeface="Calibri"/>
              <a:buNone/>
            </a:pPr>
            <a:r>
              <a:rPr lang="en" sz="2000" i="1" dirty="0">
                <a:solidFill>
                  <a:srgbClr val="9900FF"/>
                </a:solidFill>
                <a:latin typeface="Calibri"/>
                <a:ea typeface="Calibri"/>
                <a:cs typeface="Calibri"/>
                <a:sym typeface="Calibri"/>
              </a:rPr>
              <a:t>Matt</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These disparities are more about a student’s ability to access available opportunities over his/her lifetime.</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If the disparities continue, or if we continue with the status quo, the school to prison pipeline will be reinforced.</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High school graduation for these students are at risk. College matriculation and completion are at risk. This will also impact lifetime earnings.   </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All children should have a quality education</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This is a human rights issue</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Perceptions about the town that have been perpetuated over time, i.e. the community of color, students of color.  We need to take a look at that and reflect on how we want to restructure our community to move away from the perception of Manchester (Klanchester)/restructure schools through the lens of equity.</a:t>
            </a:r>
          </a:p>
          <a:p>
            <a:pPr marL="1371600" lvl="0" indent="-342900" algn="just" rtl="0">
              <a:lnSpc>
                <a:spcPct val="115000"/>
              </a:lnSpc>
              <a:spcBef>
                <a:spcPts val="0"/>
              </a:spcBef>
              <a:buClr>
                <a:srgbClr val="9900FF"/>
              </a:buClr>
              <a:buSzPct val="100000"/>
              <a:buFont typeface="Calibri"/>
              <a:buChar char="●"/>
            </a:pPr>
            <a:r>
              <a:rPr lang="en" sz="1800" i="1" dirty="0">
                <a:solidFill>
                  <a:srgbClr val="9900FF"/>
                </a:solidFill>
                <a:latin typeface="Calibri"/>
                <a:ea typeface="Calibri"/>
                <a:cs typeface="Calibri"/>
                <a:sym typeface="Calibri"/>
              </a:rPr>
              <a:t>Connection to current work</a:t>
            </a:r>
          </a:p>
          <a:p>
            <a:pPr lvl="0" rtl="0">
              <a:spcBef>
                <a:spcPts val="0"/>
              </a:spcBef>
              <a:buNone/>
            </a:pPr>
            <a:endParaRPr dirty="0"/>
          </a:p>
        </p:txBody>
      </p:sp>
    </p:spTree>
    <p:extLst>
      <p:ext uri="{BB962C8B-B14F-4D97-AF65-F5344CB8AC3E}">
        <p14:creationId xmlns:p14="http://schemas.microsoft.com/office/powerpoint/2010/main" val="136966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Matt</a:t>
            </a:r>
            <a:r>
              <a:rPr lang="en" dirty="0"/>
              <a:t> - </a:t>
            </a:r>
          </a:p>
          <a:p>
            <a:pPr marL="457200" lvl="0" indent="-228600" rtl="0">
              <a:spcBef>
                <a:spcPts val="0"/>
              </a:spcBef>
              <a:buChar char="●"/>
            </a:pPr>
            <a:r>
              <a:rPr lang="en" dirty="0"/>
              <a:t>This is where you can start as you reflect on what you are doing in your schools for students </a:t>
            </a:r>
            <a:r>
              <a:rPr lang="en-US" dirty="0"/>
              <a:t>looking at a Systems approach</a:t>
            </a:r>
            <a:r>
              <a:rPr lang="en" dirty="0"/>
              <a:t>.</a:t>
            </a:r>
          </a:p>
          <a:p>
            <a:pPr marL="457200" lvl="0" indent="-228600" rtl="0">
              <a:spcBef>
                <a:spcPts val="0"/>
              </a:spcBef>
              <a:buChar char="●"/>
            </a:pPr>
            <a:r>
              <a:rPr lang="en" dirty="0"/>
              <a:t>Ask yourself:  Where do we find institutional level “educational inequity” in our schools? </a:t>
            </a:r>
          </a:p>
          <a:p>
            <a:pPr marL="457200" lvl="0" indent="-228600" rtl="0">
              <a:spcBef>
                <a:spcPts val="0"/>
              </a:spcBef>
            </a:pPr>
            <a:r>
              <a:rPr lang="en" dirty="0"/>
              <a:t>You have to look at all levels:  internal, interpersonal, institutional, and ideological levels</a:t>
            </a:r>
          </a:p>
          <a:p>
            <a:pPr marL="457200" lvl="0" indent="-228600" rtl="0">
              <a:spcBef>
                <a:spcPts val="0"/>
              </a:spcBef>
            </a:pPr>
            <a:r>
              <a:rPr lang="en" dirty="0"/>
              <a:t>There are Racial disparities in suspensions, expulsions, school arrest, school pushout, graduation rates, high-stakes test scores, higher-</a:t>
            </a:r>
            <a:r>
              <a:rPr lang="en" dirty="0" err="1"/>
              <a:t>ed</a:t>
            </a:r>
            <a:r>
              <a:rPr lang="en" dirty="0"/>
              <a:t> achievement, etc. are all SYMPTOMS of the reality of institutional inequity in public education.</a:t>
            </a:r>
          </a:p>
          <a:p>
            <a:pPr marL="457200" lvl="0" indent="-228600" rtl="0">
              <a:spcBef>
                <a:spcPts val="0"/>
              </a:spcBef>
            </a:pPr>
            <a:r>
              <a:rPr lang="en" dirty="0"/>
              <a:t>The categories visible in this slide are all areas within the boundaries of our school institutions where children of color face significant barriers and where there are studies and proven disparities between the educational experiences of children of color and white students.</a:t>
            </a:r>
          </a:p>
          <a:p>
            <a:pPr marL="457200" lvl="0" indent="-228600" rtl="0">
              <a:spcBef>
                <a:spcPts val="0"/>
              </a:spcBef>
            </a:pPr>
            <a:r>
              <a:rPr lang="en" dirty="0"/>
              <a:t>This is not an exhaustive list...but reflects trends we see in the discourse about inequity and inequality in education. (Many people still use the frame of “inequality”, but we are sticking with the frame of “inequity”</a:t>
            </a:r>
          </a:p>
          <a:p>
            <a:pPr marL="457200" lvl="0" indent="-228600" rtl="0">
              <a:spcBef>
                <a:spcPts val="0"/>
              </a:spcBef>
            </a:pPr>
            <a:r>
              <a:rPr lang="en" dirty="0"/>
              <a:t>This list was compiled through examining the publications listed on the subsequent slides...and also from reviewing the exercise we did on the four I’s.</a:t>
            </a:r>
          </a:p>
          <a:p>
            <a:pPr marL="457200" lvl="0" indent="-228600" rtl="0">
              <a:spcBef>
                <a:spcPts val="0"/>
              </a:spcBef>
            </a:pPr>
            <a:r>
              <a:rPr lang="en" dirty="0"/>
              <a:t>Part of the process of the Equity Audits is to hone in on which of these categories are the priorities for your school community to address using the data collected.</a:t>
            </a:r>
          </a:p>
          <a:p>
            <a:pPr lvl="0" rtl="0">
              <a:spcBef>
                <a:spcPts val="0"/>
              </a:spcBef>
              <a:buNone/>
            </a:pPr>
            <a:endParaRPr dirty="0"/>
          </a:p>
          <a:p>
            <a:pPr lvl="0" rtl="0">
              <a:spcBef>
                <a:spcPts val="0"/>
              </a:spcBef>
              <a:buNone/>
            </a:pPr>
            <a:r>
              <a:rPr lang="en" dirty="0"/>
              <a:t>Because schools are based on majority identity...their decision making is fundamentally flawed. They are fundamentally designed to duplicate how they have been making decisions all along. </a:t>
            </a:r>
          </a:p>
          <a:p>
            <a:pPr lvl="0" rtl="0">
              <a:spcBef>
                <a:spcPts val="0"/>
              </a:spcBef>
              <a:buNone/>
            </a:pPr>
            <a:endParaRPr dirty="0"/>
          </a:p>
          <a:p>
            <a:pPr lvl="0" rtl="0">
              <a:spcBef>
                <a:spcPts val="0"/>
              </a:spcBef>
              <a:buNone/>
            </a:pPr>
            <a:r>
              <a:rPr lang="en" dirty="0"/>
              <a:t>The work of the equity audit is to try to gain the non-majority identity viewpoint...looking at experiences in the bubbles”</a:t>
            </a:r>
          </a:p>
          <a:p>
            <a:pPr lvl="0" rtl="0">
              <a:spcBef>
                <a:spcPts val="0"/>
              </a:spcBef>
              <a:buNone/>
            </a:pPr>
            <a:endParaRPr dirty="0"/>
          </a:p>
          <a:p>
            <a:pPr lvl="0" rtl="0">
              <a:spcBef>
                <a:spcPts val="0"/>
              </a:spcBef>
              <a:buNone/>
            </a:pPr>
            <a:r>
              <a:rPr lang="en" dirty="0"/>
              <a:t>The stairs and the wheelchair...if you spent the day in a wheelchair, the stairs would become visible to you...barriers are invisible unless you encounter them</a:t>
            </a:r>
          </a:p>
          <a:p>
            <a:pPr lvl="0">
              <a:spcBef>
                <a:spcPts val="0"/>
              </a:spcBef>
              <a:buNone/>
            </a:pPr>
            <a:endParaRPr dirty="0"/>
          </a:p>
          <a:p>
            <a:pPr lvl="0">
              <a:spcBef>
                <a:spcPts val="0"/>
              </a:spcBef>
              <a:buNone/>
            </a:pPr>
            <a:r>
              <a:rPr lang="en" dirty="0"/>
              <a:t>What is good for people on the margins is good for everyone</a:t>
            </a:r>
          </a:p>
          <a:p>
            <a:pPr lv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08504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sz="900" dirty="0">
                <a:solidFill>
                  <a:srgbClr val="222222"/>
                </a:solidFill>
                <a:highlight>
                  <a:srgbClr val="FFFFFF"/>
                </a:highlight>
              </a:rPr>
              <a:t>Diane</a:t>
            </a:r>
          </a:p>
          <a:p>
            <a:pPr lvl="0" algn="just" rtl="0">
              <a:lnSpc>
                <a:spcPct val="115000"/>
              </a:lnSpc>
              <a:spcBef>
                <a:spcPts val="0"/>
              </a:spcBef>
              <a:buNone/>
            </a:pPr>
            <a:r>
              <a:rPr lang="en" sz="900" dirty="0">
                <a:solidFill>
                  <a:srgbClr val="222222"/>
                </a:solidFill>
                <a:highlight>
                  <a:srgbClr val="FFFFFF"/>
                </a:highlight>
              </a:rPr>
              <a:t> -</a:t>
            </a:r>
            <a:r>
              <a:rPr lang="en" sz="1200" dirty="0">
                <a:solidFill>
                  <a:srgbClr val="222222"/>
                </a:solidFill>
                <a:highlight>
                  <a:srgbClr val="FFFFFF"/>
                </a:highlight>
              </a:rPr>
              <a:t>To begin, we are using Harvard’s own, Dr. Ronald Heifetz’s model of Adaptive vs. Technical change to support our efforts to close the opportunity gap.  </a:t>
            </a:r>
          </a:p>
          <a:p>
            <a:pPr lvl="0" algn="just" rtl="0">
              <a:lnSpc>
                <a:spcPct val="115000"/>
              </a:lnSpc>
              <a:spcBef>
                <a:spcPts val="0"/>
              </a:spcBef>
              <a:buNone/>
            </a:pPr>
            <a:r>
              <a:rPr lang="en" sz="1200" dirty="0">
                <a:solidFill>
                  <a:srgbClr val="222222"/>
                </a:solidFill>
                <a:highlight>
                  <a:srgbClr val="FFFFFF"/>
                </a:highlight>
              </a:rPr>
              <a:t>We are using different language – to </a:t>
            </a:r>
          </a:p>
          <a:p>
            <a:pPr lvl="0" algn="just" rtl="0">
              <a:lnSpc>
                <a:spcPct val="115000"/>
              </a:lnSpc>
              <a:spcBef>
                <a:spcPts val="0"/>
              </a:spcBef>
              <a:buNone/>
            </a:pPr>
            <a:r>
              <a:rPr lang="en" sz="1200" dirty="0">
                <a:solidFill>
                  <a:srgbClr val="444444"/>
                </a:solidFill>
                <a:highlight>
                  <a:srgbClr val="FFFFFF"/>
                </a:highlight>
              </a:rPr>
              <a:t>-Heifetz says </a:t>
            </a:r>
            <a:r>
              <a:rPr lang="en" sz="1200" b="1" dirty="0">
                <a:solidFill>
                  <a:srgbClr val="444444"/>
                </a:solidFill>
                <a:highlight>
                  <a:srgbClr val="FFFFFF"/>
                </a:highlight>
              </a:rPr>
              <a:t>technical (</a:t>
            </a:r>
            <a:r>
              <a:rPr lang="en-US" sz="1200" b="1" dirty="0">
                <a:solidFill>
                  <a:srgbClr val="444444"/>
                </a:solidFill>
                <a:highlight>
                  <a:srgbClr val="FFFFFF"/>
                </a:highlight>
              </a:rPr>
              <a:t>or deficit)</a:t>
            </a:r>
            <a:r>
              <a:rPr lang="en" sz="1200" b="1" dirty="0">
                <a:solidFill>
                  <a:srgbClr val="444444"/>
                </a:solidFill>
                <a:highlight>
                  <a:srgbClr val="FFFFFF"/>
                </a:highlight>
              </a:rPr>
              <a:t> change</a:t>
            </a:r>
            <a:r>
              <a:rPr lang="en" sz="1200" dirty="0">
                <a:solidFill>
                  <a:srgbClr val="444444"/>
                </a:solidFill>
                <a:highlight>
                  <a:srgbClr val="FFFFFF"/>
                </a:highlight>
              </a:rPr>
              <a:t> is defined as those that can be solved by the knowledge of experts; </a:t>
            </a:r>
          </a:p>
          <a:p>
            <a:pPr lvl="0" algn="just" rtl="0">
              <a:lnSpc>
                <a:spcPct val="115000"/>
              </a:lnSpc>
              <a:spcBef>
                <a:spcPts val="0"/>
              </a:spcBef>
              <a:buNone/>
            </a:pPr>
            <a:r>
              <a:rPr lang="en" sz="1200" dirty="0">
                <a:solidFill>
                  <a:srgbClr val="444444"/>
                </a:solidFill>
                <a:highlight>
                  <a:srgbClr val="FFFFFF"/>
                </a:highlight>
              </a:rPr>
              <a:t>-Whereas, </a:t>
            </a:r>
            <a:r>
              <a:rPr lang="en" sz="1200" b="1" dirty="0">
                <a:solidFill>
                  <a:srgbClr val="444444"/>
                </a:solidFill>
                <a:highlight>
                  <a:srgbClr val="FFFFFF"/>
                </a:highlight>
              </a:rPr>
              <a:t>adaptive (</a:t>
            </a:r>
            <a:r>
              <a:rPr lang="en-US" sz="1200" b="1" dirty="0">
                <a:solidFill>
                  <a:srgbClr val="444444"/>
                </a:solidFill>
                <a:highlight>
                  <a:srgbClr val="FFFFFF"/>
                </a:highlight>
              </a:rPr>
              <a:t>or Systems) </a:t>
            </a:r>
            <a:r>
              <a:rPr lang="en" sz="1200" b="1" dirty="0">
                <a:solidFill>
                  <a:srgbClr val="444444"/>
                </a:solidFill>
                <a:highlight>
                  <a:srgbClr val="FFFFFF"/>
                </a:highlight>
              </a:rPr>
              <a:t>change </a:t>
            </a:r>
            <a:r>
              <a:rPr lang="en" sz="1200" dirty="0">
                <a:solidFill>
                  <a:srgbClr val="444444"/>
                </a:solidFill>
                <a:highlight>
                  <a:srgbClr val="FFFFFF"/>
                </a:highlight>
              </a:rPr>
              <a:t>requires new learning.</a:t>
            </a:r>
          </a:p>
          <a:p>
            <a:pPr lvl="0" algn="just" rtl="0">
              <a:lnSpc>
                <a:spcPct val="115000"/>
              </a:lnSpc>
              <a:spcBef>
                <a:spcPts val="0"/>
              </a:spcBef>
              <a:buNone/>
            </a:pPr>
            <a:endParaRPr sz="1200" dirty="0">
              <a:solidFill>
                <a:srgbClr val="444444"/>
              </a:solidFill>
              <a:highlight>
                <a:srgbClr val="FFFFFF"/>
              </a:highlight>
            </a:endParaRPr>
          </a:p>
          <a:p>
            <a:pPr lvl="0" algn="just" rtl="0">
              <a:lnSpc>
                <a:spcPct val="115000"/>
              </a:lnSpc>
              <a:spcBef>
                <a:spcPts val="0"/>
              </a:spcBef>
              <a:buNone/>
            </a:pPr>
            <a:endParaRPr sz="1200" dirty="0">
              <a:solidFill>
                <a:srgbClr val="444444"/>
              </a:solidFill>
              <a:highlight>
                <a:srgbClr val="FFFFFF"/>
              </a:highlight>
            </a:endParaRPr>
          </a:p>
          <a:p>
            <a:pPr lvl="0" algn="just" rtl="0">
              <a:lnSpc>
                <a:spcPct val="115000"/>
              </a:lnSpc>
              <a:spcBef>
                <a:spcPts val="0"/>
              </a:spcBef>
              <a:buNone/>
            </a:pPr>
            <a:endParaRPr sz="1200" dirty="0">
              <a:solidFill>
                <a:srgbClr val="444444"/>
              </a:solidFill>
              <a:highlight>
                <a:srgbClr val="FFFFFF"/>
              </a:highlight>
            </a:endParaRPr>
          </a:p>
          <a:p>
            <a:pPr lvl="0" algn="just" rtl="0">
              <a:lnSpc>
                <a:spcPct val="115000"/>
              </a:lnSpc>
              <a:spcBef>
                <a:spcPts val="0"/>
              </a:spcBef>
              <a:buNone/>
            </a:pPr>
            <a:endParaRPr sz="1200" dirty="0">
              <a:solidFill>
                <a:srgbClr val="444444"/>
              </a:solidFill>
              <a:highlight>
                <a:srgbClr val="FFFFFF"/>
              </a:highlight>
            </a:endParaRPr>
          </a:p>
          <a:p>
            <a:pPr lvl="0" algn="just" rtl="0">
              <a:lnSpc>
                <a:spcPct val="115000"/>
              </a:lnSpc>
              <a:spcBef>
                <a:spcPts val="0"/>
              </a:spcBef>
              <a:buNone/>
            </a:pPr>
            <a:endParaRPr sz="1200" dirty="0">
              <a:solidFill>
                <a:srgbClr val="444444"/>
              </a:solidFill>
              <a:highlight>
                <a:srgbClr val="FFFFFF"/>
              </a:highlight>
            </a:endParaRPr>
          </a:p>
          <a:p>
            <a:pPr lvl="0" algn="just" rtl="0">
              <a:lnSpc>
                <a:spcPct val="115000"/>
              </a:lnSpc>
              <a:spcBef>
                <a:spcPts val="0"/>
              </a:spcBef>
              <a:buNone/>
            </a:pPr>
            <a:endParaRPr sz="1200" dirty="0">
              <a:solidFill>
                <a:srgbClr val="444444"/>
              </a:solidFill>
              <a:highlight>
                <a:srgbClr val="FFFFFF"/>
              </a:highlight>
            </a:endParaRPr>
          </a:p>
        </p:txBody>
      </p:sp>
    </p:spTree>
    <p:extLst>
      <p:ext uri="{BB962C8B-B14F-4D97-AF65-F5344CB8AC3E}">
        <p14:creationId xmlns:p14="http://schemas.microsoft.com/office/powerpoint/2010/main" val="13665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sz="1200">
                <a:solidFill>
                  <a:srgbClr val="444444"/>
                </a:solidFill>
                <a:highlight>
                  <a:srgbClr val="FFFFFF"/>
                </a:highlight>
              </a:rPr>
              <a:t>Diane</a:t>
            </a:r>
          </a:p>
          <a:p>
            <a:pPr lvl="0" algn="just" rtl="0">
              <a:lnSpc>
                <a:spcPct val="115000"/>
              </a:lnSpc>
              <a:spcBef>
                <a:spcPts val="0"/>
              </a:spcBef>
              <a:buNone/>
            </a:pPr>
            <a:r>
              <a:rPr lang="en" sz="1200">
                <a:solidFill>
                  <a:srgbClr val="222222"/>
                </a:solidFill>
                <a:highlight>
                  <a:srgbClr val="FFFFFF"/>
                </a:highlight>
              </a:rPr>
              <a:t> </a:t>
            </a:r>
          </a:p>
          <a:p>
            <a:pPr marL="457200" lvl="0" indent="-304800" algn="just" rtl="0">
              <a:lnSpc>
                <a:spcPct val="115000"/>
              </a:lnSpc>
              <a:spcBef>
                <a:spcPts val="0"/>
              </a:spcBef>
              <a:buSzPct val="100000"/>
              <a:buChar char="●"/>
            </a:pPr>
            <a:r>
              <a:rPr lang="en" sz="1200">
                <a:solidFill>
                  <a:srgbClr val="444444"/>
                </a:solidFill>
              </a:rPr>
              <a:t>Technical lives up here (in the head), and Adaptive lives here (between the neck and chest, the Heart.)</a:t>
            </a:r>
            <a:r>
              <a:rPr lang="en" sz="1200">
                <a:solidFill>
                  <a:srgbClr val="222222"/>
                </a:solidFill>
              </a:rPr>
              <a:t>  </a:t>
            </a:r>
          </a:p>
          <a:p>
            <a:pPr marL="457200" lvl="0" indent="-304800" algn="just" rtl="0">
              <a:lnSpc>
                <a:spcPct val="115000"/>
              </a:lnSpc>
              <a:spcBef>
                <a:spcPts val="0"/>
              </a:spcBef>
              <a:buClr>
                <a:srgbClr val="222222"/>
              </a:buClr>
              <a:buSzPct val="100000"/>
              <a:buChar char="●"/>
            </a:pPr>
            <a:r>
              <a:rPr lang="en" sz="1200">
                <a:solidFill>
                  <a:srgbClr val="222222"/>
                </a:solidFill>
              </a:rPr>
              <a:t>Closing the opportunity gap is an</a:t>
            </a:r>
            <a:r>
              <a:rPr lang="en" sz="1200" b="1">
                <a:solidFill>
                  <a:srgbClr val="222222"/>
                </a:solidFill>
              </a:rPr>
              <a:t> adaptive challenge</a:t>
            </a:r>
            <a:r>
              <a:rPr lang="en" sz="1200">
                <a:solidFill>
                  <a:srgbClr val="222222"/>
                </a:solidFill>
              </a:rPr>
              <a:t>, but we continue to try to address it as if it’s a </a:t>
            </a:r>
            <a:r>
              <a:rPr lang="en" sz="1200" b="1">
                <a:solidFill>
                  <a:srgbClr val="222222"/>
                </a:solidFill>
              </a:rPr>
              <a:t>technical problem</a:t>
            </a:r>
            <a:r>
              <a:rPr lang="en" sz="1200">
                <a:solidFill>
                  <a:srgbClr val="222222"/>
                </a:solidFill>
              </a:rPr>
              <a:t>. </a:t>
            </a:r>
          </a:p>
          <a:p>
            <a:pPr marL="457200" lvl="0" indent="-304800" algn="just" rtl="0">
              <a:lnSpc>
                <a:spcPct val="115000"/>
              </a:lnSpc>
              <a:spcBef>
                <a:spcPts val="0"/>
              </a:spcBef>
              <a:buClr>
                <a:srgbClr val="222222"/>
              </a:buClr>
              <a:buSzPct val="100000"/>
              <a:buChar char="●"/>
            </a:pPr>
            <a:r>
              <a:rPr lang="en" sz="1200">
                <a:solidFill>
                  <a:srgbClr val="444444"/>
                </a:solidFill>
                <a:highlight>
                  <a:srgbClr val="FFFFFF"/>
                </a:highlight>
              </a:rPr>
              <a:t>If you have high blood pressure, the </a:t>
            </a:r>
            <a:r>
              <a:rPr lang="en" sz="1200" b="1">
                <a:solidFill>
                  <a:srgbClr val="444444"/>
                </a:solidFill>
                <a:highlight>
                  <a:srgbClr val="FFFFFF"/>
                </a:highlight>
              </a:rPr>
              <a:t>technical solution</a:t>
            </a:r>
            <a:r>
              <a:rPr lang="en" sz="1200">
                <a:solidFill>
                  <a:srgbClr val="444444"/>
                </a:solidFill>
                <a:highlight>
                  <a:srgbClr val="FFFFFF"/>
                </a:highlight>
              </a:rPr>
              <a:t> to address this would be to take blood pressure pills….</a:t>
            </a:r>
          </a:p>
          <a:p>
            <a:pPr lvl="0" algn="just" rtl="0">
              <a:lnSpc>
                <a:spcPct val="115000"/>
              </a:lnSpc>
              <a:spcBef>
                <a:spcPts val="0"/>
              </a:spcBef>
              <a:buNone/>
            </a:pPr>
            <a:r>
              <a:rPr lang="en" sz="1200">
                <a:solidFill>
                  <a:srgbClr val="444444"/>
                </a:solidFill>
                <a:highlight>
                  <a:srgbClr val="FFFFFF"/>
                </a:highlight>
              </a:rPr>
              <a:t>           an expert’s advice.  </a:t>
            </a:r>
          </a:p>
        </p:txBody>
      </p:sp>
    </p:spTree>
    <p:extLst>
      <p:ext uri="{BB962C8B-B14F-4D97-AF65-F5344CB8AC3E}">
        <p14:creationId xmlns:p14="http://schemas.microsoft.com/office/powerpoint/2010/main" val="112602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sz="1000" dirty="0">
                <a:solidFill>
                  <a:srgbClr val="444444"/>
                </a:solidFill>
                <a:highlight>
                  <a:srgbClr val="FFFFFF"/>
                </a:highlight>
              </a:rPr>
              <a:t>Diane</a:t>
            </a:r>
          </a:p>
          <a:p>
            <a:pPr marL="457200" lvl="0" indent="-304800" algn="just" rtl="0">
              <a:lnSpc>
                <a:spcPct val="115000"/>
              </a:lnSpc>
              <a:spcBef>
                <a:spcPts val="0"/>
              </a:spcBef>
              <a:buClr>
                <a:srgbClr val="444444"/>
              </a:buClr>
              <a:buSzPct val="100000"/>
              <a:buChar char="●"/>
            </a:pPr>
            <a:r>
              <a:rPr lang="en" sz="1200" dirty="0">
                <a:solidFill>
                  <a:srgbClr val="444444"/>
                </a:solidFill>
                <a:highlight>
                  <a:srgbClr val="FFFFFF"/>
                </a:highlight>
              </a:rPr>
              <a:t>The </a:t>
            </a:r>
            <a:r>
              <a:rPr lang="en-US" sz="1200" b="1" dirty="0">
                <a:solidFill>
                  <a:srgbClr val="444444"/>
                </a:solidFill>
                <a:highlight>
                  <a:srgbClr val="FFFFFF"/>
                </a:highlight>
              </a:rPr>
              <a:t>systems-focused</a:t>
            </a:r>
            <a:r>
              <a:rPr lang="en" sz="1200" b="1" dirty="0">
                <a:solidFill>
                  <a:srgbClr val="444444"/>
                </a:solidFill>
                <a:highlight>
                  <a:srgbClr val="FFFFFF"/>
                </a:highlight>
              </a:rPr>
              <a:t> solution</a:t>
            </a:r>
            <a:r>
              <a:rPr lang="en" sz="1200" dirty="0">
                <a:solidFill>
                  <a:srgbClr val="444444"/>
                </a:solidFill>
                <a:highlight>
                  <a:srgbClr val="FFFFFF"/>
                </a:highlight>
              </a:rPr>
              <a:t> would be to change your  lifestyle to eat healthy, </a:t>
            </a:r>
          </a:p>
          <a:p>
            <a:pPr marL="457200" lvl="0" indent="-304800" algn="just" rtl="0">
              <a:lnSpc>
                <a:spcPct val="115000"/>
              </a:lnSpc>
              <a:spcBef>
                <a:spcPts val="0"/>
              </a:spcBef>
              <a:buClr>
                <a:srgbClr val="444444"/>
              </a:buClr>
              <a:buSzPct val="100000"/>
              <a:buChar char="●"/>
            </a:pPr>
            <a:r>
              <a:rPr lang="en" sz="1200" dirty="0">
                <a:solidFill>
                  <a:srgbClr val="444444"/>
                </a:solidFill>
                <a:highlight>
                  <a:srgbClr val="FFFFFF"/>
                </a:highlight>
              </a:rPr>
              <a:t>get more exercise and lower stress.  New Learning required.  </a:t>
            </a:r>
          </a:p>
          <a:p>
            <a:pPr marL="457200" lvl="0" indent="-304800" algn="just" rtl="0">
              <a:lnSpc>
                <a:spcPct val="115000"/>
              </a:lnSpc>
              <a:spcBef>
                <a:spcPts val="0"/>
              </a:spcBef>
              <a:buClr>
                <a:srgbClr val="444444"/>
              </a:buClr>
              <a:buSzPct val="100000"/>
              <a:buChar char="●"/>
            </a:pPr>
            <a:r>
              <a:rPr lang="en" sz="1200" dirty="0">
                <a:solidFill>
                  <a:srgbClr val="444444"/>
                </a:solidFill>
                <a:highlight>
                  <a:srgbClr val="FFFFFF"/>
                </a:highlight>
              </a:rPr>
              <a:t>Heiftetz basically believes that the single biggest failure of leadership is to treat adaptive challenges like technical problems.  </a:t>
            </a:r>
          </a:p>
          <a:p>
            <a:pPr marL="457200" lvl="0" indent="-304800" algn="just" rtl="0">
              <a:lnSpc>
                <a:spcPct val="115000"/>
              </a:lnSpc>
              <a:spcBef>
                <a:spcPts val="0"/>
              </a:spcBef>
              <a:buClr>
                <a:srgbClr val="444444"/>
              </a:buClr>
              <a:buSzPct val="100000"/>
              <a:buChar char="●"/>
            </a:pPr>
            <a:r>
              <a:rPr lang="en" sz="1200" dirty="0">
                <a:solidFill>
                  <a:srgbClr val="444444"/>
                </a:solidFill>
                <a:highlight>
                  <a:srgbClr val="FFFFFF"/>
                </a:highlight>
              </a:rPr>
              <a:t>Kate’s addition: If you think about a school district as a body, a system, an adaptive solution is a systemic. adaptive solution.</a:t>
            </a:r>
          </a:p>
          <a:p>
            <a:pPr lvl="0" algn="just" rtl="0">
              <a:lnSpc>
                <a:spcPct val="115000"/>
              </a:lnSpc>
              <a:spcBef>
                <a:spcPts val="0"/>
              </a:spcBef>
              <a:buNone/>
            </a:pPr>
            <a:endParaRPr sz="1000" dirty="0">
              <a:solidFill>
                <a:srgbClr val="444444"/>
              </a:solidFill>
              <a:highlight>
                <a:srgbClr val="FFFFFF"/>
              </a:highlight>
            </a:endParaRPr>
          </a:p>
        </p:txBody>
      </p:sp>
    </p:spTree>
    <p:extLst>
      <p:ext uri="{BB962C8B-B14F-4D97-AF65-F5344CB8AC3E}">
        <p14:creationId xmlns:p14="http://schemas.microsoft.com/office/powerpoint/2010/main" val="154286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dirty="0">
                <a:solidFill>
                  <a:srgbClr val="444444"/>
                </a:solidFill>
                <a:highlight>
                  <a:srgbClr val="FFFFFF"/>
                </a:highlight>
              </a:rPr>
              <a:t>Diane</a:t>
            </a:r>
          </a:p>
          <a:p>
            <a:pPr marL="457200" lvl="0" indent="-228600" algn="just" rtl="0">
              <a:lnSpc>
                <a:spcPct val="115000"/>
              </a:lnSpc>
              <a:spcBef>
                <a:spcPts val="0"/>
              </a:spcBef>
              <a:buClr>
                <a:srgbClr val="444444"/>
              </a:buClr>
              <a:buChar char="●"/>
            </a:pPr>
            <a:r>
              <a:rPr lang="en" dirty="0">
                <a:solidFill>
                  <a:srgbClr val="444444"/>
                </a:solidFill>
                <a:highlight>
                  <a:srgbClr val="FFFFFF"/>
                </a:highlight>
              </a:rPr>
              <a:t>So we will have to make a shift in our thinking…...paradigm shift as we look at the goals  and expectations of our Communities</a:t>
            </a:r>
          </a:p>
          <a:p>
            <a:pPr marL="457200" lvl="0" indent="-228600" algn="just" rtl="0">
              <a:lnSpc>
                <a:spcPct val="115000"/>
              </a:lnSpc>
              <a:spcBef>
                <a:spcPts val="0"/>
              </a:spcBef>
              <a:buClr>
                <a:srgbClr val="444444"/>
              </a:buClr>
              <a:buChar char="●"/>
            </a:pPr>
            <a:r>
              <a:rPr lang="en" dirty="0">
                <a:solidFill>
                  <a:srgbClr val="444444"/>
                </a:solidFill>
                <a:highlight>
                  <a:srgbClr val="FFFFFF"/>
                </a:highlight>
              </a:rPr>
              <a:t>And then we have to look at ourselves because we are a part of the problem and acknowledging that is part of the solution, so what we plan to do is to begin by having courageous conversations about our students, which in essence means that we have to have courageous conversations about race, culture, and difference.</a:t>
            </a:r>
          </a:p>
          <a:p>
            <a:pPr marL="457200" lvl="0" indent="-228600" algn="just" rtl="0">
              <a:lnSpc>
                <a:spcPct val="115000"/>
              </a:lnSpc>
              <a:spcBef>
                <a:spcPts val="0"/>
              </a:spcBef>
              <a:buClr>
                <a:srgbClr val="444444"/>
              </a:buClr>
              <a:buChar char="●"/>
            </a:pPr>
            <a:r>
              <a:rPr lang="en" dirty="0">
                <a:solidFill>
                  <a:srgbClr val="444444"/>
                </a:solidFill>
                <a:highlight>
                  <a:srgbClr val="FFFFFF"/>
                </a:highlight>
              </a:rPr>
              <a:t>Through these adaptive solutions, we are learning a lot about our students. </a:t>
            </a:r>
          </a:p>
          <a:p>
            <a:pPr marL="457200" lvl="0" indent="-228600" algn="just" rtl="0">
              <a:lnSpc>
                <a:spcPct val="115000"/>
              </a:lnSpc>
              <a:spcBef>
                <a:spcPts val="0"/>
              </a:spcBef>
              <a:buClr>
                <a:srgbClr val="444444"/>
              </a:buClr>
              <a:buChar char="●"/>
            </a:pPr>
            <a:r>
              <a:rPr lang="en" dirty="0">
                <a:solidFill>
                  <a:srgbClr val="444444"/>
                </a:solidFill>
                <a:highlight>
                  <a:srgbClr val="FFFFFF"/>
                </a:highlight>
              </a:rPr>
              <a:t> We are also learning</a:t>
            </a:r>
            <a:r>
              <a:rPr lang="en" dirty="0">
                <a:solidFill>
                  <a:srgbClr val="222222"/>
                </a:solidFill>
                <a:highlight>
                  <a:srgbClr val="FFFFFF"/>
                </a:highlight>
              </a:rPr>
              <a:t> about what we know and don’t know about our students culturally.</a:t>
            </a:r>
          </a:p>
          <a:p>
            <a:pPr marL="457200" lvl="0" indent="-228600" algn="just" rtl="0">
              <a:lnSpc>
                <a:spcPct val="115000"/>
              </a:lnSpc>
              <a:spcBef>
                <a:spcPts val="0"/>
              </a:spcBef>
              <a:buClr>
                <a:srgbClr val="444444"/>
              </a:buClr>
              <a:buChar char="●"/>
            </a:pPr>
            <a:r>
              <a:rPr lang="en" dirty="0">
                <a:solidFill>
                  <a:srgbClr val="222222"/>
                </a:solidFill>
                <a:highlight>
                  <a:srgbClr val="FFFFFF"/>
                </a:highlight>
              </a:rPr>
              <a:t>- for example, Imagine College has taught us that there are enormous cultural implications when it comes to kids choosing colleges - especially as it relates to distance from home and willingness to take out loans.</a:t>
            </a:r>
          </a:p>
          <a:p>
            <a:pPr marL="457200" lvl="0" indent="-228600" algn="just" rtl="0">
              <a:lnSpc>
                <a:spcPct val="115000"/>
              </a:lnSpc>
              <a:spcBef>
                <a:spcPts val="0"/>
              </a:spcBef>
              <a:buClr>
                <a:srgbClr val="222222"/>
              </a:buClr>
              <a:buChar char="●"/>
            </a:pPr>
            <a:r>
              <a:rPr lang="en" dirty="0">
                <a:solidFill>
                  <a:srgbClr val="444444"/>
                </a:solidFill>
                <a:highlight>
                  <a:srgbClr val="FFFFFF"/>
                </a:highlight>
              </a:rPr>
              <a:t>So this is what we have been doing in Manchester to address an adaptive challenge:  How do we close the persistent opportunity gap?</a:t>
            </a:r>
          </a:p>
          <a:p>
            <a:pPr lvl="0" algn="just" rtl="0">
              <a:lnSpc>
                <a:spcPct val="115000"/>
              </a:lnSpc>
              <a:spcBef>
                <a:spcPts val="0"/>
              </a:spcBef>
              <a:buNone/>
            </a:pPr>
            <a:endParaRPr dirty="0">
              <a:solidFill>
                <a:srgbClr val="444444"/>
              </a:solidFill>
              <a:highlight>
                <a:srgbClr val="FFFFFF"/>
              </a:highlight>
            </a:endParaRPr>
          </a:p>
        </p:txBody>
      </p:sp>
    </p:spTree>
    <p:extLst>
      <p:ext uri="{BB962C8B-B14F-4D97-AF65-F5344CB8AC3E}">
        <p14:creationId xmlns:p14="http://schemas.microsoft.com/office/powerpoint/2010/main" val="135924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Diane</a:t>
            </a:r>
          </a:p>
          <a:p>
            <a:pPr lvl="0">
              <a:spcBef>
                <a:spcPts val="0"/>
              </a:spcBef>
              <a:buNone/>
            </a:pPr>
            <a:endParaRPr lang="en-US" dirty="0"/>
          </a:p>
          <a:p>
            <a:pPr marL="228600" lvl="0" indent="-228600">
              <a:spcBef>
                <a:spcPts val="0"/>
              </a:spcBef>
              <a:buFont typeface="+mj-lt"/>
              <a:buAutoNum type="arabicPeriod"/>
            </a:pPr>
            <a:r>
              <a:rPr lang="en-US" dirty="0"/>
              <a:t>We have a great opportunity:</a:t>
            </a:r>
            <a:r>
              <a:rPr lang="en-US" baseline="0" dirty="0"/>
              <a:t> one that we hope other districts will try to replicate.</a:t>
            </a:r>
          </a:p>
          <a:p>
            <a:pPr marL="228600" lvl="0" indent="-228600">
              <a:spcBef>
                <a:spcPts val="0"/>
              </a:spcBef>
              <a:buFont typeface="+mj-lt"/>
              <a:buAutoNum type="arabicPeriod"/>
            </a:pPr>
            <a:r>
              <a:rPr lang="en-US" baseline="0" dirty="0"/>
              <a:t>GO through slides.</a:t>
            </a:r>
          </a:p>
          <a:p>
            <a:pPr marL="228600" lvl="0" indent="-228600">
              <a:spcBef>
                <a:spcPts val="0"/>
              </a:spcBef>
              <a:buFont typeface="+mj-lt"/>
              <a:buAutoNum type="arabicPeriod"/>
            </a:pPr>
            <a:r>
              <a:rPr lang="en-US" baseline="0" dirty="0"/>
              <a:t>A partnership between a school system, a national expert, and a local non-profit focused on educational systems change.</a:t>
            </a:r>
          </a:p>
          <a:p>
            <a:pPr marL="228600" lvl="0" indent="-228600">
              <a:spcBef>
                <a:spcPts val="0"/>
              </a:spcBef>
              <a:buFont typeface="+mj-lt"/>
              <a:buAutoNum type="arabicPeriod"/>
            </a:pPr>
            <a:r>
              <a:rPr lang="en-US" baseline="0" dirty="0"/>
              <a:t>WITH FUNDING FROM THE GRAUSTIEN MEMORIAL FUND!</a:t>
            </a:r>
          </a:p>
          <a:p>
            <a:pPr lvl="0">
              <a:spcBef>
                <a:spcPts val="0"/>
              </a:spcBef>
              <a:buNone/>
            </a:pPr>
            <a:endParaRPr lang="en" dirty="0"/>
          </a:p>
        </p:txBody>
      </p:sp>
    </p:spTree>
    <p:extLst>
      <p:ext uri="{BB962C8B-B14F-4D97-AF65-F5344CB8AC3E}">
        <p14:creationId xmlns:p14="http://schemas.microsoft.com/office/powerpoint/2010/main" val="104218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Matt</a:t>
            </a:r>
          </a:p>
        </p:txBody>
      </p:sp>
    </p:spTree>
    <p:extLst>
      <p:ext uri="{BB962C8B-B14F-4D97-AF65-F5344CB8AC3E}">
        <p14:creationId xmlns:p14="http://schemas.microsoft.com/office/powerpoint/2010/main" val="31670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alibri"/>
                <a:ea typeface="Calibri"/>
                <a:cs typeface="Calibri"/>
                <a:sym typeface="Calibri"/>
              </a:rPr>
              <a:t>Diane – Introduce Speakers</a:t>
            </a:r>
            <a:endParaRPr lang="en" sz="1200" dirty="0">
              <a:solidFill>
                <a:schemeClr val="dk1"/>
              </a:solidFill>
              <a:latin typeface="Calibri"/>
              <a:ea typeface="Calibri"/>
              <a:cs typeface="Calibri"/>
              <a:sym typeface="Calibri"/>
            </a:endParaRPr>
          </a:p>
        </p:txBody>
      </p:sp>
      <p:sp>
        <p:nvSpPr>
          <p:cNvPr id="355" name="Shape 355"/>
          <p:cNvSpPr txBox="1">
            <a:spLocks noGrp="1"/>
          </p:cNvSpPr>
          <p:nvPr>
            <p:ph type="hdr" idx="3"/>
          </p:nvPr>
        </p:nvSpPr>
        <p:spPr>
          <a:xfrm>
            <a:off x="0" y="0"/>
            <a:ext cx="29718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Discovery Center</a:t>
            </a:r>
          </a:p>
        </p:txBody>
      </p:sp>
      <p:sp>
        <p:nvSpPr>
          <p:cNvPr id="356" name="Shape 356"/>
          <p:cNvSpPr txBox="1">
            <a:spLocks noGrp="1"/>
          </p:cNvSpPr>
          <p:nvPr>
            <p:ph type="ftr" idx="11"/>
          </p:nvPr>
        </p:nvSpPr>
        <p:spPr>
          <a:xfrm>
            <a:off x="0" y="8685213"/>
            <a:ext cx="29718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EDIfy Workshop</a:t>
            </a:r>
          </a:p>
        </p:txBody>
      </p:sp>
      <p:sp>
        <p:nvSpPr>
          <p:cNvPr id="357" name="Shape 35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74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rgbClr val="00FFFF"/>
              </a:buClr>
              <a:buSzPct val="100000"/>
              <a:buFont typeface="Garamond"/>
            </a:pPr>
            <a:r>
              <a:rPr lang="en-US" sz="1800" b="1" dirty="0">
                <a:solidFill>
                  <a:schemeClr val="dk2"/>
                </a:solidFill>
                <a:latin typeface="Garamond"/>
                <a:ea typeface="Garamond"/>
                <a:cs typeface="Garamond"/>
                <a:sym typeface="Garamond"/>
              </a:rPr>
              <a:t>Jason</a:t>
            </a:r>
            <a:endParaRPr lang="en" sz="1800" b="1" dirty="0">
              <a:solidFill>
                <a:schemeClr val="dk2"/>
              </a:solidFill>
              <a:latin typeface="Garamond"/>
              <a:ea typeface="Garamond"/>
              <a:cs typeface="Garamond"/>
              <a:sym typeface="Garamond"/>
            </a:endParaRPr>
          </a:p>
          <a:p>
            <a:pPr marL="457200" lvl="0" indent="-342900" rtl="0">
              <a:lnSpc>
                <a:spcPct val="115000"/>
              </a:lnSpc>
              <a:spcBef>
                <a:spcPts val="0"/>
              </a:spcBef>
              <a:spcAft>
                <a:spcPts val="1600"/>
              </a:spcAft>
              <a:buClr>
                <a:srgbClr val="00FFFF"/>
              </a:buClr>
              <a:buSzPct val="100000"/>
              <a:buFont typeface="+mj-lt"/>
              <a:buAutoNum type="arabicPeriod"/>
            </a:pPr>
            <a:r>
              <a:rPr lang="en-US" sz="1800" dirty="0">
                <a:solidFill>
                  <a:schemeClr val="dk2"/>
                </a:solidFill>
                <a:latin typeface="Garamond"/>
                <a:ea typeface="Garamond"/>
                <a:cs typeface="Garamond"/>
                <a:sym typeface="Garamond"/>
              </a:rPr>
              <a:t>Our work is</a:t>
            </a:r>
            <a:r>
              <a:rPr lang="en" sz="1800" dirty="0">
                <a:solidFill>
                  <a:schemeClr val="dk2"/>
                </a:solidFill>
                <a:latin typeface="Garamond"/>
                <a:ea typeface="Garamond"/>
                <a:cs typeface="Garamond"/>
                <a:sym typeface="Garamond"/>
              </a:rPr>
              <a:t> ALL ABOUT MAKING SYSTEMS WORK FOR EVERYONE&lt; NOT JUST THOSE WITH MAJORITY IDENTITIES</a:t>
            </a:r>
          </a:p>
          <a:p>
            <a:pPr marL="457200" lvl="0" indent="-342900" rtl="0">
              <a:lnSpc>
                <a:spcPct val="115000"/>
              </a:lnSpc>
              <a:spcBef>
                <a:spcPts val="0"/>
              </a:spcBef>
              <a:spcAft>
                <a:spcPts val="1600"/>
              </a:spcAft>
              <a:buClr>
                <a:srgbClr val="00FFFF"/>
              </a:buClr>
              <a:buSzPct val="100000"/>
              <a:buFont typeface="+mj-lt"/>
              <a:buAutoNum type="arabicPeriod"/>
            </a:pPr>
            <a:r>
              <a:rPr lang="en" sz="1800" dirty="0">
                <a:solidFill>
                  <a:schemeClr val="dk2"/>
                </a:solidFill>
                <a:latin typeface="Garamond"/>
                <a:ea typeface="Garamond"/>
                <a:cs typeface="Garamond"/>
                <a:sym typeface="Garamond"/>
              </a:rPr>
              <a:t>We provide the glasses and the roadmap</a:t>
            </a:r>
            <a:r>
              <a:rPr lang="en-US" sz="1800" dirty="0">
                <a:solidFill>
                  <a:schemeClr val="dk2"/>
                </a:solidFill>
                <a:latin typeface="Garamond"/>
                <a:ea typeface="Garamond"/>
                <a:cs typeface="Garamond"/>
                <a:sym typeface="Garamond"/>
              </a:rPr>
              <a:t> towards</a:t>
            </a:r>
            <a:r>
              <a:rPr lang="en-US" sz="1800" baseline="0" dirty="0">
                <a:solidFill>
                  <a:schemeClr val="dk2"/>
                </a:solidFill>
                <a:latin typeface="Garamond"/>
                <a:ea typeface="Garamond"/>
                <a:cs typeface="Garamond"/>
                <a:sym typeface="Garamond"/>
              </a:rPr>
              <a:t> systems change</a:t>
            </a:r>
            <a:endParaRPr lang="en-US" sz="1800" dirty="0">
              <a:solidFill>
                <a:schemeClr val="dk2"/>
              </a:solidFill>
              <a:latin typeface="Garamond"/>
              <a:ea typeface="Garamond"/>
              <a:cs typeface="Garamond"/>
              <a:sym typeface="Garamond"/>
            </a:endParaRPr>
          </a:p>
          <a:p>
            <a:pPr marL="457200" lvl="0" indent="-342900" rtl="0">
              <a:lnSpc>
                <a:spcPct val="115000"/>
              </a:lnSpc>
              <a:spcBef>
                <a:spcPts val="0"/>
              </a:spcBef>
              <a:spcAft>
                <a:spcPts val="1600"/>
              </a:spcAft>
              <a:buClr>
                <a:srgbClr val="00FFFF"/>
              </a:buClr>
              <a:buSzPct val="100000"/>
              <a:buFont typeface="+mj-lt"/>
              <a:buAutoNum type="arabicPeriod"/>
            </a:pPr>
            <a:r>
              <a:rPr lang="en" dirty="0"/>
              <a:t>Importance of the people most impacted being the architects of the change</a:t>
            </a:r>
            <a:endParaRPr lang="en-US" dirty="0"/>
          </a:p>
          <a:p>
            <a:pPr marL="457200" lvl="0" indent="-342900" rtl="0">
              <a:lnSpc>
                <a:spcPct val="115000"/>
              </a:lnSpc>
              <a:spcBef>
                <a:spcPts val="0"/>
              </a:spcBef>
              <a:spcAft>
                <a:spcPts val="1600"/>
              </a:spcAft>
              <a:buClr>
                <a:srgbClr val="00FFFF"/>
              </a:buClr>
              <a:buSzPct val="100000"/>
              <a:buFont typeface="+mj-lt"/>
              <a:buAutoNum type="arabicPeriod"/>
            </a:pPr>
            <a:r>
              <a:rPr lang="en" dirty="0"/>
              <a:t>Equity Teams happening in Hartford...mention Seattle</a:t>
            </a:r>
            <a:endParaRPr lang="en-US" dirty="0"/>
          </a:p>
          <a:p>
            <a:pPr marL="457200" lvl="0" indent="-342900" rtl="0">
              <a:lnSpc>
                <a:spcPct val="115000"/>
              </a:lnSpc>
              <a:spcBef>
                <a:spcPts val="0"/>
              </a:spcBef>
              <a:spcAft>
                <a:spcPts val="1600"/>
              </a:spcAft>
              <a:buClr>
                <a:srgbClr val="00FFFF"/>
              </a:buClr>
              <a:buSzPct val="100000"/>
              <a:buFont typeface="+mj-lt"/>
              <a:buAutoNum type="arabicPeriod"/>
            </a:pPr>
            <a:r>
              <a:rPr lang="en" dirty="0"/>
              <a:t>Been around since 1992...2002 as a non-profit mostly serving youth</a:t>
            </a:r>
            <a:endParaRPr lang="en-US" dirty="0"/>
          </a:p>
          <a:p>
            <a:pPr marL="457200" lvl="0" indent="-342900" rtl="0">
              <a:lnSpc>
                <a:spcPct val="115000"/>
              </a:lnSpc>
              <a:spcBef>
                <a:spcPts val="0"/>
              </a:spcBef>
              <a:spcAft>
                <a:spcPts val="1600"/>
              </a:spcAft>
              <a:buClr>
                <a:srgbClr val="00FFFF"/>
              </a:buClr>
              <a:buSzPct val="100000"/>
              <a:buFont typeface="+mj-lt"/>
              <a:buAutoNum type="arabicPeriod"/>
            </a:pPr>
            <a:r>
              <a:rPr lang="en" dirty="0"/>
              <a:t>In the past 3 years we have been developing our work in partnerships with schools, school leadership</a:t>
            </a:r>
            <a:endParaRPr lang="en-US" dirty="0"/>
          </a:p>
          <a:p>
            <a:pPr marL="457200" lvl="0" indent="-342900" rtl="0">
              <a:lnSpc>
                <a:spcPct val="115000"/>
              </a:lnSpc>
              <a:spcBef>
                <a:spcPts val="0"/>
              </a:spcBef>
              <a:spcAft>
                <a:spcPts val="1600"/>
              </a:spcAft>
              <a:buClr>
                <a:srgbClr val="00FFFF"/>
              </a:buClr>
              <a:buSzPct val="100000"/>
              <a:buFont typeface="+mj-lt"/>
              <a:buAutoNum type="arabicPeriod"/>
            </a:pPr>
            <a:r>
              <a:rPr lang="en-US" dirty="0"/>
              <a:t>We </a:t>
            </a:r>
            <a:r>
              <a:rPr lang="en" dirty="0"/>
              <a:t>create facilitate nurturing spaces where people can understand and challenge systemic racism and oppression</a:t>
            </a:r>
            <a:r>
              <a:rPr lang="en-US" dirty="0"/>
              <a:t>.</a:t>
            </a:r>
          </a:p>
        </p:txBody>
      </p:sp>
    </p:spTree>
    <p:extLst>
      <p:ext uri="{BB962C8B-B14F-4D97-AF65-F5344CB8AC3E}">
        <p14:creationId xmlns:p14="http://schemas.microsoft.com/office/powerpoint/2010/main" val="71045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Jason</a:t>
            </a:r>
          </a:p>
        </p:txBody>
      </p:sp>
    </p:spTree>
    <p:extLst>
      <p:ext uri="{BB962C8B-B14F-4D97-AF65-F5344CB8AC3E}">
        <p14:creationId xmlns:p14="http://schemas.microsoft.com/office/powerpoint/2010/main" val="219751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Jason</a:t>
            </a:r>
          </a:p>
          <a:p>
            <a:pPr lvl="0">
              <a:spcBef>
                <a:spcPts val="0"/>
              </a:spcBef>
              <a:buNone/>
            </a:pPr>
            <a:endParaRPr lang="en-US" dirty="0"/>
          </a:p>
          <a:p>
            <a:pPr marL="228600" lvl="0" indent="-228600">
              <a:spcBef>
                <a:spcPts val="0"/>
              </a:spcBef>
              <a:buAutoNum type="arabicPeriod"/>
            </a:pPr>
            <a:r>
              <a:rPr lang="en-US" dirty="0"/>
              <a:t>Demographic information</a:t>
            </a:r>
          </a:p>
          <a:p>
            <a:pPr marL="228600" lvl="0" indent="-228600">
              <a:spcBef>
                <a:spcPts val="0"/>
              </a:spcBef>
              <a:buAutoNum type="arabicPeriod"/>
            </a:pPr>
            <a:r>
              <a:rPr lang="en-US" dirty="0"/>
              <a:t>All is applicable</a:t>
            </a:r>
          </a:p>
          <a:p>
            <a:pPr marL="228600" lvl="0" indent="-228600">
              <a:spcBef>
                <a:spcPts val="0"/>
              </a:spcBef>
              <a:buAutoNum type="arabicPeriod"/>
            </a:pPr>
            <a:r>
              <a:rPr lang="en-US" dirty="0"/>
              <a:t>This</a:t>
            </a:r>
            <a:r>
              <a:rPr lang="en-US" baseline="0" dirty="0"/>
              <a:t> is one tool</a:t>
            </a:r>
            <a:r>
              <a:rPr lang="is-IS" baseline="0" dirty="0"/>
              <a:t>…the entire equity audit consists of focus groups, multiple surveys, and a policy and practice review</a:t>
            </a:r>
          </a:p>
          <a:p>
            <a:pPr marL="228600" lvl="0" indent="-228600">
              <a:spcBef>
                <a:spcPts val="0"/>
              </a:spcBef>
              <a:buAutoNum type="arabicPeriod"/>
            </a:pPr>
            <a:r>
              <a:rPr lang="is-IS" baseline="0" dirty="0"/>
              <a:t>Common Language...developed school system by school system</a:t>
            </a:r>
            <a:endParaRPr lang="en" dirty="0"/>
          </a:p>
        </p:txBody>
      </p:sp>
    </p:spTree>
    <p:extLst>
      <p:ext uri="{BB962C8B-B14F-4D97-AF65-F5344CB8AC3E}">
        <p14:creationId xmlns:p14="http://schemas.microsoft.com/office/powerpoint/2010/main" val="64721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Jason</a:t>
            </a:r>
            <a:r>
              <a:rPr lang="en" dirty="0"/>
              <a:t> - pair-share</a:t>
            </a:r>
          </a:p>
        </p:txBody>
      </p:sp>
    </p:spTree>
    <p:extLst>
      <p:ext uri="{BB962C8B-B14F-4D97-AF65-F5344CB8AC3E}">
        <p14:creationId xmlns:p14="http://schemas.microsoft.com/office/powerpoint/2010/main" val="101717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Jason do closing</a:t>
            </a:r>
            <a:endParaRPr lang="en" dirty="0"/>
          </a:p>
        </p:txBody>
      </p:sp>
    </p:spTree>
    <p:extLst>
      <p:ext uri="{BB962C8B-B14F-4D97-AF65-F5344CB8AC3E}">
        <p14:creationId xmlns:p14="http://schemas.microsoft.com/office/powerpoint/2010/main" val="162034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Diane</a:t>
            </a:r>
          </a:p>
        </p:txBody>
      </p:sp>
    </p:spTree>
    <p:extLst>
      <p:ext uri="{BB962C8B-B14F-4D97-AF65-F5344CB8AC3E}">
        <p14:creationId xmlns:p14="http://schemas.microsoft.com/office/powerpoint/2010/main" val="396501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Matt</a:t>
            </a:r>
          </a:p>
        </p:txBody>
      </p:sp>
    </p:spTree>
    <p:extLst>
      <p:ext uri="{BB962C8B-B14F-4D97-AF65-F5344CB8AC3E}">
        <p14:creationId xmlns:p14="http://schemas.microsoft.com/office/powerpoint/2010/main" val="186443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Matt/Jason</a:t>
            </a:r>
          </a:p>
        </p:txBody>
      </p:sp>
    </p:spTree>
    <p:extLst>
      <p:ext uri="{BB962C8B-B14F-4D97-AF65-F5344CB8AC3E}">
        <p14:creationId xmlns:p14="http://schemas.microsoft.com/office/powerpoint/2010/main" val="326606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Matt</a:t>
            </a:r>
          </a:p>
        </p:txBody>
      </p:sp>
    </p:spTree>
    <p:extLst>
      <p:ext uri="{BB962C8B-B14F-4D97-AF65-F5344CB8AC3E}">
        <p14:creationId xmlns:p14="http://schemas.microsoft.com/office/powerpoint/2010/main" val="355682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t>Jason</a:t>
            </a:r>
            <a:endParaRPr lang="en" b="1" dirty="0"/>
          </a:p>
          <a:p>
            <a:pPr lvl="0">
              <a:spcBef>
                <a:spcPts val="0"/>
              </a:spcBef>
              <a:buNone/>
            </a:pPr>
            <a:endParaRPr dirty="0"/>
          </a:p>
          <a:p>
            <a:pPr marL="457200" lvl="0" indent="-228600">
              <a:spcBef>
                <a:spcPts val="0"/>
              </a:spcBef>
              <a:buAutoNum type="arabicPeriod"/>
            </a:pPr>
            <a:r>
              <a:rPr lang="en" dirty="0"/>
              <a:t>When we accept </a:t>
            </a:r>
            <a:r>
              <a:rPr lang="en" dirty="0" err="1"/>
              <a:t>th</a:t>
            </a:r>
            <a:r>
              <a:rPr lang="en-US" dirty="0"/>
              <a:t>at</a:t>
            </a:r>
            <a:r>
              <a:rPr lang="en-US" baseline="0" dirty="0"/>
              <a:t> school systems are designed to serve students with mainstream identities (white, middle and upper middle class, English-speaking, heterosexual, neuro-typical, etc.)</a:t>
            </a:r>
            <a:r>
              <a:rPr lang="en" dirty="0"/>
              <a:t> we understand why</a:t>
            </a:r>
            <a:r>
              <a:rPr lang="en-US" baseline="0" dirty="0"/>
              <a:t> </a:t>
            </a:r>
            <a:r>
              <a:rPr lang="en" dirty="0"/>
              <a:t>the </a:t>
            </a:r>
            <a:r>
              <a:rPr lang="en-US" dirty="0"/>
              <a:t>“</a:t>
            </a:r>
            <a:r>
              <a:rPr lang="en" dirty="0"/>
              <a:t>opportunity gap</a:t>
            </a:r>
            <a:r>
              <a:rPr lang="en-US" dirty="0"/>
              <a:t>”</a:t>
            </a:r>
            <a:r>
              <a:rPr lang="en-US" baseline="0" dirty="0"/>
              <a:t> exists.</a:t>
            </a:r>
            <a:endParaRPr lang="en-US" dirty="0"/>
          </a:p>
          <a:p>
            <a:pPr marL="457200" lvl="0" indent="-228600">
              <a:spcBef>
                <a:spcPts val="0"/>
              </a:spcBef>
              <a:buAutoNum type="arabicPeriod"/>
            </a:pPr>
            <a:r>
              <a:rPr lang="en-US" dirty="0"/>
              <a:t>Schools and</a:t>
            </a:r>
            <a:r>
              <a:rPr lang="en-US" baseline="0" dirty="0"/>
              <a:t> school systems need to examine the ways in which they can CHANGE how they operate to center the needs of the most marginalized students.</a:t>
            </a:r>
          </a:p>
          <a:p>
            <a:pPr marL="457200" lvl="0" indent="-228600">
              <a:spcBef>
                <a:spcPts val="0"/>
              </a:spcBef>
              <a:buAutoNum type="arabicPeriod"/>
            </a:pPr>
            <a:r>
              <a:rPr lang="en-US" baseline="0" dirty="0"/>
              <a:t>We believe that when the students with the most marginalized identities are served, then ALL students are served and all students benefit!</a:t>
            </a:r>
            <a:endParaRPr dirty="0"/>
          </a:p>
          <a:p>
            <a:pPr lvl="0" rtl="0">
              <a:lnSpc>
                <a:spcPct val="115000"/>
              </a:lnSpc>
              <a:spcBef>
                <a:spcPts val="0"/>
              </a:spcBef>
              <a:spcAft>
                <a:spcPts val="1600"/>
              </a:spcAft>
              <a:buNone/>
            </a:pPr>
            <a:endParaRPr lang="en-US" sz="1800" dirty="0">
              <a:solidFill>
                <a:schemeClr val="dk2"/>
              </a:solidFill>
              <a:latin typeface="Proxima Nova"/>
              <a:ea typeface="Proxima Nova"/>
              <a:cs typeface="Proxima Nova"/>
              <a:sym typeface="Proxima Nova"/>
            </a:endParaRPr>
          </a:p>
          <a:p>
            <a:pPr lvl="0">
              <a:spcBef>
                <a:spcPts val="0"/>
              </a:spcBef>
              <a:buNone/>
            </a:pPr>
            <a:r>
              <a:rPr lang="en" dirty="0"/>
              <a:t> </a:t>
            </a:r>
          </a:p>
        </p:txBody>
      </p:sp>
    </p:spTree>
    <p:extLst>
      <p:ext uri="{BB962C8B-B14F-4D97-AF65-F5344CB8AC3E}">
        <p14:creationId xmlns:p14="http://schemas.microsoft.com/office/powerpoint/2010/main" val="203702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t>Jason</a:t>
            </a:r>
          </a:p>
          <a:p>
            <a:pPr lvl="0">
              <a:spcBef>
                <a:spcPts val="0"/>
              </a:spcBef>
              <a:buNone/>
            </a:pPr>
            <a:endParaRPr lang="en-US" dirty="0"/>
          </a:p>
          <a:p>
            <a:pPr marL="228600" lvl="0" indent="-228600">
              <a:spcBef>
                <a:spcPts val="0"/>
              </a:spcBef>
              <a:buFont typeface="+mj-lt"/>
              <a:buAutoNum type="arabicPeriod"/>
            </a:pPr>
            <a:r>
              <a:rPr lang="en-US" dirty="0"/>
              <a:t>Going</a:t>
            </a:r>
            <a:r>
              <a:rPr lang="en-US" baseline="0" dirty="0"/>
              <a:t> into this project we know we need to maintain a really important frame for approaching the work of creating and institutionalizing equity. </a:t>
            </a:r>
          </a:p>
          <a:p>
            <a:pPr marL="228600" lvl="0" indent="-228600">
              <a:spcBef>
                <a:spcPts val="0"/>
              </a:spcBef>
              <a:buFont typeface="+mj-lt"/>
              <a:buAutoNum type="arabicPeriod"/>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critical shift in the</a:t>
            </a:r>
            <a:r>
              <a:rPr lang="en-US" baseline="0" dirty="0"/>
              <a:t> work of systems change is maintaining a “systems focus”. “</a:t>
            </a:r>
            <a:r>
              <a:rPr lang="en-US" dirty="0"/>
              <a:t>In order to address problems</a:t>
            </a:r>
            <a:r>
              <a:rPr lang="en-US" baseline="0" dirty="0"/>
              <a:t> in </a:t>
            </a:r>
            <a:r>
              <a:rPr lang="en-US" dirty="0"/>
              <a:t>systems, there must be a systemic solution.”</a:t>
            </a:r>
            <a:endParaRPr lang="en-US" baseline="0" dirty="0"/>
          </a:p>
          <a:p>
            <a:pPr marL="228600" lvl="0" indent="-228600">
              <a:spcBef>
                <a:spcPts val="0"/>
              </a:spcBef>
              <a:buFont typeface="+mj-lt"/>
              <a:buAutoNum type="arabicPeriod"/>
            </a:pPr>
            <a:endParaRPr lang="en-US" baseline="0" dirty="0"/>
          </a:p>
          <a:p>
            <a:pPr marL="228600" lvl="0" indent="-228600">
              <a:spcBef>
                <a:spcPts val="0"/>
              </a:spcBef>
              <a:buFont typeface="+mj-lt"/>
              <a:buAutoNum type="arabicPeriod"/>
            </a:pPr>
            <a:r>
              <a:rPr lang="en-US" baseline="0" dirty="0"/>
              <a:t>This means we can no longer blame students, families, and communities for racial disparities or any other disparities in student achievement</a:t>
            </a:r>
            <a:r>
              <a:rPr lang="is-IS" baseline="0" dirty="0"/>
              <a:t>…instead we MUST focus on the structural barriers that are preventing our students of color and students from other marginalized identities from acheiving academic success at the same level as white students and students with other mainstream identities. </a:t>
            </a:r>
            <a:endParaRPr lang="en" dirty="0"/>
          </a:p>
        </p:txBody>
      </p:sp>
    </p:spTree>
    <p:extLst>
      <p:ext uri="{BB962C8B-B14F-4D97-AF65-F5344CB8AC3E}">
        <p14:creationId xmlns:p14="http://schemas.microsoft.com/office/powerpoint/2010/main" val="111962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Jason</a:t>
            </a:r>
            <a:endParaRPr lang="en" dirty="0"/>
          </a:p>
        </p:txBody>
      </p:sp>
    </p:spTree>
    <p:extLst>
      <p:ext uri="{BB962C8B-B14F-4D97-AF65-F5344CB8AC3E}">
        <p14:creationId xmlns:p14="http://schemas.microsoft.com/office/powerpoint/2010/main" val="24309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rtl="0">
              <a:spcBef>
                <a:spcPts val="0"/>
              </a:spcBef>
              <a:buClr>
                <a:schemeClr val="dk2"/>
              </a:buClr>
              <a:buSzPct val="100000"/>
              <a:defRPr sz="12000">
                <a:solidFill>
                  <a:schemeClr val="dk2"/>
                </a:solidFill>
              </a:defRPr>
            </a:lvl1pPr>
            <a:lvl2pPr lvl="1" algn="ctr" rtl="0">
              <a:spcBef>
                <a:spcPts val="0"/>
              </a:spcBef>
              <a:buClr>
                <a:schemeClr val="dk2"/>
              </a:buClr>
              <a:buSzPct val="100000"/>
              <a:defRPr sz="12000">
                <a:solidFill>
                  <a:schemeClr val="dk2"/>
                </a:solidFill>
              </a:defRPr>
            </a:lvl2pPr>
            <a:lvl3pPr lvl="2" algn="ctr" rtl="0">
              <a:spcBef>
                <a:spcPts val="0"/>
              </a:spcBef>
              <a:buClr>
                <a:schemeClr val="dk2"/>
              </a:buClr>
              <a:buSzPct val="100000"/>
              <a:defRPr sz="12000">
                <a:solidFill>
                  <a:schemeClr val="dk2"/>
                </a:solidFill>
              </a:defRPr>
            </a:lvl3pPr>
            <a:lvl4pPr lvl="3" algn="ctr" rtl="0">
              <a:spcBef>
                <a:spcPts val="0"/>
              </a:spcBef>
              <a:buClr>
                <a:schemeClr val="dk2"/>
              </a:buClr>
              <a:buSzPct val="100000"/>
              <a:defRPr sz="12000">
                <a:solidFill>
                  <a:schemeClr val="dk2"/>
                </a:solidFill>
              </a:defRPr>
            </a:lvl4pPr>
            <a:lvl5pPr lvl="4" algn="ctr" rtl="0">
              <a:spcBef>
                <a:spcPts val="0"/>
              </a:spcBef>
              <a:buClr>
                <a:schemeClr val="dk2"/>
              </a:buClr>
              <a:buSzPct val="100000"/>
              <a:defRPr sz="12000">
                <a:solidFill>
                  <a:schemeClr val="dk2"/>
                </a:solidFill>
              </a:defRPr>
            </a:lvl5pPr>
            <a:lvl6pPr lvl="5" algn="ctr" rtl="0">
              <a:spcBef>
                <a:spcPts val="0"/>
              </a:spcBef>
              <a:buClr>
                <a:schemeClr val="dk2"/>
              </a:buClr>
              <a:buSzPct val="100000"/>
              <a:defRPr sz="12000">
                <a:solidFill>
                  <a:schemeClr val="dk2"/>
                </a:solidFill>
              </a:defRPr>
            </a:lvl6pPr>
            <a:lvl7pPr lvl="6" algn="ctr" rtl="0">
              <a:spcBef>
                <a:spcPts val="0"/>
              </a:spcBef>
              <a:buClr>
                <a:schemeClr val="dk2"/>
              </a:buClr>
              <a:buSzPct val="100000"/>
              <a:defRPr sz="12000">
                <a:solidFill>
                  <a:schemeClr val="dk2"/>
                </a:solidFill>
              </a:defRPr>
            </a:lvl7pPr>
            <a:lvl8pPr lvl="7" algn="ctr" rtl="0">
              <a:spcBef>
                <a:spcPts val="0"/>
              </a:spcBef>
              <a:buClr>
                <a:schemeClr val="dk2"/>
              </a:buClr>
              <a:buSzPct val="100000"/>
              <a:defRPr sz="12000">
                <a:solidFill>
                  <a:schemeClr val="dk2"/>
                </a:solidFill>
              </a:defRPr>
            </a:lvl8pPr>
            <a:lvl9pPr lvl="8" algn="ctr" rtl="0">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5132" y="2915859"/>
            <a:ext cx="914675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1544259"/>
            <a:ext cx="9146751"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4330" y="1645921"/>
            <a:ext cx="8435340" cy="1304510"/>
          </a:xfrm>
        </p:spPr>
        <p:txBody>
          <a:bodyPr tIns="45720" bIns="45720" anchor="ctr">
            <a:normAutofit/>
          </a:bodyPr>
          <a:lstStyle>
            <a:lvl1pPr algn="ctr">
              <a:lnSpc>
                <a:spcPct val="80000"/>
              </a:lnSpc>
              <a:defRPr sz="4500" spc="113"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57175" y="2936954"/>
            <a:ext cx="8629650" cy="342900"/>
          </a:xfrm>
        </p:spPr>
        <p:txBody>
          <a:bodyPr>
            <a:normAutofit/>
          </a:bodyPr>
          <a:lstStyle>
            <a:lvl1pPr marL="0" indent="0" algn="ctr">
              <a:buNone/>
              <a:defRPr sz="1500">
                <a:solidFill>
                  <a:srgbClr val="FFFFFF"/>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8ABE3C1-DBE1-495D-B57B-2849774B866A}" type="datetimeFigureOut">
              <a:rPr lang="en-US" smtClean="0"/>
              <a:t>5/17/2017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502770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1800" b="0" i="0" u="none" strike="noStrike" cap="none" smtClean="0">
                <a:solidFill>
                  <a:srgbClr val="FFFFFF"/>
                </a:solidFill>
                <a:latin typeface="Georgia"/>
                <a:ea typeface="Georgia"/>
                <a:cs typeface="Georgia"/>
                <a:sym typeface="Georgia"/>
              </a:rPr>
              <a:t>‹#›</a:t>
            </a:fld>
            <a:endParaRPr lang="en" sz="1800" b="0" i="0" u="none" strike="noStrike" cap="none">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242224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2915859"/>
            <a:ext cx="914675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616" y="1645920"/>
            <a:ext cx="8435340" cy="1303020"/>
          </a:xfrm>
        </p:spPr>
        <p:txBody>
          <a:bodyPr anchor="ctr">
            <a:noAutofit/>
          </a:bodyPr>
          <a:lstStyle>
            <a:lvl1pPr algn="ctr">
              <a:lnSpc>
                <a:spcPct val="80000"/>
              </a:lnSpc>
              <a:defRPr sz="4500" b="0" spc="113"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0604" y="2933870"/>
            <a:ext cx="8627364" cy="342900"/>
          </a:xfrm>
        </p:spPr>
        <p:txBody>
          <a:bodyPr anchor="t">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0578ACC-22D6-47C1-A373-4FD133E34F3C}" type="datetimeFigureOut">
              <a:rPr lang="en-US" smtClean="0"/>
              <a:t>5/17/2017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10339061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1328994750"/>
      </p:ext>
    </p:extLst>
  </p:cSld>
  <p:clrMapOvr>
    <a:masterClrMapping/>
  </p:clrMapOvr>
  <p:hf sldNum="0"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998946205"/>
      </p:ext>
    </p:extLst>
  </p:cSld>
  <p:clrMapOvr>
    <a:masterClrMapping/>
  </p:clrMapOvr>
  <p:hf sldNum="0"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12418138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rt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88932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4090445907"/>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77109904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274134173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6178E61D-D431-422C-9764-11DAFE33AB63}" type="datetimeFigureOut">
              <a:rPr lang="en-US" smtClean="0"/>
              <a:t>5/17/2017</a:t>
            </a:fld>
            <a:endParaRPr lang="en-US" dirty="0"/>
          </a:p>
        </p:txBody>
      </p:sp>
      <p:sp>
        <p:nvSpPr>
          <p:cNvPr id="5" name="Footer Placeholder 4"/>
          <p:cNvSpPr>
            <a:spLocks noGrp="1"/>
          </p:cNvSpPr>
          <p:nvPr>
            <p:ph type="ftr" sz="quarter" idx="11"/>
          </p:nvPr>
        </p:nvSpPr>
        <p:spPr>
          <a:xfrm>
            <a:off x="2832102" y="4817141"/>
            <a:ext cx="3209752" cy="273844"/>
          </a:xfrm>
        </p:spPr>
        <p:txBody>
          <a:bodyPr/>
          <a:lstStyle/>
          <a:p>
            <a:endParaRPr lang="en-US" dirty="0"/>
          </a:p>
        </p:txBody>
      </p:sp>
      <p:sp>
        <p:nvSpPr>
          <p:cNvPr id="6" name="Slide Number Placeholder 5"/>
          <p:cNvSpPr>
            <a:spLocks noGrp="1"/>
          </p:cNvSpPr>
          <p:nvPr>
            <p:ph type="sldNum" sz="quarter" idx="12"/>
          </p:nvPr>
        </p:nvSpPr>
        <p:spPr>
          <a:xfrm>
            <a:off x="6054787" y="4817141"/>
            <a:ext cx="659819" cy="273844"/>
          </a:xfrm>
        </p:spPr>
        <p:txBody>
          <a:bodyPr/>
          <a:lstStyle/>
          <a:p>
            <a:pPr lvl="0" algn="r" rtl="0">
              <a:spcBef>
                <a:spcPts val="0"/>
              </a:spcBef>
              <a:buNone/>
            </a:pPr>
            <a:fld id="{00000000-1234-1234-1234-123412341234}" type="slidenum">
              <a:rPr lang="en" sz="1000" smtClean="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47873078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8" name="Shape 7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302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Clr>
                <a:schemeClr val="dk2"/>
              </a:buClr>
              <a:buSzPct val="100000"/>
              <a:defRPr sz="4200">
                <a:solidFill>
                  <a:schemeClr val="dk2"/>
                </a:solidFill>
              </a:defRPr>
            </a:lvl1pPr>
            <a:lvl2pPr lvl="1" algn="ctr" rtl="0">
              <a:spcBef>
                <a:spcPts val="0"/>
              </a:spcBef>
              <a:buClr>
                <a:schemeClr val="dk2"/>
              </a:buClr>
              <a:buSzPct val="100000"/>
              <a:defRPr sz="4200">
                <a:solidFill>
                  <a:schemeClr val="dk2"/>
                </a:solidFill>
              </a:defRPr>
            </a:lvl2pPr>
            <a:lvl3pPr lvl="2" algn="ctr" rtl="0">
              <a:spcBef>
                <a:spcPts val="0"/>
              </a:spcBef>
              <a:buClr>
                <a:schemeClr val="dk2"/>
              </a:buClr>
              <a:buSzPct val="100000"/>
              <a:defRPr sz="4200">
                <a:solidFill>
                  <a:schemeClr val="dk2"/>
                </a:solidFill>
              </a:defRPr>
            </a:lvl3pPr>
            <a:lvl4pPr lvl="3" algn="ctr" rtl="0">
              <a:spcBef>
                <a:spcPts val="0"/>
              </a:spcBef>
              <a:buClr>
                <a:schemeClr val="dk2"/>
              </a:buClr>
              <a:buSzPct val="100000"/>
              <a:defRPr sz="4200">
                <a:solidFill>
                  <a:schemeClr val="dk2"/>
                </a:solidFill>
              </a:defRPr>
            </a:lvl4pPr>
            <a:lvl5pPr lvl="4" algn="ctr" rtl="0">
              <a:spcBef>
                <a:spcPts val="0"/>
              </a:spcBef>
              <a:buClr>
                <a:schemeClr val="dk2"/>
              </a:buClr>
              <a:buSzPct val="100000"/>
              <a:defRPr sz="4200">
                <a:solidFill>
                  <a:schemeClr val="dk2"/>
                </a:solidFill>
              </a:defRPr>
            </a:lvl5pPr>
            <a:lvl6pPr lvl="5" algn="ctr" rtl="0">
              <a:spcBef>
                <a:spcPts val="0"/>
              </a:spcBef>
              <a:buClr>
                <a:schemeClr val="dk2"/>
              </a:buClr>
              <a:buSzPct val="100000"/>
              <a:defRPr sz="4200">
                <a:solidFill>
                  <a:schemeClr val="dk2"/>
                </a:solidFill>
              </a:defRPr>
            </a:lvl6pPr>
            <a:lvl7pPr lvl="6" algn="ctr" rtl="0">
              <a:spcBef>
                <a:spcPts val="0"/>
              </a:spcBef>
              <a:buClr>
                <a:schemeClr val="dk2"/>
              </a:buClr>
              <a:buSzPct val="100000"/>
              <a:defRPr sz="4200">
                <a:solidFill>
                  <a:schemeClr val="dk2"/>
                </a:solidFill>
              </a:defRPr>
            </a:lvl7pPr>
            <a:lvl8pPr lvl="7" algn="ctr" rtl="0">
              <a:spcBef>
                <a:spcPts val="0"/>
              </a:spcBef>
              <a:buClr>
                <a:schemeClr val="dk2"/>
              </a:buClr>
              <a:buSzPct val="100000"/>
              <a:defRPr sz="4200">
                <a:solidFill>
                  <a:schemeClr val="dk2"/>
                </a:solidFill>
              </a:defRPr>
            </a:lvl8pPr>
            <a:lvl9pPr lvl="8" algn="ctr" rtl="0">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rt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96DFF08F-DC6B-4601-B491-B0F83F6DD2DA}" type="datetimeFigureOut">
              <a:rPr lang="en-US" dirty="0"/>
              <a:pPr/>
              <a:t>5/17/2017</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pPr lvl="0" algn="r" rtl="0">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379290471"/>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ftr="0" dt="0"/>
  <p:txStyles>
    <p:titleStyle>
      <a:lvl1pPr algn="l" defTabSz="685800" rtl="0" eaLnBrk="1" latinLnBrk="0" hangingPunct="1">
        <a:lnSpc>
          <a:spcPct val="85000"/>
        </a:lnSpc>
        <a:spcBef>
          <a:spcPct val="0"/>
        </a:spcBef>
        <a:buNone/>
        <a:defRPr sz="3000" kern="1200" cap="all"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mailto:b11dkear@mpspride.org"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hyperlink" Target="mailto:ellentuzzolo@discoveringdiversity.com" TargetMode="External"/><Relationship Id="rId4" Type="http://schemas.openxmlformats.org/officeDocument/2006/relationships/hyperlink" Target="mailto:mgeary@mpsprid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subTitle" idx="1"/>
          </p:nvPr>
        </p:nvSpPr>
        <p:spPr>
          <a:xfrm>
            <a:off x="300124" y="1698473"/>
            <a:ext cx="8843875" cy="2488200"/>
          </a:xfrm>
          <a:prstGeom prst="rect">
            <a:avLst/>
          </a:prstGeom>
          <a:noFill/>
          <a:ln>
            <a:noFill/>
          </a:ln>
        </p:spPr>
        <p:txBody>
          <a:bodyPr lIns="91425" tIns="45700" rIns="91425" bIns="45700" anchor="t" anchorCtr="0">
            <a:noAutofit/>
          </a:bodyPr>
          <a:lstStyle/>
          <a:p>
            <a:pPr marL="64008" marR="0" lvl="0" indent="-507" algn="l" rtl="0">
              <a:lnSpc>
                <a:spcPct val="90000"/>
              </a:lnSpc>
              <a:spcBef>
                <a:spcPts val="0"/>
              </a:spcBef>
              <a:spcAft>
                <a:spcPts val="0"/>
              </a:spcAft>
              <a:buClr>
                <a:schemeClr val="accent3"/>
              </a:buClr>
              <a:buSzPct val="25000"/>
              <a:buFont typeface="Georgia"/>
              <a:buNone/>
            </a:pPr>
            <a:endParaRPr sz="1110" b="0" i="0" u="none" strike="noStrike" cap="none" dirty="0">
              <a:solidFill>
                <a:schemeClr val="dk2"/>
              </a:solidFill>
              <a:latin typeface="Georgia"/>
              <a:ea typeface="Georgia"/>
              <a:cs typeface="Georgia"/>
              <a:sym typeface="Georgia"/>
            </a:endParaRPr>
          </a:p>
          <a:p>
            <a:pPr marL="64008" indent="-507">
              <a:spcBef>
                <a:spcPts val="300"/>
              </a:spcBef>
              <a:buClr>
                <a:schemeClr val="accent3"/>
              </a:buClr>
              <a:buSzPct val="25000"/>
            </a:pPr>
            <a:r>
              <a:rPr lang="en-US" sz="2800" b="1" dirty="0"/>
              <a:t>Educational Equity and School Climate:</a:t>
            </a:r>
          </a:p>
          <a:p>
            <a:pPr marL="64008" indent="-507">
              <a:spcBef>
                <a:spcPts val="300"/>
              </a:spcBef>
              <a:buClr>
                <a:schemeClr val="accent3"/>
              </a:buClr>
              <a:buSzPct val="25000"/>
            </a:pPr>
            <a:r>
              <a:rPr lang="en-US" sz="2800" b="1" dirty="0"/>
              <a:t> A Plan for Action</a:t>
            </a:r>
          </a:p>
          <a:p>
            <a:pPr marL="64008" indent="-507">
              <a:lnSpc>
                <a:spcPct val="90000"/>
              </a:lnSpc>
              <a:spcBef>
                <a:spcPts val="300"/>
              </a:spcBef>
              <a:buClr>
                <a:schemeClr val="accent3"/>
              </a:buClr>
              <a:buSzPct val="25000"/>
            </a:pPr>
            <a:endParaRPr lang="en-US" sz="2800" b="1" dirty="0"/>
          </a:p>
          <a:p>
            <a:pPr marL="64008" marR="0" lvl="0" indent="-507" algn="l" rtl="0">
              <a:lnSpc>
                <a:spcPct val="90000"/>
              </a:lnSpc>
              <a:spcBef>
                <a:spcPts val="300"/>
              </a:spcBef>
              <a:spcAft>
                <a:spcPts val="0"/>
              </a:spcAft>
              <a:buClr>
                <a:schemeClr val="accent3"/>
              </a:buClr>
              <a:buSzPct val="25000"/>
              <a:buFont typeface="Georgia"/>
              <a:buNone/>
            </a:pPr>
            <a:endParaRPr sz="4800" b="1" dirty="0"/>
          </a:p>
          <a:p>
            <a:pPr marL="64008" marR="0" lvl="0" indent="-507" algn="l" rtl="0">
              <a:lnSpc>
                <a:spcPct val="90000"/>
              </a:lnSpc>
              <a:spcBef>
                <a:spcPts val="300"/>
              </a:spcBef>
              <a:spcAft>
                <a:spcPts val="0"/>
              </a:spcAft>
              <a:buClr>
                <a:schemeClr val="accent3"/>
              </a:buClr>
              <a:buSzPct val="25000"/>
              <a:buFont typeface="Georgia"/>
              <a:buNone/>
            </a:pPr>
            <a:endParaRPr sz="1200" u="sng" dirty="0">
              <a:solidFill>
                <a:schemeClr val="dk2"/>
              </a:solidFill>
              <a:latin typeface="Georgia"/>
              <a:ea typeface="Georgia"/>
              <a:cs typeface="Georgia"/>
              <a:sym typeface="Georgia"/>
            </a:endParaRPr>
          </a:p>
          <a:p>
            <a:pPr marL="0" marR="0" lvl="0" indent="0" rtl="0">
              <a:lnSpc>
                <a:spcPct val="90000"/>
              </a:lnSpc>
              <a:spcBef>
                <a:spcPts val="300"/>
              </a:spcBef>
              <a:buClr>
                <a:schemeClr val="accent3"/>
              </a:buClr>
              <a:buSzPct val="25000"/>
              <a:buFont typeface="Georgia"/>
              <a:buNone/>
            </a:pPr>
            <a:endParaRPr sz="600" b="1" dirty="0">
              <a:latin typeface="Georgia"/>
              <a:ea typeface="Georgia"/>
              <a:cs typeface="Georgia"/>
              <a:sym typeface="Georgia"/>
            </a:endParaRPr>
          </a:p>
          <a:p>
            <a:pPr marL="64008" marR="0" lvl="0" indent="-507" rtl="0">
              <a:lnSpc>
                <a:spcPct val="90000"/>
              </a:lnSpc>
              <a:spcBef>
                <a:spcPts val="300"/>
              </a:spcBef>
              <a:buClr>
                <a:schemeClr val="accent3"/>
              </a:buClr>
              <a:buSzPct val="25000"/>
              <a:buFont typeface="Georgia"/>
              <a:buNone/>
            </a:pPr>
            <a:r>
              <a:rPr lang="en" sz="3000" dirty="0">
                <a:latin typeface="Corbel" panose="020B0503020204020204" pitchFamily="34" charset="0"/>
                <a:ea typeface="Georgia"/>
                <a:cs typeface="Georgia"/>
                <a:sym typeface="Georgia"/>
              </a:rPr>
              <a:t>Wednesday, </a:t>
            </a:r>
            <a:r>
              <a:rPr lang="en-US" sz="3000" dirty="0">
                <a:latin typeface="Corbel" panose="020B0503020204020204" pitchFamily="34" charset="0"/>
                <a:ea typeface="Georgia"/>
                <a:cs typeface="Georgia"/>
                <a:sym typeface="Georgia"/>
              </a:rPr>
              <a:t>May 10,</a:t>
            </a:r>
            <a:r>
              <a:rPr lang="en" sz="3000" dirty="0">
                <a:latin typeface="Corbel" panose="020B0503020204020204" pitchFamily="34" charset="0"/>
                <a:ea typeface="Georgia"/>
                <a:cs typeface="Georgia"/>
                <a:sym typeface="Georgia"/>
              </a:rPr>
              <a:t> 2017</a:t>
            </a:r>
          </a:p>
        </p:txBody>
      </p:sp>
      <p:pic>
        <p:nvPicPr>
          <p:cNvPr id="350" name="Shape 350" descr="DCLogo_BlackBlue.jpg"/>
          <p:cNvPicPr preferRelativeResize="0"/>
          <p:nvPr/>
        </p:nvPicPr>
        <p:blipFill>
          <a:blip r:embed="rId3">
            <a:alphaModFix/>
          </a:blip>
          <a:stretch>
            <a:fillRect/>
          </a:stretch>
        </p:blipFill>
        <p:spPr>
          <a:xfrm>
            <a:off x="147725" y="265347"/>
            <a:ext cx="4209851" cy="1109075"/>
          </a:xfrm>
          <a:prstGeom prst="rect">
            <a:avLst/>
          </a:prstGeom>
          <a:noFill/>
          <a:ln>
            <a:noFill/>
          </a:ln>
        </p:spPr>
      </p:pic>
      <p:pic>
        <p:nvPicPr>
          <p:cNvPr id="351" name="Shape 351"/>
          <p:cNvPicPr preferRelativeResize="0"/>
          <p:nvPr/>
        </p:nvPicPr>
        <p:blipFill>
          <a:blip r:embed="rId4">
            <a:alphaModFix/>
          </a:blip>
          <a:stretch>
            <a:fillRect/>
          </a:stretch>
        </p:blipFill>
        <p:spPr>
          <a:xfrm>
            <a:off x="5549891" y="126647"/>
            <a:ext cx="3162300" cy="124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sldNum"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10</a:t>
            </a:fld>
            <a:endParaRPr lang="en"/>
          </a:p>
        </p:txBody>
      </p:sp>
      <p:sp>
        <p:nvSpPr>
          <p:cNvPr id="420" name="Shape 420"/>
          <p:cNvSpPr txBox="1"/>
          <p:nvPr/>
        </p:nvSpPr>
        <p:spPr>
          <a:xfrm>
            <a:off x="-70984" y="75651"/>
            <a:ext cx="8659200" cy="520500"/>
          </a:xfrm>
          <a:prstGeom prst="rect">
            <a:avLst/>
          </a:prstGeom>
          <a:noFill/>
          <a:ln>
            <a:noFill/>
          </a:ln>
        </p:spPr>
        <p:txBody>
          <a:bodyPr lIns="91425" tIns="91425" rIns="91425" bIns="91425" anchor="t" anchorCtr="0">
            <a:noAutofit/>
          </a:bodyPr>
          <a:lstStyle/>
          <a:p>
            <a:pPr lvl="0" algn="ctr" rtl="0">
              <a:spcBef>
                <a:spcPts val="0"/>
              </a:spcBef>
              <a:buNone/>
            </a:pPr>
            <a:r>
              <a:rPr lang="en" sz="4000" b="1" dirty="0">
                <a:solidFill>
                  <a:schemeClr val="tx1"/>
                </a:solidFill>
                <a:latin typeface="Corbel" panose="020B0503020204020204" pitchFamily="34" charset="0"/>
                <a:ea typeface="Garamond"/>
                <a:cs typeface="Garamond"/>
                <a:sym typeface="Garamond"/>
              </a:rPr>
              <a:t>Notice, Feel, Question, Think… Act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696" y="1119816"/>
            <a:ext cx="3187700" cy="393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52" y="1119816"/>
            <a:ext cx="3241464" cy="393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311700" y="1626554"/>
            <a:ext cx="8520600" cy="3684000"/>
          </a:xfrm>
          <a:prstGeom prst="rect">
            <a:avLst/>
          </a:prstGeom>
        </p:spPr>
        <p:txBody>
          <a:bodyPr lIns="91425" tIns="91425" rIns="91425" bIns="91425" anchor="t" anchorCtr="0">
            <a:noAutofit/>
          </a:bodyPr>
          <a:lstStyle/>
          <a:p>
            <a:pPr lvl="0">
              <a:spcBef>
                <a:spcPts val="0"/>
              </a:spcBef>
              <a:buNone/>
            </a:pPr>
            <a:r>
              <a:rPr lang="en" sz="2200" dirty="0">
                <a:latin typeface="Corbel" panose="020B0503020204020204" pitchFamily="34" charset="0"/>
                <a:ea typeface="Calibri"/>
                <a:cs typeface="Calibri"/>
                <a:sym typeface="Calibri"/>
              </a:rPr>
              <a:t>Equity is achieved when student outcomes are not predicated by gender, race, ethnicity, class, or special needs and where all students reach a level of efficacy and competence that supports a rewarding and productive life. This requires elimination of the inequities that contribute to disproportionate learning and achievement by students of certain social groups while ensuring students are prepared for a productive and meaningful life.</a:t>
            </a:r>
          </a:p>
          <a:p>
            <a:pPr lvl="0">
              <a:spcBef>
                <a:spcPts val="0"/>
              </a:spcBef>
              <a:spcAft>
                <a:spcPts val="0"/>
              </a:spcAft>
              <a:buNone/>
            </a:pPr>
            <a:r>
              <a:rPr lang="en" sz="2400" dirty="0">
                <a:latin typeface="Corbel" panose="020B0503020204020204" pitchFamily="34" charset="0"/>
                <a:ea typeface="Calibri"/>
                <a:cs typeface="Calibri"/>
                <a:sym typeface="Calibri"/>
              </a:rPr>
              <a:t>				</a:t>
            </a:r>
          </a:p>
          <a:p>
            <a:pPr lvl="0">
              <a:spcBef>
                <a:spcPts val="0"/>
              </a:spcBef>
              <a:spcAft>
                <a:spcPts val="0"/>
              </a:spcAft>
              <a:buNone/>
            </a:pPr>
            <a:r>
              <a:rPr lang="en" i="1" dirty="0">
                <a:latin typeface="Corbel" panose="020B0503020204020204" pitchFamily="34" charset="0"/>
                <a:ea typeface="Calibri"/>
                <a:cs typeface="Calibri"/>
                <a:sym typeface="Calibri"/>
              </a:rPr>
              <a:t>Taken from the Connecticut Center for School Change Presentation on Equity</a:t>
            </a:r>
          </a:p>
          <a:p>
            <a:pPr lvl="0">
              <a:spcBef>
                <a:spcPts val="0"/>
              </a:spcBef>
              <a:buNone/>
            </a:pPr>
            <a:endParaRPr i="1" dirty="0">
              <a:solidFill>
                <a:srgbClr val="FF5722"/>
              </a:solidFill>
              <a:latin typeface="Calibri"/>
              <a:ea typeface="Calibri"/>
              <a:cs typeface="Calibri"/>
              <a:sym typeface="Calibri"/>
            </a:endParaRPr>
          </a:p>
          <a:p>
            <a:pPr lvl="0" rtl="0">
              <a:spcBef>
                <a:spcPts val="0"/>
              </a:spcBef>
              <a:buNone/>
            </a:pPr>
            <a:endParaRPr sz="2400" dirty="0">
              <a:solidFill>
                <a:srgbClr val="FF5722"/>
              </a:solidFill>
              <a:latin typeface="Calibri"/>
              <a:ea typeface="Calibri"/>
              <a:cs typeface="Calibri"/>
              <a:sym typeface="Calibri"/>
            </a:endParaRPr>
          </a:p>
        </p:txBody>
      </p:sp>
      <p:sp>
        <p:nvSpPr>
          <p:cNvPr id="3" name="Title 2"/>
          <p:cNvSpPr>
            <a:spLocks noGrp="1"/>
          </p:cNvSpPr>
          <p:nvPr>
            <p:ph type="title"/>
          </p:nvPr>
        </p:nvSpPr>
        <p:spPr/>
        <p:txBody>
          <a:bodyPr>
            <a:noAutofit/>
          </a:bodyPr>
          <a:lstStyle/>
          <a:p>
            <a:r>
              <a:rPr lang="en-US" sz="3600" dirty="0"/>
              <a:t>equity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311700" y="1480657"/>
            <a:ext cx="8140208" cy="3594682"/>
          </a:xfrm>
          <a:prstGeom prst="rect">
            <a:avLst/>
          </a:prstGeom>
        </p:spPr>
        <p:txBody>
          <a:bodyPr lIns="91425" tIns="91425" rIns="91425" bIns="91425" anchor="t" anchorCtr="0">
            <a:noAutofit/>
          </a:bodyPr>
          <a:lstStyle/>
          <a:p>
            <a:pPr>
              <a:buSzPct val="100000"/>
              <a:buNone/>
            </a:pPr>
            <a:r>
              <a:rPr lang="en-US" sz="2200" dirty="0">
                <a:latin typeface="Corbel" panose="020B0503020204020204" pitchFamily="34" charset="0"/>
                <a:cs typeface="Calibri"/>
                <a:sym typeface="Calibri"/>
              </a:rPr>
              <a:t>Inequity prevents students from </a:t>
            </a:r>
            <a:r>
              <a:rPr lang="en" sz="2200" dirty="0">
                <a:latin typeface="Corbel" panose="020B0503020204020204" pitchFamily="34" charset="0"/>
                <a:cs typeface="Calibri"/>
                <a:sym typeface="Calibri"/>
              </a:rPr>
              <a:t>access</a:t>
            </a:r>
            <a:r>
              <a:rPr lang="en-US" sz="2200" dirty="0" err="1">
                <a:latin typeface="Corbel" panose="020B0503020204020204" pitchFamily="34" charset="0"/>
                <a:cs typeface="Calibri"/>
                <a:sym typeface="Calibri"/>
              </a:rPr>
              <a:t>ing</a:t>
            </a:r>
            <a:r>
              <a:rPr lang="en" sz="2200" dirty="0">
                <a:latin typeface="Corbel" panose="020B0503020204020204" pitchFamily="34" charset="0"/>
                <a:cs typeface="Calibri"/>
                <a:sym typeface="Calibri"/>
              </a:rPr>
              <a:t> opportunities over </a:t>
            </a:r>
            <a:r>
              <a:rPr lang="en-US" sz="2200" dirty="0">
                <a:latin typeface="Corbel" panose="020B0503020204020204" pitchFamily="34" charset="0"/>
                <a:cs typeface="Calibri"/>
                <a:sym typeface="Calibri"/>
              </a:rPr>
              <a:t>their </a:t>
            </a:r>
            <a:r>
              <a:rPr lang="en" sz="2200" dirty="0">
                <a:latin typeface="Corbel" panose="020B0503020204020204" pitchFamily="34" charset="0"/>
                <a:cs typeface="Calibri"/>
                <a:sym typeface="Calibri"/>
              </a:rPr>
              <a:t>lifetime.</a:t>
            </a:r>
          </a:p>
          <a:p>
            <a:pPr>
              <a:buSzPct val="100000"/>
              <a:buNone/>
            </a:pPr>
            <a:r>
              <a:rPr lang="en" sz="2200" dirty="0">
                <a:latin typeface="Corbel" panose="020B0503020204020204" pitchFamily="34" charset="0"/>
                <a:cs typeface="Calibri"/>
                <a:sym typeface="Calibri"/>
              </a:rPr>
              <a:t>It creates the Opportunity Gap</a:t>
            </a:r>
          </a:p>
          <a:p>
            <a:pPr>
              <a:buSzPct val="100000"/>
              <a:buNone/>
            </a:pPr>
            <a:r>
              <a:rPr lang="en" sz="2200" dirty="0">
                <a:latin typeface="Corbel" panose="020B0503020204020204" pitchFamily="34" charset="0"/>
                <a:cs typeface="Calibri"/>
                <a:sym typeface="Calibri"/>
              </a:rPr>
              <a:t>The Opportunity Gap shows up in </a:t>
            </a:r>
          </a:p>
          <a:p>
            <a:pPr lvl="1">
              <a:buSzPct val="100000"/>
            </a:pPr>
            <a:r>
              <a:rPr lang="en" sz="2050" dirty="0">
                <a:latin typeface="Corbel" panose="020B0503020204020204" pitchFamily="34" charset="0"/>
                <a:cs typeface="Calibri"/>
                <a:sym typeface="Calibri"/>
              </a:rPr>
              <a:t>Graduation Rates</a:t>
            </a:r>
          </a:p>
          <a:p>
            <a:pPr lvl="1">
              <a:buSzPct val="100000"/>
            </a:pPr>
            <a:r>
              <a:rPr lang="en-US" sz="2050" dirty="0">
                <a:latin typeface="Corbel" panose="020B0503020204020204" pitchFamily="34" charset="0"/>
                <a:cs typeface="Calibri"/>
                <a:sym typeface="Calibri"/>
              </a:rPr>
              <a:t>AP and High-Level Courses</a:t>
            </a:r>
          </a:p>
          <a:p>
            <a:pPr lvl="1">
              <a:buSzPct val="100000"/>
            </a:pPr>
            <a:r>
              <a:rPr lang="en-US" sz="2050" dirty="0">
                <a:latin typeface="Corbel" panose="020B0503020204020204" pitchFamily="34" charset="0"/>
                <a:cs typeface="Calibri"/>
                <a:sym typeface="Calibri"/>
              </a:rPr>
              <a:t>Special Education</a:t>
            </a:r>
          </a:p>
          <a:p>
            <a:pPr lvl="1">
              <a:buSzPct val="100000"/>
            </a:pPr>
            <a:r>
              <a:rPr lang="en-US" sz="2050" dirty="0">
                <a:latin typeface="Corbel" panose="020B0503020204020204" pitchFamily="34" charset="0"/>
                <a:cs typeface="Calibri"/>
                <a:sym typeface="Calibri"/>
              </a:rPr>
              <a:t>School Discipline Practices and Policies</a:t>
            </a:r>
          </a:p>
          <a:p>
            <a:pPr lvl="1">
              <a:buSzPct val="100000"/>
            </a:pPr>
            <a:r>
              <a:rPr lang="en-US" sz="2050" dirty="0">
                <a:latin typeface="Corbel" panose="020B0503020204020204" pitchFamily="34" charset="0"/>
                <a:cs typeface="Calibri"/>
                <a:sym typeface="Calibri"/>
              </a:rPr>
              <a:t>And many other areas and results in…</a:t>
            </a:r>
          </a:p>
          <a:p>
            <a:pPr lvl="1">
              <a:buSzPct val="100000"/>
            </a:pPr>
            <a:r>
              <a:rPr lang="en" sz="2050" dirty="0">
                <a:latin typeface="Corbel" panose="020B0503020204020204" pitchFamily="34" charset="0"/>
                <a:cs typeface="Calibri"/>
                <a:sym typeface="Calibri"/>
              </a:rPr>
              <a:t>School-</a:t>
            </a:r>
            <a:r>
              <a:rPr lang="en-US" sz="2050" dirty="0">
                <a:latin typeface="Corbel" panose="020B0503020204020204" pitchFamily="34" charset="0"/>
                <a:cs typeface="Calibri"/>
                <a:sym typeface="Calibri"/>
              </a:rPr>
              <a:t>Prison-Pipeline</a:t>
            </a:r>
          </a:p>
          <a:p>
            <a:pPr>
              <a:buSzPct val="100000"/>
              <a:buNone/>
            </a:pPr>
            <a:endParaRPr lang="en-US" sz="2200" dirty="0">
              <a:latin typeface="Corbel" panose="020B0503020204020204" pitchFamily="34" charset="0"/>
              <a:cs typeface="Calibri"/>
              <a:sym typeface="Calibri"/>
            </a:endParaRPr>
          </a:p>
          <a:p>
            <a:pPr>
              <a:buSzPct val="100000"/>
              <a:buNone/>
            </a:pPr>
            <a:endParaRPr lang="en" sz="2200" dirty="0">
              <a:latin typeface="Corbel" panose="020B0503020204020204" pitchFamily="34" charset="0"/>
              <a:cs typeface="Calibri"/>
              <a:sym typeface="Calibri"/>
            </a:endParaRPr>
          </a:p>
          <a:p>
            <a:pPr lvl="0">
              <a:buSzPct val="47826"/>
              <a:buNone/>
            </a:pPr>
            <a:endParaRPr lang="en" sz="2000" dirty="0">
              <a:latin typeface="Corbel" panose="020B0503020204020204" pitchFamily="34" charset="0"/>
              <a:sym typeface="Calibri"/>
            </a:endParaRPr>
          </a:p>
        </p:txBody>
      </p:sp>
      <p:sp>
        <p:nvSpPr>
          <p:cNvPr id="3" name="Title 2"/>
          <p:cNvSpPr>
            <a:spLocks noGrp="1"/>
          </p:cNvSpPr>
          <p:nvPr>
            <p:ph type="title"/>
          </p:nvPr>
        </p:nvSpPr>
        <p:spPr>
          <a:xfrm>
            <a:off x="311700" y="445025"/>
            <a:ext cx="8520600" cy="572700"/>
          </a:xfrm>
        </p:spPr>
        <p:txBody>
          <a:bodyPr>
            <a:noAutofit/>
          </a:bodyPr>
          <a:lstStyle/>
          <a:p>
            <a:r>
              <a:rPr lang="en-US" sz="3600" dirty="0"/>
              <a:t>Lack of equity creates disparities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Shape 522"/>
          <p:cNvSpPr txBox="1">
            <a:spLocks noGrp="1"/>
          </p:cNvSpPr>
          <p:nvPr>
            <p:ph type="title"/>
          </p:nvPr>
        </p:nvSpPr>
        <p:spPr>
          <a:xfrm>
            <a:off x="-176481" y="86145"/>
            <a:ext cx="9320481" cy="859482"/>
          </a:xfrm>
          <a:prstGeom prst="rect">
            <a:avLst/>
          </a:prstGeom>
        </p:spPr>
        <p:txBody>
          <a:bodyPr lIns="91425" tIns="91425" rIns="91425" bIns="91425" anchor="t" anchorCtr="0">
            <a:noAutofit/>
          </a:bodyPr>
          <a:lstStyle/>
          <a:p>
            <a:pPr lvl="0" algn="ctr" rtl="0">
              <a:spcBef>
                <a:spcPts val="0"/>
              </a:spcBef>
              <a:buNone/>
            </a:pPr>
            <a:r>
              <a:rPr lang="en" sz="3600" dirty="0"/>
              <a:t>Educational Inequity: </a:t>
            </a:r>
            <a:br>
              <a:rPr lang="en" sz="3600" dirty="0"/>
            </a:br>
            <a:r>
              <a:rPr lang="en" sz="3600" dirty="0"/>
              <a:t>Institutional Level</a:t>
            </a:r>
          </a:p>
        </p:txBody>
      </p:sp>
      <p:sp>
        <p:nvSpPr>
          <p:cNvPr id="523" name="Shape 523"/>
          <p:cNvSpPr/>
          <p:nvPr/>
        </p:nvSpPr>
        <p:spPr>
          <a:xfrm>
            <a:off x="5866350" y="3005024"/>
            <a:ext cx="1507200" cy="1008600"/>
          </a:xfrm>
          <a:prstGeom prst="ellipse">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Special Education</a:t>
            </a:r>
          </a:p>
        </p:txBody>
      </p:sp>
      <p:sp>
        <p:nvSpPr>
          <p:cNvPr id="524" name="Shape 524"/>
          <p:cNvSpPr/>
          <p:nvPr/>
        </p:nvSpPr>
        <p:spPr>
          <a:xfrm>
            <a:off x="3535037" y="1124024"/>
            <a:ext cx="1507200" cy="1129800"/>
          </a:xfrm>
          <a:prstGeom prst="ellipse">
            <a:avLst/>
          </a:prstGeom>
          <a:solidFill>
            <a:srgbClr val="F9CB9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Teacher Qualifica-</a:t>
            </a:r>
          </a:p>
          <a:p>
            <a:pPr lvl="0" algn="ctr" rtl="0">
              <a:spcBef>
                <a:spcPts val="0"/>
              </a:spcBef>
              <a:buNone/>
            </a:pPr>
            <a:r>
              <a:rPr lang="en"/>
              <a:t>tions</a:t>
            </a:r>
          </a:p>
        </p:txBody>
      </p:sp>
      <p:sp>
        <p:nvSpPr>
          <p:cNvPr id="525" name="Shape 525"/>
          <p:cNvSpPr/>
          <p:nvPr/>
        </p:nvSpPr>
        <p:spPr>
          <a:xfrm>
            <a:off x="3713162" y="2044677"/>
            <a:ext cx="1674000" cy="1198200"/>
          </a:xfrm>
          <a:prstGeom prst="ellipse">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School Discipline Practices and Policies</a:t>
            </a:r>
          </a:p>
        </p:txBody>
      </p:sp>
      <p:sp>
        <p:nvSpPr>
          <p:cNvPr id="526" name="Shape 526"/>
          <p:cNvSpPr/>
          <p:nvPr/>
        </p:nvSpPr>
        <p:spPr>
          <a:xfrm>
            <a:off x="2832825" y="2983536"/>
            <a:ext cx="1674000" cy="1198200"/>
          </a:xfrm>
          <a:prstGeom prst="ellipse">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Gifted and Talented Programs/</a:t>
            </a:r>
          </a:p>
          <a:p>
            <a:pPr lvl="0" algn="ctr" rtl="0">
              <a:spcBef>
                <a:spcPts val="0"/>
              </a:spcBef>
              <a:buNone/>
            </a:pPr>
            <a:r>
              <a:rPr lang="en" dirty="0"/>
              <a:t>Tracking</a:t>
            </a:r>
          </a:p>
        </p:txBody>
      </p:sp>
      <p:sp>
        <p:nvSpPr>
          <p:cNvPr id="527" name="Shape 527"/>
          <p:cNvSpPr/>
          <p:nvPr/>
        </p:nvSpPr>
        <p:spPr>
          <a:xfrm>
            <a:off x="667675" y="1177124"/>
            <a:ext cx="1507200" cy="1008600"/>
          </a:xfrm>
          <a:prstGeom prst="ellipse">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AP and High-level Course Offerings</a:t>
            </a:r>
          </a:p>
        </p:txBody>
      </p:sp>
      <p:sp>
        <p:nvSpPr>
          <p:cNvPr id="528" name="Shape 528"/>
          <p:cNvSpPr/>
          <p:nvPr/>
        </p:nvSpPr>
        <p:spPr>
          <a:xfrm>
            <a:off x="6533512" y="990045"/>
            <a:ext cx="1674000" cy="1129800"/>
          </a:xfrm>
          <a:prstGeom prst="ellipse">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PoC Teacher Recruitment and Retention</a:t>
            </a:r>
          </a:p>
        </p:txBody>
      </p:sp>
      <p:sp>
        <p:nvSpPr>
          <p:cNvPr id="529" name="Shape 529"/>
          <p:cNvSpPr/>
          <p:nvPr/>
        </p:nvSpPr>
        <p:spPr>
          <a:xfrm>
            <a:off x="7113950" y="3104361"/>
            <a:ext cx="1274100" cy="956400"/>
          </a:xfrm>
          <a:prstGeom prst="ellipse">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Student Teacher Ratios</a:t>
            </a:r>
          </a:p>
        </p:txBody>
      </p:sp>
      <p:sp>
        <p:nvSpPr>
          <p:cNvPr id="530" name="Shape 530"/>
          <p:cNvSpPr/>
          <p:nvPr/>
        </p:nvSpPr>
        <p:spPr>
          <a:xfrm>
            <a:off x="4328999" y="3017624"/>
            <a:ext cx="1674000" cy="1129800"/>
          </a:xfrm>
          <a:prstGeom prst="ellipse">
            <a:avLst/>
          </a:prstGeom>
          <a:solidFill>
            <a:srgbClr val="D5A6B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Curriculum and Instructional Materials</a:t>
            </a:r>
          </a:p>
          <a:p>
            <a:pPr lvl="0" algn="ctr" rtl="0">
              <a:spcBef>
                <a:spcPts val="0"/>
              </a:spcBef>
              <a:buNone/>
            </a:pPr>
            <a:endParaRPr/>
          </a:p>
        </p:txBody>
      </p:sp>
      <p:sp>
        <p:nvSpPr>
          <p:cNvPr id="531" name="Shape 531"/>
          <p:cNvSpPr/>
          <p:nvPr/>
        </p:nvSpPr>
        <p:spPr>
          <a:xfrm>
            <a:off x="6615325" y="2078774"/>
            <a:ext cx="1568400" cy="1129800"/>
          </a:xfrm>
          <a:prstGeom prst="ellipse">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High Stakes Testing/</a:t>
            </a:r>
          </a:p>
          <a:p>
            <a:pPr lvl="0" algn="ctr" rtl="0">
              <a:spcBef>
                <a:spcPts val="0"/>
              </a:spcBef>
              <a:buNone/>
            </a:pPr>
            <a:r>
              <a:rPr lang="en"/>
              <a:t>Exit Exams</a:t>
            </a:r>
          </a:p>
        </p:txBody>
      </p:sp>
      <p:sp>
        <p:nvSpPr>
          <p:cNvPr id="532" name="Shape 532"/>
          <p:cNvSpPr/>
          <p:nvPr/>
        </p:nvSpPr>
        <p:spPr>
          <a:xfrm>
            <a:off x="4954212" y="1018283"/>
            <a:ext cx="1674000" cy="1129800"/>
          </a:xfrm>
          <a:prstGeom prst="ellipse">
            <a:avLst/>
          </a:prstGeom>
          <a:solidFill>
            <a:srgbClr val="F6B26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School Funding Disparities and School Finance</a:t>
            </a:r>
          </a:p>
        </p:txBody>
      </p:sp>
      <p:sp>
        <p:nvSpPr>
          <p:cNvPr id="533" name="Shape 533"/>
          <p:cNvSpPr/>
          <p:nvPr/>
        </p:nvSpPr>
        <p:spPr>
          <a:xfrm>
            <a:off x="2039175" y="1089937"/>
            <a:ext cx="1674000" cy="1129800"/>
          </a:xfrm>
          <a:prstGeom prst="ellipse">
            <a:avLst/>
          </a:prstGeom>
          <a:solidFill>
            <a:srgbClr val="E0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School Segregation</a:t>
            </a:r>
          </a:p>
        </p:txBody>
      </p:sp>
      <p:sp>
        <p:nvSpPr>
          <p:cNvPr id="534" name="Shape 534"/>
          <p:cNvSpPr/>
          <p:nvPr/>
        </p:nvSpPr>
        <p:spPr>
          <a:xfrm>
            <a:off x="365175" y="2910299"/>
            <a:ext cx="1674000" cy="1198200"/>
          </a:xfrm>
          <a:prstGeom prst="ellipse">
            <a:avLst/>
          </a:prstGeom>
          <a:solidFill>
            <a:srgbClr val="B4A7D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Language Access</a:t>
            </a:r>
          </a:p>
        </p:txBody>
      </p:sp>
      <p:sp>
        <p:nvSpPr>
          <p:cNvPr id="535" name="Shape 535"/>
          <p:cNvSpPr/>
          <p:nvPr/>
        </p:nvSpPr>
        <p:spPr>
          <a:xfrm>
            <a:off x="674600" y="2078774"/>
            <a:ext cx="1674000" cy="1129800"/>
          </a:xfrm>
          <a:prstGeom prst="ellipse">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Learning Environment and Facilities</a:t>
            </a:r>
          </a:p>
        </p:txBody>
      </p:sp>
      <p:sp>
        <p:nvSpPr>
          <p:cNvPr id="536" name="Shape 536"/>
          <p:cNvSpPr/>
          <p:nvPr/>
        </p:nvSpPr>
        <p:spPr>
          <a:xfrm>
            <a:off x="1786725" y="3078261"/>
            <a:ext cx="1274100" cy="1008600"/>
          </a:xfrm>
          <a:prstGeom prst="ellipse">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Staff Training </a:t>
            </a:r>
          </a:p>
        </p:txBody>
      </p:sp>
      <p:sp>
        <p:nvSpPr>
          <p:cNvPr id="537" name="Shape 537"/>
          <p:cNvSpPr/>
          <p:nvPr/>
        </p:nvSpPr>
        <p:spPr>
          <a:xfrm>
            <a:off x="2240574" y="2099924"/>
            <a:ext cx="1554413" cy="1087500"/>
          </a:xfrm>
          <a:prstGeom prst="ellipse">
            <a:avLst/>
          </a:prstGeom>
          <a:solidFill>
            <a:srgbClr val="E6913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Access to Extra-</a:t>
            </a:r>
          </a:p>
          <a:p>
            <a:pPr lvl="0" algn="ctr" rtl="0">
              <a:spcBef>
                <a:spcPts val="0"/>
              </a:spcBef>
              <a:buNone/>
            </a:pPr>
            <a:r>
              <a:rPr lang="en" dirty="0"/>
              <a:t>Curriculars and Non “Core” </a:t>
            </a:r>
          </a:p>
        </p:txBody>
      </p:sp>
      <p:sp>
        <p:nvSpPr>
          <p:cNvPr id="538" name="Shape 538"/>
          <p:cNvSpPr/>
          <p:nvPr/>
        </p:nvSpPr>
        <p:spPr>
          <a:xfrm>
            <a:off x="5249200" y="2099924"/>
            <a:ext cx="1507200" cy="1087500"/>
          </a:xfrm>
          <a:prstGeom prst="ellipse">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School and Human Resources</a:t>
            </a:r>
          </a:p>
        </p:txBody>
      </p:sp>
      <p:pic>
        <p:nvPicPr>
          <p:cNvPr id="539" name="Shape 539"/>
          <p:cNvPicPr preferRelativeResize="0"/>
          <p:nvPr/>
        </p:nvPicPr>
        <p:blipFill>
          <a:blip r:embed="rId3">
            <a:alphaModFix/>
          </a:blip>
          <a:stretch>
            <a:fillRect/>
          </a:stretch>
        </p:blipFill>
        <p:spPr>
          <a:xfrm>
            <a:off x="953651" y="4101401"/>
            <a:ext cx="7434399" cy="956475"/>
          </a:xfrm>
          <a:prstGeom prst="rect">
            <a:avLst/>
          </a:prstGeom>
          <a:noFill/>
          <a:ln>
            <a:noFill/>
          </a:ln>
        </p:spPr>
      </p:pic>
      <p:cxnSp>
        <p:nvCxnSpPr>
          <p:cNvPr id="540" name="Shape 540"/>
          <p:cNvCxnSpPr/>
          <p:nvPr/>
        </p:nvCxnSpPr>
        <p:spPr>
          <a:xfrm flipH="1">
            <a:off x="3832925" y="4002412"/>
            <a:ext cx="335400" cy="172500"/>
          </a:xfrm>
          <a:prstGeom prst="straightConnector1">
            <a:avLst/>
          </a:prstGeom>
          <a:noFill/>
          <a:ln w="9525" cap="flat" cmpd="sng">
            <a:solidFill>
              <a:schemeClr val="dk2"/>
            </a:solidFill>
            <a:prstDash val="solid"/>
            <a:round/>
            <a:headEnd type="none" w="lg" len="lg"/>
            <a:tailEnd type="triangle" w="lg" len="lg"/>
          </a:ln>
        </p:spPr>
      </p:cxnSp>
      <p:cxnSp>
        <p:nvCxnSpPr>
          <p:cNvPr id="541" name="Shape 541"/>
          <p:cNvCxnSpPr/>
          <p:nvPr/>
        </p:nvCxnSpPr>
        <p:spPr>
          <a:xfrm>
            <a:off x="4951025" y="3974456"/>
            <a:ext cx="320700" cy="228300"/>
          </a:xfrm>
          <a:prstGeom prst="straightConnector1">
            <a:avLst/>
          </a:prstGeom>
          <a:noFill/>
          <a:ln w="9525" cap="flat" cmpd="sng">
            <a:solidFill>
              <a:schemeClr val="dk2"/>
            </a:solidFill>
            <a:prstDash val="solid"/>
            <a:round/>
            <a:headEnd type="none" w="lg" len="lg"/>
            <a:tailEnd type="triangle" w="lg" len="lg"/>
          </a:ln>
        </p:spPr>
      </p:cxnSp>
      <p:cxnSp>
        <p:nvCxnSpPr>
          <p:cNvPr id="542" name="Shape 542"/>
          <p:cNvCxnSpPr/>
          <p:nvPr/>
        </p:nvCxnSpPr>
        <p:spPr>
          <a:xfrm>
            <a:off x="4556524" y="3959324"/>
            <a:ext cx="6300" cy="2589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210275" y="72450"/>
            <a:ext cx="8520600" cy="1130100"/>
          </a:xfrm>
          <a:prstGeom prst="rect">
            <a:avLst/>
          </a:prstGeom>
        </p:spPr>
        <p:txBody>
          <a:bodyPr lIns="91425" tIns="91425" rIns="91425" bIns="91425" anchor="t" anchorCtr="0">
            <a:noAutofit/>
          </a:bodyPr>
          <a:lstStyle/>
          <a:p>
            <a:pPr lvl="0" algn="ctr" rtl="0">
              <a:spcBef>
                <a:spcPts val="0"/>
              </a:spcBef>
              <a:buNone/>
            </a:pPr>
            <a:r>
              <a:rPr lang="en-US" sz="3600" b="1" dirty="0">
                <a:latin typeface="Corbel" panose="020B0503020204020204" pitchFamily="34" charset="0"/>
                <a:ea typeface="Garamond"/>
                <a:cs typeface="Garamond"/>
                <a:sym typeface="Garamond"/>
              </a:rPr>
              <a:t>Deficit focused </a:t>
            </a:r>
            <a:r>
              <a:rPr lang="en" sz="3600" b="1" dirty="0">
                <a:latin typeface="Corbel" panose="020B0503020204020204" pitchFamily="34" charset="0"/>
                <a:ea typeface="Garamond"/>
                <a:cs typeface="Garamond"/>
                <a:sym typeface="Garamond"/>
              </a:rPr>
              <a:t>Vs. </a:t>
            </a:r>
          </a:p>
          <a:p>
            <a:pPr lvl="0" algn="ctr">
              <a:spcBef>
                <a:spcPts val="0"/>
              </a:spcBef>
              <a:buNone/>
            </a:pPr>
            <a:r>
              <a:rPr lang="en-US" sz="3600" b="1" dirty="0">
                <a:latin typeface="Corbel" panose="020B0503020204020204" pitchFamily="34" charset="0"/>
                <a:ea typeface="Garamond"/>
                <a:cs typeface="Garamond"/>
                <a:sym typeface="Garamond"/>
              </a:rPr>
              <a:t>Systems-focused</a:t>
            </a:r>
            <a:endParaRPr lang="en" sz="3600" b="1" dirty="0">
              <a:latin typeface="Corbel" panose="020B0503020204020204" pitchFamily="34" charset="0"/>
              <a:ea typeface="Garamond"/>
              <a:cs typeface="Garamond"/>
              <a:sym typeface="Garamond"/>
            </a:endParaRPr>
          </a:p>
        </p:txBody>
      </p:sp>
      <p:sp>
        <p:nvSpPr>
          <p:cNvPr id="482" name="Shape 482"/>
          <p:cNvSpPr txBox="1">
            <a:spLocks noGrp="1"/>
          </p:cNvSpPr>
          <p:nvPr>
            <p:ph type="body" idx="1"/>
          </p:nvPr>
        </p:nvSpPr>
        <p:spPr>
          <a:xfrm>
            <a:off x="311700" y="1180775"/>
            <a:ext cx="8520600" cy="37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 </a:t>
            </a:r>
          </a:p>
          <a:p>
            <a:pPr lvl="0">
              <a:spcBef>
                <a:spcPts val="0"/>
              </a:spcBef>
              <a:buNone/>
            </a:pPr>
            <a:r>
              <a:rPr lang="en"/>
              <a:t> </a:t>
            </a:r>
          </a:p>
        </p:txBody>
      </p:sp>
      <p:sp>
        <p:nvSpPr>
          <p:cNvPr id="483" name="Shape 483"/>
          <p:cNvSpPr txBox="1"/>
          <p:nvPr/>
        </p:nvSpPr>
        <p:spPr>
          <a:xfrm>
            <a:off x="434650" y="1361950"/>
            <a:ext cx="3781500" cy="16518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84" name="Shape 484"/>
          <p:cNvSpPr txBox="1"/>
          <p:nvPr/>
        </p:nvSpPr>
        <p:spPr>
          <a:xfrm>
            <a:off x="275200" y="1477925"/>
            <a:ext cx="4100400" cy="3484500"/>
          </a:xfrm>
          <a:prstGeom prst="rect">
            <a:avLst/>
          </a:prstGeom>
          <a:noFill/>
          <a:ln>
            <a:noFill/>
          </a:ln>
        </p:spPr>
        <p:txBody>
          <a:bodyPr lIns="91425" tIns="91425" rIns="91425" bIns="91425" anchor="t" anchorCtr="0">
            <a:noAutofit/>
          </a:bodyPr>
          <a:lstStyle/>
          <a:p>
            <a:pPr lvl="0">
              <a:spcBef>
                <a:spcPts val="0"/>
              </a:spcBef>
              <a:buNone/>
            </a:pPr>
            <a:r>
              <a:rPr lang="en-US" sz="3000" b="1" dirty="0">
                <a:solidFill>
                  <a:schemeClr val="tx1"/>
                </a:solidFill>
                <a:latin typeface="Corbel" panose="020B0503020204020204" pitchFamily="34" charset="0"/>
                <a:ea typeface="Garamond"/>
                <a:cs typeface="Garamond"/>
                <a:sym typeface="Garamond"/>
              </a:rPr>
              <a:t>Deficit Focused</a:t>
            </a:r>
            <a:endParaRPr lang="en" sz="3000" b="1" dirty="0">
              <a:solidFill>
                <a:schemeClr val="tx1"/>
              </a:solidFill>
              <a:latin typeface="Corbel" panose="020B0503020204020204" pitchFamily="34" charset="0"/>
              <a:ea typeface="Garamond"/>
              <a:cs typeface="Garamond"/>
              <a:sym typeface="Garamond"/>
            </a:endParaRPr>
          </a:p>
          <a:p>
            <a:pPr marL="457200" lvl="0" indent="-419100" rtl="0">
              <a:spcBef>
                <a:spcPts val="0"/>
              </a:spcBef>
              <a:buClr>
                <a:schemeClr val="accent3"/>
              </a:buClr>
              <a:buSzPct val="100000"/>
              <a:buFont typeface="Garamond"/>
              <a:buChar char="●"/>
            </a:pPr>
            <a:r>
              <a:rPr lang="en" sz="3000" dirty="0">
                <a:solidFill>
                  <a:schemeClr val="tx1"/>
                </a:solidFill>
                <a:latin typeface="Corbel" panose="020B0503020204020204" pitchFamily="34" charset="0"/>
                <a:ea typeface="Garamond"/>
                <a:cs typeface="Garamond"/>
                <a:sym typeface="Garamond"/>
              </a:rPr>
              <a:t>Easy to identify</a:t>
            </a:r>
          </a:p>
          <a:p>
            <a:pPr marL="457200" lvl="0" indent="-419100" rtl="0">
              <a:spcBef>
                <a:spcPts val="0"/>
              </a:spcBef>
              <a:buClr>
                <a:schemeClr val="accent3"/>
              </a:buClr>
              <a:buSzPct val="100000"/>
              <a:buFont typeface="Garamond"/>
              <a:buChar char="●"/>
            </a:pPr>
            <a:r>
              <a:rPr lang="en" sz="3000" dirty="0">
                <a:solidFill>
                  <a:schemeClr val="tx1"/>
                </a:solidFill>
                <a:latin typeface="Corbel" panose="020B0503020204020204" pitchFamily="34" charset="0"/>
                <a:ea typeface="Garamond"/>
                <a:cs typeface="Garamond"/>
                <a:sym typeface="Garamond"/>
              </a:rPr>
              <a:t>Quick solutions</a:t>
            </a:r>
          </a:p>
          <a:p>
            <a:pPr marL="457200" lvl="0" indent="-419100" rtl="0">
              <a:spcBef>
                <a:spcPts val="0"/>
              </a:spcBef>
              <a:buClr>
                <a:schemeClr val="accent3"/>
              </a:buClr>
              <a:buSzPct val="100000"/>
              <a:buFont typeface="Garamond"/>
              <a:buChar char="●"/>
            </a:pPr>
            <a:r>
              <a:rPr lang="en" sz="3000" dirty="0">
                <a:solidFill>
                  <a:schemeClr val="tx1"/>
                </a:solidFill>
                <a:latin typeface="Corbel" panose="020B0503020204020204" pitchFamily="34" charset="0"/>
                <a:ea typeface="Garamond"/>
                <a:cs typeface="Garamond"/>
                <a:sym typeface="Garamond"/>
              </a:rPr>
              <a:t>Solved by Authority</a:t>
            </a:r>
          </a:p>
          <a:p>
            <a:pPr lvl="0" rtl="0">
              <a:spcBef>
                <a:spcPts val="0"/>
              </a:spcBef>
              <a:buNone/>
            </a:pPr>
            <a:endParaRPr sz="3000" dirty="0">
              <a:latin typeface="Garamond"/>
              <a:ea typeface="Garamond"/>
              <a:cs typeface="Garamond"/>
              <a:sym typeface="Garamond"/>
            </a:endParaRPr>
          </a:p>
          <a:p>
            <a:pPr lvl="0" rtl="0">
              <a:spcBef>
                <a:spcPts val="0"/>
              </a:spcBef>
              <a:buNone/>
            </a:pPr>
            <a:endParaRPr sz="3000" dirty="0">
              <a:latin typeface="Garamond"/>
              <a:ea typeface="Garamond"/>
              <a:cs typeface="Garamond"/>
              <a:sym typeface="Garamond"/>
            </a:endParaRPr>
          </a:p>
          <a:p>
            <a:pPr lvl="0" rtl="0">
              <a:spcBef>
                <a:spcPts val="0"/>
              </a:spcBef>
              <a:buNone/>
            </a:pPr>
            <a:endParaRPr sz="900" dirty="0">
              <a:latin typeface="Garamond"/>
              <a:ea typeface="Garamond"/>
              <a:cs typeface="Garamond"/>
              <a:sym typeface="Garamond"/>
            </a:endParaRPr>
          </a:p>
          <a:p>
            <a:pPr lvl="0" rtl="0">
              <a:spcBef>
                <a:spcPts val="0"/>
              </a:spcBef>
              <a:buNone/>
            </a:pPr>
            <a:endParaRPr sz="900" dirty="0">
              <a:latin typeface="Garamond"/>
              <a:ea typeface="Garamond"/>
              <a:cs typeface="Garamond"/>
              <a:sym typeface="Garamond"/>
            </a:endParaRPr>
          </a:p>
          <a:p>
            <a:pPr lvl="0">
              <a:spcBef>
                <a:spcPts val="0"/>
              </a:spcBef>
              <a:buNone/>
            </a:pPr>
            <a:r>
              <a:rPr lang="en" sz="1100" dirty="0">
                <a:solidFill>
                  <a:schemeClr val="tx1"/>
                </a:solidFill>
                <a:latin typeface="Corbel" panose="020B0503020204020204" pitchFamily="34" charset="0"/>
                <a:ea typeface="Garamond"/>
                <a:cs typeface="Garamond"/>
                <a:sym typeface="Garamond"/>
              </a:rPr>
              <a:t>Dr. Ronald Heifetz, Harvard University</a:t>
            </a:r>
          </a:p>
        </p:txBody>
      </p:sp>
      <p:sp>
        <p:nvSpPr>
          <p:cNvPr id="485" name="Shape 485"/>
          <p:cNvSpPr txBox="1"/>
          <p:nvPr/>
        </p:nvSpPr>
        <p:spPr>
          <a:xfrm>
            <a:off x="4317574" y="1378647"/>
            <a:ext cx="4163695" cy="3585900"/>
          </a:xfrm>
          <a:prstGeom prst="rect">
            <a:avLst/>
          </a:prstGeom>
          <a:noFill/>
          <a:ln>
            <a:noFill/>
          </a:ln>
        </p:spPr>
        <p:txBody>
          <a:bodyPr lIns="91425" tIns="91425" rIns="91425" bIns="91425" anchor="t" anchorCtr="0">
            <a:noAutofit/>
          </a:bodyPr>
          <a:lstStyle/>
          <a:p>
            <a:pPr lvl="0">
              <a:spcBef>
                <a:spcPts val="0"/>
              </a:spcBef>
              <a:buNone/>
            </a:pPr>
            <a:r>
              <a:rPr lang="en-US" sz="3000" b="1" dirty="0">
                <a:solidFill>
                  <a:schemeClr val="tx1"/>
                </a:solidFill>
                <a:latin typeface="Corbel" panose="020B0503020204020204" pitchFamily="34" charset="0"/>
                <a:ea typeface="Garamond"/>
                <a:cs typeface="Garamond"/>
                <a:sym typeface="Garamond"/>
              </a:rPr>
              <a:t>Systems-focused</a:t>
            </a:r>
            <a:endParaRPr lang="en" sz="3000" b="1" dirty="0">
              <a:solidFill>
                <a:schemeClr val="tx1"/>
              </a:solidFill>
              <a:latin typeface="Corbel" panose="020B0503020204020204" pitchFamily="34" charset="0"/>
              <a:ea typeface="Garamond"/>
              <a:cs typeface="Garamond"/>
              <a:sym typeface="Garamond"/>
            </a:endParaRPr>
          </a:p>
          <a:p>
            <a:pPr marL="457200" lvl="0" indent="-406400" rtl="0">
              <a:spcBef>
                <a:spcPts val="0"/>
              </a:spcBef>
              <a:buClr>
                <a:schemeClr val="accent3"/>
              </a:buClr>
              <a:buSzPct val="100000"/>
              <a:buFont typeface="Garamond"/>
              <a:buChar char="●"/>
            </a:pPr>
            <a:r>
              <a:rPr lang="en" sz="2800" dirty="0">
                <a:solidFill>
                  <a:schemeClr val="tx1"/>
                </a:solidFill>
                <a:latin typeface="Corbel" panose="020B0503020204020204" pitchFamily="34" charset="0"/>
                <a:ea typeface="Garamond"/>
                <a:cs typeface="Garamond"/>
                <a:sym typeface="Garamond"/>
              </a:rPr>
              <a:t>Difficult to identify</a:t>
            </a:r>
          </a:p>
          <a:p>
            <a:pPr marL="457200" lvl="0" indent="-406400" rtl="0">
              <a:spcBef>
                <a:spcPts val="0"/>
              </a:spcBef>
              <a:buClr>
                <a:schemeClr val="accent3"/>
              </a:buClr>
              <a:buSzPct val="100000"/>
              <a:buFont typeface="Garamond"/>
              <a:buChar char="●"/>
            </a:pPr>
            <a:r>
              <a:rPr lang="en" sz="2800" dirty="0">
                <a:solidFill>
                  <a:schemeClr val="tx1"/>
                </a:solidFill>
                <a:latin typeface="Corbel" panose="020B0503020204020204" pitchFamily="34" charset="0"/>
                <a:ea typeface="Garamond"/>
                <a:cs typeface="Garamond"/>
                <a:sym typeface="Garamond"/>
              </a:rPr>
              <a:t>Require changes in values, approaches, relationships </a:t>
            </a:r>
          </a:p>
          <a:p>
            <a:pPr marL="457200" lvl="0" indent="-406400">
              <a:spcBef>
                <a:spcPts val="0"/>
              </a:spcBef>
              <a:buClr>
                <a:schemeClr val="accent3"/>
              </a:buClr>
              <a:buSzPct val="100000"/>
              <a:buFont typeface="Garamond"/>
              <a:buChar char="●"/>
            </a:pPr>
            <a:r>
              <a:rPr lang="en" sz="2800" dirty="0">
                <a:solidFill>
                  <a:schemeClr val="tx1"/>
                </a:solidFill>
                <a:latin typeface="Corbel" panose="020B0503020204020204" pitchFamily="34" charset="0"/>
                <a:ea typeface="Garamond"/>
                <a:cs typeface="Garamond"/>
                <a:sym typeface="Garamond"/>
              </a:rPr>
              <a:t>People with the problem do the work of solving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195775" y="242200"/>
            <a:ext cx="8520600" cy="757500"/>
          </a:xfrm>
          <a:prstGeom prst="rect">
            <a:avLst/>
          </a:prstGeom>
        </p:spPr>
        <p:txBody>
          <a:bodyPr lIns="91425" tIns="91425" rIns="91425" bIns="91425" anchor="t" anchorCtr="0">
            <a:noAutofit/>
          </a:bodyPr>
          <a:lstStyle/>
          <a:p>
            <a:pPr lvl="0" algn="ctr" rtl="0">
              <a:lnSpc>
                <a:spcPct val="115000"/>
              </a:lnSpc>
              <a:spcBef>
                <a:spcPts val="0"/>
              </a:spcBef>
              <a:buNone/>
            </a:pPr>
            <a:r>
              <a:rPr lang="en-US" sz="3600" b="1" dirty="0">
                <a:latin typeface="Corbel" panose="020B0503020204020204" pitchFamily="34" charset="0"/>
                <a:sym typeface="Garamond"/>
              </a:rPr>
              <a:t>Deficit-focus</a:t>
            </a:r>
            <a:r>
              <a:rPr lang="en" sz="3600" b="1" dirty="0">
                <a:latin typeface="Corbel" panose="020B0503020204020204" pitchFamily="34" charset="0"/>
                <a:sym typeface="Garamond"/>
              </a:rPr>
              <a:t> – </a:t>
            </a:r>
            <a:r>
              <a:rPr lang="en-US" sz="3600" b="1" dirty="0">
                <a:latin typeface="Corbel" panose="020B0503020204020204" pitchFamily="34" charset="0"/>
                <a:sym typeface="Garamond"/>
              </a:rPr>
              <a:t>you are “broken”</a:t>
            </a:r>
            <a:endParaRPr lang="en" sz="3600" b="1" dirty="0">
              <a:latin typeface="Corbel" panose="020B0503020204020204" pitchFamily="34" charset="0"/>
              <a:sym typeface="Garamond"/>
            </a:endParaRPr>
          </a:p>
        </p:txBody>
      </p:sp>
      <p:sp>
        <p:nvSpPr>
          <p:cNvPr id="491" name="Shape 491"/>
          <p:cNvSpPr txBox="1">
            <a:spLocks noGrp="1"/>
          </p:cNvSpPr>
          <p:nvPr>
            <p:ph type="body" idx="1"/>
          </p:nvPr>
        </p:nvSpPr>
        <p:spPr>
          <a:xfrm>
            <a:off x="311700" y="1608250"/>
            <a:ext cx="8520600" cy="2960700"/>
          </a:xfrm>
          <a:prstGeom prst="rect">
            <a:avLst/>
          </a:prstGeom>
        </p:spPr>
        <p:txBody>
          <a:bodyPr lIns="91425" tIns="91425" rIns="91425" bIns="91425" anchor="t" anchorCtr="0">
            <a:noAutofit/>
          </a:bodyPr>
          <a:lstStyle/>
          <a:p>
            <a:pPr lvl="0" algn="just" rtl="0">
              <a:spcBef>
                <a:spcPts val="0"/>
              </a:spcBef>
              <a:spcAft>
                <a:spcPts val="0"/>
              </a:spcAft>
              <a:buNone/>
            </a:pPr>
            <a:endParaRPr sz="950">
              <a:solidFill>
                <a:srgbClr val="222222"/>
              </a:solidFill>
              <a:highlight>
                <a:srgbClr val="FFFFFF"/>
              </a:highlight>
              <a:latin typeface="Arial"/>
              <a:ea typeface="Arial"/>
              <a:cs typeface="Arial"/>
              <a:sym typeface="Arial"/>
            </a:endParaRPr>
          </a:p>
          <a:p>
            <a:pPr lvl="0" algn="just" rtl="0">
              <a:spcBef>
                <a:spcPts val="0"/>
              </a:spcBef>
              <a:spcAft>
                <a:spcPts val="0"/>
              </a:spcAft>
              <a:buNone/>
            </a:pPr>
            <a:endParaRPr sz="3000">
              <a:solidFill>
                <a:srgbClr val="222222"/>
              </a:solidFill>
              <a:highlight>
                <a:srgbClr val="FFFFFF"/>
              </a:highlight>
              <a:latin typeface="Garamond"/>
              <a:ea typeface="Garamond"/>
              <a:cs typeface="Garamond"/>
              <a:sym typeface="Garamond"/>
            </a:endParaRPr>
          </a:p>
          <a:p>
            <a:pPr lvl="0" algn="just" rtl="0">
              <a:spcBef>
                <a:spcPts val="0"/>
              </a:spcBef>
              <a:spcAft>
                <a:spcPts val="0"/>
              </a:spcAft>
              <a:buNone/>
            </a:pPr>
            <a:r>
              <a:rPr lang="en" sz="1000">
                <a:solidFill>
                  <a:srgbClr val="444444"/>
                </a:solidFill>
                <a:highlight>
                  <a:srgbClr val="FFFFFF"/>
                </a:highlight>
                <a:latin typeface="Arial"/>
                <a:ea typeface="Arial"/>
                <a:cs typeface="Arial"/>
                <a:sym typeface="Arial"/>
              </a:rPr>
              <a:t>  </a:t>
            </a:r>
          </a:p>
          <a:p>
            <a:pPr lvl="0" algn="just" rtl="0">
              <a:spcBef>
                <a:spcPts val="0"/>
              </a:spcBef>
              <a:spcAft>
                <a:spcPts val="0"/>
              </a:spcAft>
              <a:buNone/>
            </a:pPr>
            <a:endParaRPr sz="950">
              <a:solidFill>
                <a:srgbClr val="222222"/>
              </a:solidFill>
              <a:highlight>
                <a:srgbClr val="FFFFFF"/>
              </a:highlight>
              <a:latin typeface="Arial"/>
              <a:ea typeface="Arial"/>
              <a:cs typeface="Arial"/>
              <a:sym typeface="Arial"/>
            </a:endParaRPr>
          </a:p>
          <a:p>
            <a:pPr lvl="0" algn="just" rtl="0">
              <a:spcBef>
                <a:spcPts val="0"/>
              </a:spcBef>
              <a:spcAft>
                <a:spcPts val="0"/>
              </a:spcAft>
              <a:buNone/>
            </a:pPr>
            <a:r>
              <a:rPr lang="en" sz="1000">
                <a:solidFill>
                  <a:srgbClr val="444444"/>
                </a:solidFill>
                <a:highlight>
                  <a:srgbClr val="FFFFFF"/>
                </a:highlight>
                <a:latin typeface="Arial"/>
                <a:ea typeface="Arial"/>
                <a:cs typeface="Arial"/>
                <a:sym typeface="Arial"/>
              </a:rPr>
              <a:t>. </a:t>
            </a:r>
          </a:p>
        </p:txBody>
      </p:sp>
      <p:pic>
        <p:nvPicPr>
          <p:cNvPr id="493" name="Shape 493"/>
          <p:cNvPicPr preferRelativeResize="0"/>
          <p:nvPr/>
        </p:nvPicPr>
        <p:blipFill>
          <a:blip r:embed="rId3">
            <a:alphaModFix/>
          </a:blip>
          <a:stretch>
            <a:fillRect/>
          </a:stretch>
        </p:blipFill>
        <p:spPr>
          <a:xfrm>
            <a:off x="4564544" y="1501629"/>
            <a:ext cx="4383681" cy="3178245"/>
          </a:xfrm>
          <a:prstGeom prst="rect">
            <a:avLst/>
          </a:prstGeom>
          <a:noFill/>
          <a:ln>
            <a:noFill/>
          </a:ln>
        </p:spPr>
      </p:pic>
      <p:pic>
        <p:nvPicPr>
          <p:cNvPr id="492" name="Shape 492"/>
          <p:cNvPicPr preferRelativeResize="0"/>
          <p:nvPr/>
        </p:nvPicPr>
        <p:blipFill>
          <a:blip r:embed="rId4">
            <a:alphaModFix/>
          </a:blip>
          <a:stretch>
            <a:fillRect/>
          </a:stretch>
        </p:blipFill>
        <p:spPr>
          <a:xfrm>
            <a:off x="195775" y="1163575"/>
            <a:ext cx="4635849" cy="3516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311700" y="130400"/>
            <a:ext cx="8520600" cy="800400"/>
          </a:xfrm>
          <a:prstGeom prst="rect">
            <a:avLst/>
          </a:prstGeom>
        </p:spPr>
        <p:txBody>
          <a:bodyPr lIns="91425" tIns="91425" rIns="91425" bIns="91425" anchor="t" anchorCtr="0">
            <a:noAutofit/>
          </a:bodyPr>
          <a:lstStyle/>
          <a:p>
            <a:pPr lvl="0" algn="ctr" rtl="0">
              <a:spcBef>
                <a:spcPts val="0"/>
              </a:spcBef>
              <a:buNone/>
            </a:pPr>
            <a:r>
              <a:rPr lang="en-US" sz="3600" b="1" dirty="0">
                <a:latin typeface="Corbel" panose="020B0503020204020204" pitchFamily="34" charset="0"/>
                <a:ea typeface="Garamond"/>
                <a:cs typeface="Garamond"/>
                <a:sym typeface="Garamond"/>
              </a:rPr>
              <a:t>System focus – </a:t>
            </a:r>
            <a:br>
              <a:rPr lang="en-US" sz="3600" b="1" dirty="0">
                <a:latin typeface="Corbel" panose="020B0503020204020204" pitchFamily="34" charset="0"/>
                <a:ea typeface="Garamond"/>
                <a:cs typeface="Garamond"/>
                <a:sym typeface="Garamond"/>
              </a:rPr>
            </a:br>
            <a:r>
              <a:rPr lang="en-US" sz="3600" b="1" dirty="0">
                <a:latin typeface="Corbel" panose="020B0503020204020204" pitchFamily="34" charset="0"/>
                <a:ea typeface="Garamond"/>
                <a:cs typeface="Garamond"/>
                <a:sym typeface="Garamond"/>
              </a:rPr>
              <a:t>we need to change the system</a:t>
            </a:r>
            <a:r>
              <a:rPr lang="en" sz="3600" b="1" dirty="0">
                <a:latin typeface="Corbel" panose="020B0503020204020204" pitchFamily="34" charset="0"/>
                <a:ea typeface="Garamond"/>
                <a:cs typeface="Garamond"/>
                <a:sym typeface="Garamond"/>
              </a:rPr>
              <a:t> </a:t>
            </a:r>
          </a:p>
        </p:txBody>
      </p:sp>
      <p:pic>
        <p:nvPicPr>
          <p:cNvPr id="501" name="Shape 501"/>
          <p:cNvPicPr preferRelativeResize="0"/>
          <p:nvPr/>
        </p:nvPicPr>
        <p:blipFill>
          <a:blip r:embed="rId3">
            <a:alphaModFix/>
          </a:blip>
          <a:stretch>
            <a:fillRect/>
          </a:stretch>
        </p:blipFill>
        <p:spPr>
          <a:xfrm>
            <a:off x="7067726" y="1803633"/>
            <a:ext cx="1957522" cy="2638338"/>
          </a:xfrm>
          <a:prstGeom prst="rect">
            <a:avLst/>
          </a:prstGeom>
          <a:noFill/>
          <a:ln>
            <a:noFill/>
          </a:ln>
        </p:spPr>
      </p:pic>
      <p:pic>
        <p:nvPicPr>
          <p:cNvPr id="6" name="Shape 500"/>
          <p:cNvPicPr preferRelativeResize="0"/>
          <p:nvPr/>
        </p:nvPicPr>
        <p:blipFill>
          <a:blip r:embed="rId4">
            <a:alphaModFix/>
          </a:blip>
          <a:stretch>
            <a:fillRect/>
          </a:stretch>
        </p:blipFill>
        <p:spPr>
          <a:xfrm>
            <a:off x="72418" y="1334878"/>
            <a:ext cx="6861699" cy="341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193156" y="318034"/>
            <a:ext cx="8520600" cy="572700"/>
          </a:xfrm>
          <a:prstGeom prst="rect">
            <a:avLst/>
          </a:prstGeom>
        </p:spPr>
        <p:txBody>
          <a:bodyPr lIns="91425" tIns="91425" rIns="91425" bIns="91425" anchor="t" anchorCtr="0">
            <a:noAutofit/>
          </a:bodyPr>
          <a:lstStyle/>
          <a:p>
            <a:pPr lvl="0" rtl="0">
              <a:spcBef>
                <a:spcPts val="0"/>
              </a:spcBef>
              <a:buNone/>
            </a:pPr>
            <a:r>
              <a:rPr lang="en" sz="3600" b="1" dirty="0">
                <a:latin typeface="Corbel" panose="020B0503020204020204" pitchFamily="34" charset="0"/>
                <a:ea typeface="Garamond"/>
                <a:cs typeface="Garamond"/>
                <a:sym typeface="Garamond"/>
              </a:rPr>
              <a:t>Work in Manchester</a:t>
            </a:r>
          </a:p>
        </p:txBody>
      </p:sp>
      <p:pic>
        <p:nvPicPr>
          <p:cNvPr id="3" name="Picture 2"/>
          <p:cNvPicPr>
            <a:picLocks noChangeAspect="1"/>
          </p:cNvPicPr>
          <p:nvPr/>
        </p:nvPicPr>
        <p:blipFill>
          <a:blip r:embed="rId3"/>
          <a:stretch>
            <a:fillRect/>
          </a:stretch>
        </p:blipFill>
        <p:spPr>
          <a:xfrm>
            <a:off x="5445224" y="177787"/>
            <a:ext cx="3632519" cy="1270332"/>
          </a:xfrm>
          <a:prstGeom prst="rect">
            <a:avLst/>
          </a:prstGeom>
        </p:spPr>
      </p:pic>
      <p:sp>
        <p:nvSpPr>
          <p:cNvPr id="5" name="Rectangle 4"/>
          <p:cNvSpPr/>
          <p:nvPr/>
        </p:nvSpPr>
        <p:spPr>
          <a:xfrm>
            <a:off x="884337" y="3368092"/>
            <a:ext cx="2056200" cy="1200329"/>
          </a:xfrm>
          <a:prstGeom prst="rect">
            <a:avLst/>
          </a:prstGeom>
        </p:spPr>
        <p:txBody>
          <a:bodyPr wrap="square">
            <a:spAutoFit/>
          </a:bodyPr>
          <a:lstStyle/>
          <a:p>
            <a:pPr algn="ctr"/>
            <a:r>
              <a:rPr lang="en-US" sz="3600" dirty="0">
                <a:ln w="0"/>
                <a:solidFill>
                  <a:schemeClr val="tx1"/>
                </a:solidFill>
                <a:effectLst>
                  <a:outerShdw blurRad="38100" dist="25400" dir="5400000" algn="ctr" rotWithShape="0">
                    <a:srgbClr val="6E747A">
                      <a:alpha val="43000"/>
                    </a:srgbClr>
                  </a:outerShdw>
                </a:effectLst>
              </a:rPr>
              <a:t>DEFICIT</a:t>
            </a:r>
            <a:r>
              <a:rPr lang="en-US" sz="3200" dirty="0">
                <a:ln w="0"/>
                <a:solidFill>
                  <a:schemeClr val="tx1"/>
                </a:solidFill>
                <a:effectLst>
                  <a:outerShdw blurRad="38100" dist="25400" dir="5400000" algn="ctr" rotWithShape="0">
                    <a:srgbClr val="6E747A">
                      <a:alpha val="43000"/>
                    </a:srgbClr>
                  </a:outerShdw>
                </a:effectLst>
              </a:rPr>
              <a:t> </a:t>
            </a:r>
            <a:r>
              <a:rPr lang="en-US" sz="3600" dirty="0">
                <a:ln w="0"/>
                <a:solidFill>
                  <a:schemeClr val="tx1"/>
                </a:solidFill>
                <a:effectLst>
                  <a:outerShdw blurRad="38100" dist="25400" dir="5400000" algn="ctr" rotWithShape="0">
                    <a:srgbClr val="6E747A">
                      <a:alpha val="43000"/>
                    </a:srgbClr>
                  </a:outerShdw>
                </a:effectLst>
              </a:rPr>
              <a:t>FOCUS</a:t>
            </a:r>
            <a:endParaRPr lang="en-US" sz="3200" dirty="0">
              <a:ln w="0"/>
              <a:solidFill>
                <a:schemeClr val="tx1"/>
              </a:solidFill>
              <a:effectLst>
                <a:outerShdw blurRad="38100" dist="25400" dir="5400000" algn="ctr" rotWithShape="0">
                  <a:srgbClr val="6E747A">
                    <a:alpha val="43000"/>
                  </a:srgbClr>
                </a:outerShdw>
              </a:effectLst>
            </a:endParaRPr>
          </a:p>
        </p:txBody>
      </p:sp>
      <p:sp>
        <p:nvSpPr>
          <p:cNvPr id="7" name="Rectangle 6"/>
          <p:cNvSpPr/>
          <p:nvPr/>
        </p:nvSpPr>
        <p:spPr>
          <a:xfrm>
            <a:off x="5899255" y="2432905"/>
            <a:ext cx="2440092" cy="1200329"/>
          </a:xfrm>
          <a:prstGeom prst="rect">
            <a:avLst/>
          </a:prstGeom>
        </p:spPr>
        <p:txBody>
          <a:bodyPr wrap="none">
            <a:spAutoFit/>
          </a:bodyPr>
          <a:lstStyle/>
          <a:p>
            <a:pPr algn="ctr"/>
            <a:r>
              <a:rPr lang="en-US" sz="3600" dirty="0">
                <a:ln w="0"/>
                <a:solidFill>
                  <a:schemeClr val="tx1"/>
                </a:solidFill>
                <a:effectLst>
                  <a:outerShdw blurRad="38100" dist="25400" dir="5400000" algn="ctr" rotWithShape="0">
                    <a:srgbClr val="6E747A">
                      <a:alpha val="43000"/>
                    </a:srgbClr>
                  </a:outerShdw>
                </a:effectLst>
              </a:rPr>
              <a:t>SYSTEMS</a:t>
            </a:r>
            <a:r>
              <a:rPr lang="en-US" dirty="0">
                <a:ln w="0"/>
                <a:solidFill>
                  <a:schemeClr val="tx1"/>
                </a:solidFill>
                <a:effectLst>
                  <a:outerShdw blurRad="38100" dist="25400" dir="5400000" algn="ctr" rotWithShape="0">
                    <a:srgbClr val="6E747A">
                      <a:alpha val="43000"/>
                    </a:srgbClr>
                  </a:outerShdw>
                </a:effectLst>
              </a:rPr>
              <a:t> </a:t>
            </a:r>
          </a:p>
          <a:p>
            <a:pPr algn="ctr"/>
            <a:r>
              <a:rPr lang="en-US" sz="3600" dirty="0">
                <a:ln w="0"/>
                <a:solidFill>
                  <a:schemeClr val="tx1"/>
                </a:solidFill>
                <a:effectLst>
                  <a:outerShdw blurRad="38100" dist="25400" dir="5400000" algn="ctr" rotWithShape="0">
                    <a:srgbClr val="6E747A">
                      <a:alpha val="43000"/>
                    </a:srgbClr>
                  </a:outerShdw>
                </a:effectLst>
              </a:rPr>
              <a:t>FOCUS</a:t>
            </a:r>
            <a:endParaRPr lang="en-US" dirty="0">
              <a:ln w="0"/>
              <a:solidFill>
                <a:schemeClr val="tx1"/>
              </a:solidFill>
              <a:effectLst>
                <a:outerShdw blurRad="38100" dist="25400" dir="5400000" algn="ctr" rotWithShape="0">
                  <a:srgbClr val="6E747A">
                    <a:alpha val="43000"/>
                  </a:srgbClr>
                </a:outerShdw>
              </a:effectLst>
            </a:endParaRPr>
          </a:p>
        </p:txBody>
      </p:sp>
      <p:sp>
        <p:nvSpPr>
          <p:cNvPr id="8" name="Arrow: Right 7"/>
          <p:cNvSpPr/>
          <p:nvPr/>
        </p:nvSpPr>
        <p:spPr>
          <a:xfrm>
            <a:off x="311700" y="3682200"/>
            <a:ext cx="640934" cy="744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p:cNvSpPr/>
          <p:nvPr/>
        </p:nvSpPr>
        <p:spPr>
          <a:xfrm rot="5400000">
            <a:off x="2859987" y="3717718"/>
            <a:ext cx="769121" cy="67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rot="16200000">
            <a:off x="1460644" y="4491712"/>
            <a:ext cx="666572" cy="537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6820237" y="3609210"/>
            <a:ext cx="794759" cy="526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p:cNvSpPr/>
          <p:nvPr/>
        </p:nvSpPr>
        <p:spPr>
          <a:xfrm rot="10800000">
            <a:off x="6909428" y="1817196"/>
            <a:ext cx="538385" cy="606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p:cNvSpPr/>
          <p:nvPr/>
        </p:nvSpPr>
        <p:spPr>
          <a:xfrm rot="16200000">
            <a:off x="8429260" y="2686782"/>
            <a:ext cx="512748" cy="692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p:cNvSpPr/>
          <p:nvPr/>
        </p:nvSpPr>
        <p:spPr>
          <a:xfrm rot="5400000">
            <a:off x="5254926" y="2728449"/>
            <a:ext cx="478564" cy="575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p:cNvSpPr/>
          <p:nvPr/>
        </p:nvSpPr>
        <p:spPr>
          <a:xfrm>
            <a:off x="1316052" y="2776694"/>
            <a:ext cx="658027" cy="591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rot="2746069">
            <a:off x="5305644" y="3391171"/>
            <a:ext cx="1068224" cy="817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p:cNvSpPr/>
          <p:nvPr/>
        </p:nvSpPr>
        <p:spPr>
          <a:xfrm rot="14058456">
            <a:off x="8059781" y="1854068"/>
            <a:ext cx="859074" cy="719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p:cNvSpPr/>
          <p:nvPr/>
        </p:nvSpPr>
        <p:spPr>
          <a:xfrm rot="18870712">
            <a:off x="8009820" y="3355911"/>
            <a:ext cx="894093"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rot="2860068">
            <a:off x="2489118" y="2834206"/>
            <a:ext cx="527785" cy="595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p:cNvSpPr/>
          <p:nvPr/>
        </p:nvSpPr>
        <p:spPr>
          <a:xfrm rot="18866008">
            <a:off x="345975" y="2918227"/>
            <a:ext cx="628337" cy="631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p:cNvSpPr/>
          <p:nvPr/>
        </p:nvSpPr>
        <p:spPr>
          <a:xfrm rot="7964778">
            <a:off x="2415565" y="4454264"/>
            <a:ext cx="786213" cy="460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p:cNvSpPr/>
          <p:nvPr/>
        </p:nvSpPr>
        <p:spPr>
          <a:xfrm rot="12884473">
            <a:off x="563801" y="4535098"/>
            <a:ext cx="777667" cy="409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p:cNvSpPr/>
          <p:nvPr/>
        </p:nvSpPr>
        <p:spPr>
          <a:xfrm rot="8122986">
            <a:off x="5171176" y="1850444"/>
            <a:ext cx="922946" cy="681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11700" y="503748"/>
            <a:ext cx="8520600" cy="572700"/>
          </a:xfrm>
          <a:prstGeom prst="rect">
            <a:avLst/>
          </a:prstGeom>
        </p:spPr>
        <p:txBody>
          <a:bodyPr lIns="91425" tIns="91425" rIns="91425" bIns="91425" anchor="t" anchorCtr="0">
            <a:noAutofit/>
          </a:bodyPr>
          <a:lstStyle/>
          <a:p>
            <a:pPr lvl="0">
              <a:spcBef>
                <a:spcPts val="0"/>
              </a:spcBef>
              <a:buNone/>
            </a:pPr>
            <a:r>
              <a:rPr lang="en" sz="3600" b="1" dirty="0">
                <a:latin typeface="Corbel" panose="020B0503020204020204" pitchFamily="34" charset="0"/>
                <a:ea typeface="Garamond"/>
                <a:cs typeface="Garamond"/>
                <a:sym typeface="Garamond"/>
              </a:rPr>
              <a:t>The Opportunity in Manchester</a:t>
            </a:r>
          </a:p>
        </p:txBody>
      </p:sp>
      <p:sp>
        <p:nvSpPr>
          <p:cNvPr id="386" name="Shape 386"/>
          <p:cNvSpPr txBox="1">
            <a:spLocks noGrp="1"/>
          </p:cNvSpPr>
          <p:nvPr>
            <p:ph type="body" idx="1"/>
          </p:nvPr>
        </p:nvSpPr>
        <p:spPr>
          <a:xfrm>
            <a:off x="311700" y="1331595"/>
            <a:ext cx="8520600" cy="3416400"/>
          </a:xfrm>
          <a:prstGeom prst="rect">
            <a:avLst/>
          </a:prstGeom>
        </p:spPr>
        <p:txBody>
          <a:bodyPr lIns="91425" tIns="91425" rIns="91425" bIns="91425" anchor="t" anchorCtr="0">
            <a:noAutofit/>
          </a:bodyPr>
          <a:lstStyle/>
          <a:p>
            <a:pPr marL="419100" indent="-342900">
              <a:buClr>
                <a:srgbClr val="00FFFF"/>
              </a:buClr>
              <a:buSzPct val="100000"/>
            </a:pPr>
            <a:r>
              <a:rPr lang="en" sz="2400" dirty="0">
                <a:latin typeface="Corbel" panose="020B0503020204020204" pitchFamily="34" charset="0"/>
                <a:ea typeface="Garamond"/>
                <a:cs typeface="Garamond"/>
                <a:sym typeface="Garamond"/>
              </a:rPr>
              <a:t>District readiness 	</a:t>
            </a:r>
          </a:p>
          <a:p>
            <a:pPr marL="876300" lvl="1" indent="-342900">
              <a:buSzPct val="100000"/>
            </a:pPr>
            <a:r>
              <a:rPr lang="en" sz="2400" dirty="0">
                <a:latin typeface="Corbel" panose="020B0503020204020204" pitchFamily="34" charset="0"/>
                <a:ea typeface="Garamond"/>
                <a:cs typeface="Garamond"/>
                <a:sym typeface="Garamond"/>
              </a:rPr>
              <a:t>Executive Leadership at the helm</a:t>
            </a:r>
          </a:p>
          <a:p>
            <a:pPr marL="876300" lvl="1" indent="-342900">
              <a:buSzPct val="100000"/>
            </a:pPr>
            <a:r>
              <a:rPr lang="en" sz="2400" dirty="0">
                <a:latin typeface="Corbel" panose="020B0503020204020204" pitchFamily="34" charset="0"/>
                <a:ea typeface="Garamond"/>
                <a:cs typeface="Garamond"/>
                <a:sym typeface="Garamond"/>
              </a:rPr>
              <a:t>Prior focus on race, racism and  </a:t>
            </a:r>
            <a:r>
              <a:rPr lang="en-US" sz="2400" dirty="0">
                <a:latin typeface="Corbel" panose="020B0503020204020204" pitchFamily="34" charset="0"/>
                <a:ea typeface="Garamond"/>
                <a:cs typeface="Garamond"/>
                <a:sym typeface="Garamond"/>
              </a:rPr>
              <a:t>systemic</a:t>
            </a:r>
            <a:r>
              <a:rPr lang="en" sz="2400" dirty="0">
                <a:latin typeface="Corbel" panose="020B0503020204020204" pitchFamily="34" charset="0"/>
                <a:ea typeface="Garamond"/>
                <a:cs typeface="Garamond"/>
                <a:sym typeface="Garamond"/>
              </a:rPr>
              <a:t> change</a:t>
            </a:r>
          </a:p>
          <a:p>
            <a:pPr marL="419100" indent="-342900">
              <a:buClr>
                <a:srgbClr val="00FFFF"/>
              </a:buClr>
              <a:buSzPct val="100000"/>
            </a:pPr>
            <a:r>
              <a:rPr lang="en" sz="2400" dirty="0">
                <a:latin typeface="Corbel" panose="020B0503020204020204" pitchFamily="34" charset="0"/>
                <a:ea typeface="Garamond"/>
                <a:cs typeface="Garamond"/>
                <a:sym typeface="Garamond"/>
              </a:rPr>
              <a:t>Partnership </a:t>
            </a:r>
            <a:r>
              <a:rPr lang="en-US" sz="2400" dirty="0">
                <a:latin typeface="Corbel" panose="020B0503020204020204" pitchFamily="34" charset="0"/>
                <a:ea typeface="Garamond"/>
                <a:cs typeface="Garamond"/>
                <a:sym typeface="Garamond"/>
              </a:rPr>
              <a:t>between MPS, </a:t>
            </a:r>
            <a:r>
              <a:rPr lang="en" sz="2400" dirty="0">
                <a:latin typeface="Corbel" panose="020B0503020204020204" pitchFamily="34" charset="0"/>
                <a:ea typeface="Garamond"/>
                <a:cs typeface="Garamond"/>
                <a:sym typeface="Garamond"/>
              </a:rPr>
              <a:t>national expert Dr. Paul Gorski from Ed</a:t>
            </a:r>
            <a:r>
              <a:rPr lang="en-US" sz="2400" dirty="0">
                <a:latin typeface="Corbel" panose="020B0503020204020204" pitchFamily="34" charset="0"/>
                <a:ea typeface="Garamond"/>
                <a:cs typeface="Garamond"/>
                <a:sym typeface="Garamond"/>
              </a:rPr>
              <a:t>C</a:t>
            </a:r>
            <a:r>
              <a:rPr lang="en" sz="2400" dirty="0" err="1">
                <a:latin typeface="Corbel" panose="020B0503020204020204" pitchFamily="34" charset="0"/>
                <a:ea typeface="Garamond"/>
                <a:cs typeface="Garamond"/>
                <a:sym typeface="Garamond"/>
              </a:rPr>
              <a:t>hange</a:t>
            </a:r>
            <a:r>
              <a:rPr lang="en-US" sz="2400" dirty="0">
                <a:latin typeface="Corbel" panose="020B0503020204020204" pitchFamily="34" charset="0"/>
                <a:ea typeface="Garamond"/>
                <a:cs typeface="Garamond"/>
                <a:sym typeface="Garamond"/>
              </a:rPr>
              <a:t>, and The Discovery Center</a:t>
            </a:r>
            <a:endParaRPr lang="en" sz="2400" dirty="0">
              <a:latin typeface="Corbel" panose="020B0503020204020204" pitchFamily="34" charset="0"/>
              <a:ea typeface="Garamond"/>
              <a:cs typeface="Garamond"/>
              <a:sym typeface="Garamond"/>
            </a:endParaRPr>
          </a:p>
          <a:p>
            <a:pPr marL="419100" indent="-342900">
              <a:buClr>
                <a:srgbClr val="00FFFF"/>
              </a:buClr>
              <a:buSzPct val="100000"/>
            </a:pPr>
            <a:r>
              <a:rPr lang="en" sz="2400" dirty="0">
                <a:latin typeface="Corbel" panose="020B0503020204020204" pitchFamily="34" charset="0"/>
                <a:ea typeface="Garamond"/>
                <a:cs typeface="Garamond"/>
                <a:sym typeface="Garamond"/>
              </a:rPr>
              <a:t>Generous grant funding from The Graustein Memorial Fund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t>leading change</a:t>
            </a:r>
          </a:p>
        </p:txBody>
      </p:sp>
      <p:sp>
        <p:nvSpPr>
          <p:cNvPr id="3" name="Text Placeholder 2"/>
          <p:cNvSpPr>
            <a:spLocks noGrp="1"/>
          </p:cNvSpPr>
          <p:nvPr>
            <p:ph type="body" idx="1"/>
          </p:nvPr>
        </p:nvSpPr>
        <p:spPr>
          <a:xfrm>
            <a:off x="311700" y="1469877"/>
            <a:ext cx="8520600" cy="3098998"/>
          </a:xfrm>
        </p:spPr>
        <p:txBody>
          <a:bodyPr>
            <a:normAutofit fontScale="77500" lnSpcReduction="20000"/>
          </a:bodyPr>
          <a:lstStyle/>
          <a:p>
            <a:pPr marL="171450" lvl="1" indent="0">
              <a:buNone/>
            </a:pPr>
            <a:r>
              <a:rPr lang="en-US" sz="2800" dirty="0"/>
              <a:t>Matt Geary’s Story</a:t>
            </a:r>
          </a:p>
          <a:p>
            <a:pPr lvl="1"/>
            <a:r>
              <a:rPr lang="en-US" sz="2800" dirty="0"/>
              <a:t>It is crucial to be able to make mistakes – to not always have to be right</a:t>
            </a:r>
          </a:p>
          <a:p>
            <a:pPr lvl="1"/>
            <a:r>
              <a:rPr lang="en-US" sz="2800" dirty="0"/>
              <a:t>We must see race</a:t>
            </a:r>
          </a:p>
          <a:p>
            <a:pPr lvl="1"/>
            <a:r>
              <a:rPr lang="en-US" sz="2800" dirty="0"/>
              <a:t>When we look at the data, we see the disparities</a:t>
            </a:r>
          </a:p>
          <a:p>
            <a:pPr lvl="1"/>
            <a:r>
              <a:rPr lang="en-US" sz="2800" dirty="0"/>
              <a:t>Hold two thoughts in your head at once </a:t>
            </a:r>
          </a:p>
          <a:p>
            <a:pPr lvl="1"/>
            <a:r>
              <a:rPr lang="en-US" sz="2800" dirty="0"/>
              <a:t>Ask questions?</a:t>
            </a:r>
          </a:p>
          <a:p>
            <a:pPr marL="171450" lvl="1" indent="0">
              <a:buNone/>
            </a:pPr>
            <a:endParaRPr lang="en-US" sz="2000" dirty="0"/>
          </a:p>
          <a:p>
            <a:pPr marL="171450" lvl="1" indent="0">
              <a:buNone/>
            </a:pPr>
            <a:endParaRPr lang="en-US" sz="2000" dirty="0"/>
          </a:p>
          <a:p>
            <a:pPr marL="171450" lvl="1" indent="0">
              <a:buNone/>
            </a:pPr>
            <a:r>
              <a:rPr lang="en-US" sz="2800" dirty="0"/>
              <a:t>How have you been challenged in leading change?</a:t>
            </a:r>
            <a:r>
              <a:rPr lang="en-US" sz="2400" b="1" dirty="0">
                <a:solidFill>
                  <a:srgbClr val="FF0000"/>
                </a:solidFill>
              </a:rPr>
              <a:t> </a:t>
            </a:r>
            <a:r>
              <a:rPr lang="en-US" sz="5200" b="1" dirty="0">
                <a:solidFill>
                  <a:srgbClr val="FF0000"/>
                </a:solidFill>
              </a:rPr>
              <a:t>?</a:t>
            </a:r>
            <a:endParaRPr lang="en-US" sz="2400" b="1" dirty="0">
              <a:solidFill>
                <a:srgbClr val="FF0000"/>
              </a:solidFill>
            </a:endParaRPr>
          </a:p>
          <a:p>
            <a:pPr marL="171450" lvl="1" indent="0">
              <a:buNone/>
            </a:pPr>
            <a:endParaRPr lang="en-US" sz="2100" dirty="0"/>
          </a:p>
        </p:txBody>
      </p:sp>
    </p:spTree>
    <p:extLst>
      <p:ext uri="{BB962C8B-B14F-4D97-AF65-F5344CB8AC3E}">
        <p14:creationId xmlns:p14="http://schemas.microsoft.com/office/powerpoint/2010/main" val="289285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270125" y="1535775"/>
            <a:ext cx="8666700" cy="2650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n" sz="6000" b="1" dirty="0">
                <a:solidFill>
                  <a:srgbClr val="B45F06"/>
                </a:solidFill>
                <a:latin typeface="Garamond"/>
                <a:ea typeface="Garamond"/>
                <a:cs typeface="Garamond"/>
                <a:sym typeface="Garamond"/>
              </a:rPr>
              <a:t>  </a:t>
            </a:r>
            <a:r>
              <a:rPr lang="en" sz="3600" b="1" dirty="0">
                <a:latin typeface="Corbel" panose="020B0503020204020204" pitchFamily="34" charset="0"/>
                <a:sym typeface="Garamond"/>
              </a:rPr>
              <a:t>Today’s Facilitators   </a:t>
            </a:r>
            <a:r>
              <a:rPr lang="en" sz="2600" dirty="0">
                <a:solidFill>
                  <a:srgbClr val="B45F06"/>
                </a:solidFill>
                <a:latin typeface="Garamond"/>
                <a:ea typeface="Garamond"/>
                <a:cs typeface="Garamond"/>
                <a:sym typeface="Garamond"/>
              </a:rPr>
              <a:t>		   </a:t>
            </a:r>
          </a:p>
          <a:p>
            <a:pPr marL="0" marR="0" lvl="0" indent="0" rtl="0">
              <a:spcBef>
                <a:spcPts val="0"/>
              </a:spcBef>
              <a:buClr>
                <a:schemeClr val="dk2"/>
              </a:buClr>
              <a:buSzPct val="25000"/>
              <a:buFont typeface="Trebuchet MS"/>
              <a:buNone/>
            </a:pPr>
            <a:endParaRPr sz="7000" dirty="0"/>
          </a:p>
          <a:p>
            <a:pPr marL="0" marR="0" lvl="0" indent="0" rtl="0">
              <a:spcBef>
                <a:spcPts val="0"/>
              </a:spcBef>
              <a:buClr>
                <a:schemeClr val="dk2"/>
              </a:buClr>
              <a:buSzPct val="25000"/>
              <a:buFont typeface="Trebuchet MS"/>
              <a:buNone/>
            </a:pPr>
            <a:endParaRPr sz="8000" b="1" dirty="0"/>
          </a:p>
          <a:p>
            <a:pPr marL="0" marR="0" lvl="0" indent="0" rtl="0">
              <a:spcBef>
                <a:spcPts val="0"/>
              </a:spcBef>
              <a:buClr>
                <a:schemeClr val="dk2"/>
              </a:buClr>
              <a:buSzPct val="25000"/>
              <a:buFont typeface="Trebuchet MS"/>
              <a:buNone/>
            </a:pPr>
            <a:endParaRPr sz="8000" b="1" dirty="0"/>
          </a:p>
          <a:p>
            <a:pPr marL="0" marR="0" lvl="0" indent="0" rtl="0">
              <a:spcBef>
                <a:spcPts val="0"/>
              </a:spcBef>
              <a:buClr>
                <a:schemeClr val="dk2"/>
              </a:buClr>
              <a:buSzPct val="25000"/>
              <a:buFont typeface="Trebuchet MS"/>
              <a:buNone/>
            </a:pPr>
            <a:endParaRPr sz="8000" b="1" dirty="0"/>
          </a:p>
        </p:txBody>
      </p:sp>
      <p:sp>
        <p:nvSpPr>
          <p:cNvPr id="360" name="Shape 360"/>
          <p:cNvSpPr txBox="1">
            <a:spLocks noGrp="1"/>
          </p:cNvSpPr>
          <p:nvPr>
            <p:ph type="sldNum" sz="quarter" idx="12"/>
          </p:nvPr>
        </p:nvSpPr>
        <p:spPr>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
              <a:t>2</a:t>
            </a:fld>
            <a:endParaRPr lang="en"/>
          </a:p>
        </p:txBody>
      </p:sp>
      <p:sp>
        <p:nvSpPr>
          <p:cNvPr id="362" name="Shape 362"/>
          <p:cNvSpPr txBox="1"/>
          <p:nvPr/>
        </p:nvSpPr>
        <p:spPr>
          <a:xfrm>
            <a:off x="3216600" y="3578625"/>
            <a:ext cx="2932500" cy="1191000"/>
          </a:xfrm>
          <a:prstGeom prst="rect">
            <a:avLst/>
          </a:prstGeom>
          <a:noFill/>
          <a:ln>
            <a:noFill/>
          </a:ln>
        </p:spPr>
        <p:txBody>
          <a:bodyPr lIns="91425" tIns="91425" rIns="91425" bIns="91425" anchor="t" anchorCtr="0">
            <a:noAutofit/>
          </a:bodyPr>
          <a:lstStyle/>
          <a:p>
            <a:pPr algn="ctr"/>
            <a:r>
              <a:rPr lang="en" sz="2400" dirty="0">
                <a:solidFill>
                  <a:schemeClr val="tx1"/>
                </a:solidFill>
                <a:latin typeface="Corbel" panose="020B0503020204020204" pitchFamily="34" charset="0"/>
                <a:sym typeface="Garamond"/>
              </a:rPr>
              <a:t>Diane Kearney, Ed.D</a:t>
            </a:r>
          </a:p>
          <a:p>
            <a:pPr algn="ctr"/>
            <a:r>
              <a:rPr lang="en-US" sz="1800" dirty="0">
                <a:solidFill>
                  <a:schemeClr val="tx1"/>
                </a:solidFill>
                <a:latin typeface="Corbel" panose="020B0503020204020204" pitchFamily="34" charset="0"/>
                <a:sym typeface="Garamond"/>
              </a:rPr>
              <a:t>Director of Adult and Continuing Education </a:t>
            </a:r>
            <a:r>
              <a:rPr lang="en" sz="1800" dirty="0">
                <a:solidFill>
                  <a:schemeClr val="tx1"/>
                </a:solidFill>
                <a:latin typeface="Corbel" panose="020B0503020204020204" pitchFamily="34" charset="0"/>
                <a:sym typeface="Garamond"/>
              </a:rPr>
              <a:t>Manchester Public Schools</a:t>
            </a:r>
          </a:p>
          <a:p>
            <a:pPr lvl="0" algn="ctr" rtl="0">
              <a:spcBef>
                <a:spcPts val="0"/>
              </a:spcBef>
              <a:buNone/>
            </a:pPr>
            <a:endParaRPr sz="2400" dirty="0">
              <a:latin typeface="Garamond"/>
              <a:ea typeface="Garamond"/>
              <a:cs typeface="Garamond"/>
              <a:sym typeface="Garamond"/>
            </a:endParaRPr>
          </a:p>
        </p:txBody>
      </p:sp>
      <p:sp>
        <p:nvSpPr>
          <p:cNvPr id="363" name="Shape 363"/>
          <p:cNvSpPr txBox="1"/>
          <p:nvPr/>
        </p:nvSpPr>
        <p:spPr>
          <a:xfrm>
            <a:off x="6303275" y="3578625"/>
            <a:ext cx="2475900" cy="815400"/>
          </a:xfrm>
          <a:prstGeom prst="rect">
            <a:avLst/>
          </a:prstGeom>
          <a:noFill/>
          <a:ln>
            <a:noFill/>
          </a:ln>
        </p:spPr>
        <p:txBody>
          <a:bodyPr lIns="91425" tIns="91425" rIns="91425" bIns="91425" anchor="t" anchorCtr="0">
            <a:noAutofit/>
          </a:bodyPr>
          <a:lstStyle/>
          <a:p>
            <a:pPr lvl="0" algn="ctr"/>
            <a:r>
              <a:rPr lang="en-US" sz="2400" dirty="0">
                <a:solidFill>
                  <a:schemeClr val="tx1"/>
                </a:solidFill>
                <a:latin typeface="Corbel" panose="020B0503020204020204" pitchFamily="34" charset="0"/>
                <a:sym typeface="Garamond"/>
              </a:rPr>
              <a:t>Jason Fredlund</a:t>
            </a:r>
            <a:endParaRPr lang="en" sz="2400" dirty="0">
              <a:solidFill>
                <a:schemeClr val="tx1"/>
              </a:solidFill>
              <a:latin typeface="Corbel" panose="020B0503020204020204" pitchFamily="34" charset="0"/>
              <a:sym typeface="Garamond"/>
            </a:endParaRPr>
          </a:p>
          <a:p>
            <a:pPr lvl="0" algn="ctr"/>
            <a:r>
              <a:rPr lang="en-US" sz="1800" dirty="0">
                <a:solidFill>
                  <a:schemeClr val="tx1"/>
                </a:solidFill>
                <a:latin typeface="Corbel" panose="020B0503020204020204" pitchFamily="34" charset="0"/>
                <a:sym typeface="Garamond"/>
              </a:rPr>
              <a:t>Program Director        </a:t>
            </a:r>
            <a:r>
              <a:rPr lang="en" sz="1800" dirty="0">
                <a:solidFill>
                  <a:schemeClr val="tx1"/>
                </a:solidFill>
                <a:latin typeface="Corbel" panose="020B0503020204020204" pitchFamily="34" charset="0"/>
                <a:sym typeface="Garamond"/>
              </a:rPr>
              <a:t>The Discovery Center</a:t>
            </a:r>
          </a:p>
        </p:txBody>
      </p:sp>
      <p:sp>
        <p:nvSpPr>
          <p:cNvPr id="364" name="Shape 364"/>
          <p:cNvSpPr txBox="1"/>
          <p:nvPr/>
        </p:nvSpPr>
        <p:spPr>
          <a:xfrm>
            <a:off x="321025" y="3466175"/>
            <a:ext cx="2741400" cy="1516500"/>
          </a:xfrm>
          <a:prstGeom prst="rect">
            <a:avLst/>
          </a:prstGeom>
          <a:noFill/>
          <a:ln>
            <a:noFill/>
          </a:ln>
        </p:spPr>
        <p:txBody>
          <a:bodyPr lIns="91425" tIns="91425" rIns="91425" bIns="91425" anchor="t" anchorCtr="0">
            <a:noAutofit/>
          </a:bodyPr>
          <a:lstStyle/>
          <a:p>
            <a:pPr lvl="0" algn="ctr">
              <a:spcBef>
                <a:spcPts val="0"/>
              </a:spcBef>
              <a:buNone/>
            </a:pPr>
            <a:r>
              <a:rPr lang="en" sz="2400" dirty="0">
                <a:solidFill>
                  <a:schemeClr val="tx1"/>
                </a:solidFill>
                <a:latin typeface="Corbel" panose="020B0503020204020204" pitchFamily="34" charset="0"/>
                <a:ea typeface="Garamond"/>
                <a:cs typeface="Garamond"/>
                <a:sym typeface="Garamond"/>
              </a:rPr>
              <a:t>Matt Geary</a:t>
            </a:r>
          </a:p>
          <a:p>
            <a:pPr lvl="0" algn="ctr">
              <a:spcBef>
                <a:spcPts val="0"/>
              </a:spcBef>
              <a:buNone/>
            </a:pPr>
            <a:r>
              <a:rPr lang="en" sz="1800" dirty="0">
                <a:solidFill>
                  <a:schemeClr val="tx1"/>
                </a:solidFill>
                <a:latin typeface="Corbel" panose="020B0503020204020204" pitchFamily="34" charset="0"/>
                <a:ea typeface="Garamond"/>
                <a:cs typeface="Garamond"/>
                <a:sym typeface="Garamond"/>
              </a:rPr>
              <a:t>Superintendent Manchester Public Schools</a:t>
            </a:r>
          </a:p>
        </p:txBody>
      </p:sp>
      <p:pic>
        <p:nvPicPr>
          <p:cNvPr id="365" name="Shape 365"/>
          <p:cNvPicPr preferRelativeResize="0"/>
          <p:nvPr/>
        </p:nvPicPr>
        <p:blipFill>
          <a:blip r:embed="rId3">
            <a:alphaModFix/>
          </a:blip>
          <a:stretch>
            <a:fillRect/>
          </a:stretch>
        </p:blipFill>
        <p:spPr>
          <a:xfrm>
            <a:off x="757025" y="1343875"/>
            <a:ext cx="1543050" cy="2081874"/>
          </a:xfrm>
          <a:prstGeom prst="rect">
            <a:avLst/>
          </a:prstGeom>
          <a:noFill/>
          <a:ln>
            <a:noFill/>
          </a:ln>
        </p:spPr>
      </p:pic>
      <p:pic>
        <p:nvPicPr>
          <p:cNvPr id="367" name="Shape 367"/>
          <p:cNvPicPr preferRelativeResize="0"/>
          <p:nvPr/>
        </p:nvPicPr>
        <p:blipFill>
          <a:blip r:embed="rId4">
            <a:alphaModFix/>
          </a:blip>
          <a:stretch>
            <a:fillRect/>
          </a:stretch>
        </p:blipFill>
        <p:spPr>
          <a:xfrm>
            <a:off x="3874706" y="1343875"/>
            <a:ext cx="1394599" cy="2110988"/>
          </a:xfrm>
          <a:prstGeom prst="rect">
            <a:avLst/>
          </a:prstGeom>
          <a:noFill/>
          <a:ln>
            <a:noFill/>
          </a:ln>
        </p:spPr>
      </p:pic>
      <p:pic>
        <p:nvPicPr>
          <p:cNvPr id="3" name="Picture 2"/>
          <p:cNvPicPr>
            <a:picLocks noChangeAspect="1"/>
          </p:cNvPicPr>
          <p:nvPr/>
        </p:nvPicPr>
        <p:blipFill>
          <a:blip r:embed="rId5"/>
          <a:stretch>
            <a:fillRect/>
          </a:stretch>
        </p:blipFill>
        <p:spPr>
          <a:xfrm>
            <a:off x="6667006" y="1215568"/>
            <a:ext cx="1665127" cy="23676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b="1" dirty="0">
                <a:latin typeface="Corbel" panose="020B0503020204020204" pitchFamily="34" charset="0"/>
                <a:ea typeface="Garamond"/>
                <a:cs typeface="Garamond"/>
                <a:sym typeface="Garamond"/>
              </a:rPr>
              <a:t>Work of The Discovery Center...</a:t>
            </a:r>
          </a:p>
        </p:txBody>
      </p:sp>
      <p:sp>
        <p:nvSpPr>
          <p:cNvPr id="548" name="Shape 548"/>
          <p:cNvSpPr txBox="1">
            <a:spLocks noGrp="1"/>
          </p:cNvSpPr>
          <p:nvPr>
            <p:ph type="body" idx="1"/>
          </p:nvPr>
        </p:nvSpPr>
        <p:spPr>
          <a:xfrm>
            <a:off x="240393" y="1567730"/>
            <a:ext cx="8828105" cy="3416400"/>
          </a:xfrm>
          <a:prstGeom prst="rect">
            <a:avLst/>
          </a:prstGeom>
        </p:spPr>
        <p:txBody>
          <a:bodyPr lIns="91425" tIns="91425" rIns="91425" bIns="91425" anchor="t" anchorCtr="0">
            <a:noAutofit/>
          </a:bodyPr>
          <a:lstStyle/>
          <a:p>
            <a:pPr marL="457200" indent="-419100">
              <a:lnSpc>
                <a:spcPct val="100000"/>
              </a:lnSpc>
              <a:spcAft>
                <a:spcPts val="0"/>
              </a:spcAft>
              <a:buClr>
                <a:schemeClr val="accent3"/>
              </a:buClr>
              <a:buSzPct val="100000"/>
              <a:buFont typeface="Garamond"/>
              <a:buChar char="●"/>
            </a:pPr>
            <a:r>
              <a:rPr lang="en" sz="2000" dirty="0">
                <a:latin typeface="Corbel" panose="020B0503020204020204" pitchFamily="34" charset="0"/>
                <a:sym typeface="Garamond"/>
              </a:rPr>
              <a:t>A connected web of supports designed to result in systems becoming more equitable</a:t>
            </a:r>
          </a:p>
          <a:p>
            <a:pPr marL="457200" indent="-419100">
              <a:lnSpc>
                <a:spcPct val="100000"/>
              </a:lnSpc>
              <a:spcAft>
                <a:spcPts val="0"/>
              </a:spcAft>
              <a:buClr>
                <a:schemeClr val="accent3"/>
              </a:buClr>
              <a:buSzPct val="100000"/>
              <a:buFont typeface="Garamond"/>
              <a:buChar char="●"/>
            </a:pPr>
            <a:r>
              <a:rPr lang="en" sz="2000" dirty="0">
                <a:latin typeface="Corbel" panose="020B0503020204020204" pitchFamily="34" charset="0"/>
                <a:sym typeface="Garamond"/>
              </a:rPr>
              <a:t>We work with schools and organizations that serve youth</a:t>
            </a:r>
          </a:p>
          <a:p>
            <a:pPr marL="800100" lvl="2" indent="-419100">
              <a:lnSpc>
                <a:spcPct val="100000"/>
              </a:lnSpc>
              <a:spcAft>
                <a:spcPts val="0"/>
              </a:spcAft>
              <a:buClr>
                <a:schemeClr val="accent3"/>
              </a:buClr>
              <a:buSzPct val="100000"/>
              <a:buFont typeface="Garamond"/>
              <a:buChar char="●"/>
            </a:pPr>
            <a:r>
              <a:rPr lang="en" sz="1700" dirty="0">
                <a:latin typeface="Corbel" panose="020B0503020204020204" pitchFamily="34" charset="0"/>
                <a:sym typeface="Garamond"/>
              </a:rPr>
              <a:t>Manchester Public Schools project to assess inequity in the school system and implement a plan of action</a:t>
            </a:r>
          </a:p>
          <a:p>
            <a:pPr marL="800100" lvl="2" indent="-419100">
              <a:lnSpc>
                <a:spcPct val="100000"/>
              </a:lnSpc>
              <a:spcAft>
                <a:spcPts val="0"/>
              </a:spcAft>
              <a:buClr>
                <a:schemeClr val="accent3"/>
              </a:buClr>
              <a:buSzPct val="100000"/>
              <a:buFont typeface="Garamond"/>
              <a:buChar char="●"/>
            </a:pPr>
            <a:r>
              <a:rPr lang="en" sz="1700" dirty="0">
                <a:latin typeface="Corbel" panose="020B0503020204020204" pitchFamily="34" charset="0"/>
                <a:sym typeface="Garamond"/>
              </a:rPr>
              <a:t>Workshops/PD with administrators and teachers helping them to see inequity and be inspired to change it</a:t>
            </a:r>
          </a:p>
          <a:p>
            <a:pPr marL="800100" lvl="2" indent="-419100">
              <a:lnSpc>
                <a:spcPct val="100000"/>
              </a:lnSpc>
              <a:spcAft>
                <a:spcPts val="0"/>
              </a:spcAft>
              <a:buClr>
                <a:schemeClr val="accent3"/>
              </a:buClr>
              <a:buSzPct val="100000"/>
              <a:buFont typeface="Garamond"/>
              <a:buChar char="●"/>
            </a:pPr>
            <a:r>
              <a:rPr lang="en" sz="1700" dirty="0">
                <a:latin typeface="Corbel" panose="020B0503020204020204" pitchFamily="34" charset="0"/>
                <a:sym typeface="Garamond"/>
              </a:rPr>
              <a:t>Youth programming centered on facilitating spaces where youth can understand and challenge systemic racism and oppression and think critically about their role in changing their communities</a:t>
            </a:r>
          </a:p>
          <a:p>
            <a:pPr marL="1283490" lvl="5" indent="-419100">
              <a:lnSpc>
                <a:spcPct val="100000"/>
              </a:lnSpc>
              <a:spcAft>
                <a:spcPts val="0"/>
              </a:spcAft>
              <a:buClr>
                <a:schemeClr val="accent3"/>
              </a:buClr>
              <a:buSzPct val="100000"/>
              <a:buFont typeface="Garamond"/>
              <a:buChar char="●"/>
            </a:pPr>
            <a:r>
              <a:rPr lang="en" sz="1550" dirty="0">
                <a:latin typeface="Corbel" panose="020B0503020204020204" pitchFamily="34" charset="0"/>
                <a:sym typeface="Garamond"/>
              </a:rPr>
              <a:t>Residential Program</a:t>
            </a:r>
          </a:p>
          <a:p>
            <a:pPr lvl="0">
              <a:spcBef>
                <a:spcPts val="0"/>
              </a:spcBef>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92" y="221678"/>
            <a:ext cx="7338060" cy="1131570"/>
          </a:xfrm>
        </p:spPr>
        <p:txBody>
          <a:bodyPr/>
          <a:lstStyle/>
          <a:p>
            <a:pPr algn="ctr"/>
            <a:r>
              <a:rPr lang="en-US" sz="3600" b="1" dirty="0">
                <a:latin typeface="Corbel" panose="020B0503020204020204" pitchFamily="34" charset="0"/>
              </a:rPr>
              <a:t>Four Corners</a:t>
            </a:r>
          </a:p>
        </p:txBody>
      </p:sp>
      <p:pic>
        <p:nvPicPr>
          <p:cNvPr id="5" name="Picture 4"/>
          <p:cNvPicPr>
            <a:picLocks noChangeAspect="1"/>
          </p:cNvPicPr>
          <p:nvPr/>
        </p:nvPicPr>
        <p:blipFill>
          <a:blip r:embed="rId3"/>
          <a:stretch>
            <a:fillRect/>
          </a:stretch>
        </p:blipFill>
        <p:spPr>
          <a:xfrm>
            <a:off x="2743201" y="1473278"/>
            <a:ext cx="3520866" cy="3354425"/>
          </a:xfrm>
          <a:prstGeom prst="rect">
            <a:avLst/>
          </a:prstGeom>
        </p:spPr>
      </p:pic>
    </p:spTree>
    <p:extLst>
      <p:ext uri="{BB962C8B-B14F-4D97-AF65-F5344CB8AC3E}">
        <p14:creationId xmlns:p14="http://schemas.microsoft.com/office/powerpoint/2010/main" val="390219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957652" y="293950"/>
            <a:ext cx="8520600" cy="572700"/>
          </a:xfrm>
          <a:prstGeom prst="rect">
            <a:avLst/>
          </a:prstGeom>
        </p:spPr>
        <p:txBody>
          <a:bodyPr lIns="91425" tIns="91425" rIns="91425" bIns="91425" anchor="t" anchorCtr="0">
            <a:noAutofit/>
          </a:bodyPr>
          <a:lstStyle/>
          <a:p>
            <a:pPr lvl="0">
              <a:spcBef>
                <a:spcPts val="0"/>
              </a:spcBef>
              <a:buNone/>
            </a:pPr>
            <a:r>
              <a:rPr lang="en" sz="3600" b="1" dirty="0">
                <a:latin typeface="Corbel" panose="020B0503020204020204" pitchFamily="34" charset="0"/>
                <a:ea typeface="Garamond"/>
                <a:cs typeface="Garamond"/>
                <a:sym typeface="Garamond"/>
              </a:rPr>
              <a:t>Let’s take a quick SURVEY!!</a:t>
            </a:r>
          </a:p>
        </p:txBody>
      </p:sp>
      <p:pic>
        <p:nvPicPr>
          <p:cNvPr id="554" name="Shape 554"/>
          <p:cNvPicPr preferRelativeResize="0"/>
          <p:nvPr/>
        </p:nvPicPr>
        <p:blipFill>
          <a:blip r:embed="rId3">
            <a:alphaModFix/>
          </a:blip>
          <a:stretch>
            <a:fillRect/>
          </a:stretch>
        </p:blipFill>
        <p:spPr>
          <a:xfrm>
            <a:off x="2645549" y="1101186"/>
            <a:ext cx="3348386" cy="37979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b="1" dirty="0">
                <a:latin typeface="Corbel" panose="020B0503020204020204" pitchFamily="34" charset="0"/>
                <a:ea typeface="Garamond"/>
                <a:cs typeface="Garamond"/>
                <a:sym typeface="Garamond"/>
              </a:rPr>
              <a:t>Debrief of Survey Experience</a:t>
            </a:r>
          </a:p>
        </p:txBody>
      </p:sp>
      <p:sp>
        <p:nvSpPr>
          <p:cNvPr id="560" name="Shape 560"/>
          <p:cNvSpPr txBox="1">
            <a:spLocks noGrp="1"/>
          </p:cNvSpPr>
          <p:nvPr>
            <p:ph type="body" idx="1"/>
          </p:nvPr>
        </p:nvSpPr>
        <p:spPr>
          <a:xfrm>
            <a:off x="273063" y="1568892"/>
            <a:ext cx="8520600" cy="3416400"/>
          </a:xfrm>
          <a:prstGeom prst="rect">
            <a:avLst/>
          </a:prstGeom>
        </p:spPr>
        <p:txBody>
          <a:bodyPr lIns="91425" tIns="91425" rIns="91425" bIns="91425" anchor="t" anchorCtr="0">
            <a:noAutofit/>
          </a:bodyPr>
          <a:lstStyle/>
          <a:p>
            <a:pPr marL="457200" lvl="0" indent="-419100" rtl="0">
              <a:spcBef>
                <a:spcPts val="0"/>
              </a:spcBef>
              <a:buSzPct val="100000"/>
              <a:buFont typeface="Garamond"/>
              <a:buAutoNum type="arabicPeriod"/>
            </a:pPr>
            <a:r>
              <a:rPr lang="en" sz="3000" dirty="0">
                <a:latin typeface="Corbel" panose="020B0503020204020204" pitchFamily="34" charset="0"/>
                <a:ea typeface="Garamond"/>
                <a:cs typeface="Garamond"/>
                <a:sym typeface="Garamond"/>
              </a:rPr>
              <a:t>What did you </a:t>
            </a:r>
            <a:r>
              <a:rPr lang="en" sz="3000" b="1" dirty="0">
                <a:latin typeface="Corbel" panose="020B0503020204020204" pitchFamily="34" charset="0"/>
                <a:ea typeface="Garamond"/>
                <a:cs typeface="Garamond"/>
                <a:sym typeface="Garamond"/>
              </a:rPr>
              <a:t>NOTICE</a:t>
            </a:r>
            <a:r>
              <a:rPr lang="en" sz="3000" dirty="0">
                <a:latin typeface="Corbel" panose="020B0503020204020204" pitchFamily="34" charset="0"/>
                <a:ea typeface="Garamond"/>
                <a:cs typeface="Garamond"/>
                <a:sym typeface="Garamond"/>
              </a:rPr>
              <a:t> about the survey?</a:t>
            </a:r>
          </a:p>
          <a:p>
            <a:pPr marL="457200" lvl="0" indent="-419100" rtl="0">
              <a:spcBef>
                <a:spcPts val="0"/>
              </a:spcBef>
              <a:buSzPct val="100000"/>
              <a:buFont typeface="Garamond"/>
              <a:buAutoNum type="arabicPeriod"/>
            </a:pPr>
            <a:r>
              <a:rPr lang="en" sz="3000" dirty="0">
                <a:latin typeface="Corbel" panose="020B0503020204020204" pitchFamily="34" charset="0"/>
                <a:ea typeface="Garamond"/>
                <a:cs typeface="Garamond"/>
                <a:sym typeface="Garamond"/>
              </a:rPr>
              <a:t>What </a:t>
            </a:r>
            <a:r>
              <a:rPr lang="en" sz="3000" b="1" dirty="0">
                <a:latin typeface="Corbel" panose="020B0503020204020204" pitchFamily="34" charset="0"/>
                <a:ea typeface="Garamond"/>
                <a:cs typeface="Garamond"/>
                <a:sym typeface="Garamond"/>
              </a:rPr>
              <a:t>FEELINGS</a:t>
            </a:r>
            <a:r>
              <a:rPr lang="en" sz="3000" dirty="0">
                <a:latin typeface="Corbel" panose="020B0503020204020204" pitchFamily="34" charset="0"/>
                <a:ea typeface="Garamond"/>
                <a:cs typeface="Garamond"/>
                <a:sym typeface="Garamond"/>
              </a:rPr>
              <a:t> arose as you were filling out the survey?</a:t>
            </a:r>
          </a:p>
          <a:p>
            <a:pPr marL="457200" lvl="0" indent="-419100" rtl="0">
              <a:spcBef>
                <a:spcPts val="0"/>
              </a:spcBef>
              <a:buSzPct val="100000"/>
              <a:buFont typeface="Garamond"/>
              <a:buAutoNum type="arabicPeriod"/>
            </a:pPr>
            <a:r>
              <a:rPr lang="en" sz="3000" dirty="0">
                <a:latin typeface="Corbel" panose="020B0503020204020204" pitchFamily="34" charset="0"/>
                <a:ea typeface="Garamond"/>
                <a:cs typeface="Garamond"/>
                <a:sym typeface="Garamond"/>
              </a:rPr>
              <a:t>What </a:t>
            </a:r>
            <a:r>
              <a:rPr lang="en" sz="3000" b="1" dirty="0">
                <a:latin typeface="Corbel" panose="020B0503020204020204" pitchFamily="34" charset="0"/>
                <a:ea typeface="Garamond"/>
                <a:cs typeface="Garamond"/>
                <a:sym typeface="Garamond"/>
              </a:rPr>
              <a:t>QUESTIONS</a:t>
            </a:r>
            <a:r>
              <a:rPr lang="en" sz="3000" dirty="0">
                <a:latin typeface="Corbel" panose="020B0503020204020204" pitchFamily="34" charset="0"/>
                <a:ea typeface="Garamond"/>
                <a:cs typeface="Garamond"/>
                <a:sym typeface="Garamond"/>
              </a:rPr>
              <a:t> do you have about the survey?</a:t>
            </a:r>
          </a:p>
          <a:p>
            <a:pPr lvl="0">
              <a:spcBef>
                <a:spcPts val="0"/>
              </a:spcBef>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sz="3600" b="1" dirty="0">
                <a:latin typeface="Corbel" panose="020B0503020204020204" pitchFamily="34" charset="0"/>
                <a:ea typeface="Garamond"/>
                <a:cs typeface="Garamond"/>
                <a:sym typeface="Garamond"/>
              </a:rPr>
              <a:t>Closing and </a:t>
            </a:r>
            <a:r>
              <a:rPr lang="en-US" sz="3600" b="1" dirty="0">
                <a:latin typeface="Corbel" panose="020B0503020204020204" pitchFamily="34" charset="0"/>
                <a:ea typeface="Garamond"/>
                <a:cs typeface="Garamond"/>
                <a:sym typeface="Garamond"/>
              </a:rPr>
              <a:t>be in touch!</a:t>
            </a:r>
            <a:endParaRPr lang="en" sz="3600" b="1" dirty="0">
              <a:latin typeface="Corbel" panose="020B0503020204020204" pitchFamily="34" charset="0"/>
              <a:ea typeface="Garamond"/>
              <a:cs typeface="Garamond"/>
              <a:sym typeface="Garamond"/>
            </a:endParaRPr>
          </a:p>
        </p:txBody>
      </p:sp>
      <p:sp>
        <p:nvSpPr>
          <p:cNvPr id="566" name="Shape 566"/>
          <p:cNvSpPr txBox="1">
            <a:spLocks noGrp="1"/>
          </p:cNvSpPr>
          <p:nvPr>
            <p:ph type="body" idx="1"/>
          </p:nvPr>
        </p:nvSpPr>
        <p:spPr>
          <a:xfrm>
            <a:off x="208669" y="1594649"/>
            <a:ext cx="8832300" cy="3416400"/>
          </a:xfrm>
          <a:prstGeom prst="rect">
            <a:avLst/>
          </a:prstGeom>
        </p:spPr>
        <p:txBody>
          <a:bodyPr lIns="91425" tIns="91425" rIns="91425" bIns="91425" anchor="t" anchorCtr="0">
            <a:noAutofit/>
          </a:bodyPr>
          <a:lstStyle/>
          <a:p>
            <a:pPr marL="136525" lvl="0" indent="-82550">
              <a:spcBef>
                <a:spcPts val="0"/>
              </a:spcBef>
              <a:buNone/>
            </a:pPr>
            <a:r>
              <a:rPr lang="en" sz="2400" b="1" dirty="0">
                <a:solidFill>
                  <a:srgbClr val="FF9900"/>
                </a:solidFill>
              </a:rPr>
              <a:t>Diane Kearney</a:t>
            </a:r>
          </a:p>
          <a:p>
            <a:pPr lvl="0">
              <a:spcBef>
                <a:spcPts val="0"/>
              </a:spcBef>
              <a:buNone/>
            </a:pPr>
            <a:r>
              <a:rPr lang="en" sz="2400" u="sng" dirty="0">
                <a:solidFill>
                  <a:schemeClr val="hlink"/>
                </a:solidFill>
                <a:hlinkClick r:id="rId3"/>
              </a:rPr>
              <a:t>b11dkear@mpspride.org</a:t>
            </a:r>
          </a:p>
          <a:p>
            <a:pPr marL="2743200" lvl="0" indent="457200">
              <a:spcBef>
                <a:spcPts val="0"/>
              </a:spcBef>
              <a:buNone/>
            </a:pPr>
            <a:endParaRPr lang="en" sz="2400" b="1" dirty="0">
              <a:solidFill>
                <a:srgbClr val="FF9900"/>
              </a:solidFill>
            </a:endParaRPr>
          </a:p>
          <a:p>
            <a:pPr marL="1882775" indent="63500">
              <a:buNone/>
            </a:pPr>
            <a:r>
              <a:rPr lang="en" sz="2400" b="1" dirty="0">
                <a:solidFill>
                  <a:srgbClr val="FF9900"/>
                </a:solidFill>
              </a:rPr>
              <a:t>Matt Geary</a:t>
            </a:r>
          </a:p>
          <a:p>
            <a:pPr marL="2286000" indent="-339725">
              <a:buNone/>
            </a:pPr>
            <a:r>
              <a:rPr lang="en" sz="2400" u="sng" dirty="0">
                <a:solidFill>
                  <a:schemeClr val="hlink"/>
                </a:solidFill>
                <a:hlinkClick r:id="rId4"/>
              </a:rPr>
              <a:t>mgeary@mpspride.org</a:t>
            </a:r>
          </a:p>
          <a:p>
            <a:pPr marL="5486400" lvl="0" indent="-2344738">
              <a:spcBef>
                <a:spcPts val="0"/>
              </a:spcBef>
              <a:buNone/>
            </a:pPr>
            <a:endParaRPr lang="en-US" sz="2400" b="1" dirty="0">
              <a:solidFill>
                <a:srgbClr val="FF9900"/>
              </a:solidFill>
            </a:endParaRPr>
          </a:p>
          <a:p>
            <a:pPr marL="3141663" lvl="0" indent="0">
              <a:spcBef>
                <a:spcPts val="0"/>
              </a:spcBef>
              <a:buNone/>
            </a:pPr>
            <a:r>
              <a:rPr lang="en-US" sz="2400" b="1" dirty="0">
                <a:solidFill>
                  <a:srgbClr val="FF9900"/>
                </a:solidFill>
              </a:rPr>
              <a:t>Jason Fredlund</a:t>
            </a:r>
            <a:r>
              <a:rPr lang="en" sz="2400" b="1" dirty="0">
                <a:solidFill>
                  <a:srgbClr val="FF9900"/>
                </a:solidFill>
              </a:rPr>
              <a:t> </a:t>
            </a:r>
            <a:r>
              <a:rPr lang="en-US" sz="2400" u="sng" dirty="0" err="1">
                <a:solidFill>
                  <a:schemeClr val="hlink"/>
                </a:solidFill>
                <a:hlinkClick r:id="rId5"/>
              </a:rPr>
              <a:t>jasonfredlund</a:t>
            </a:r>
            <a:r>
              <a:rPr lang="en" sz="2400" u="sng" dirty="0">
                <a:solidFill>
                  <a:schemeClr val="hlink"/>
                </a:solidFill>
                <a:hlinkClick r:id="rId5"/>
              </a:rPr>
              <a:t>@discoveringdiversity.com</a:t>
            </a:r>
          </a:p>
          <a:p>
            <a:pPr marL="914400" lvl="0" indent="457200">
              <a:spcBef>
                <a:spcPts val="0"/>
              </a:spcBef>
              <a:buNone/>
            </a:pPr>
            <a:r>
              <a:rPr lang="en"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pPr>
            <a:r>
              <a:rPr lang="en-US" sz="3600" b="1" dirty="0">
                <a:latin typeface="Corbel" panose="020B0503020204020204" pitchFamily="34" charset="0"/>
              </a:rPr>
              <a:t>Background on our Collaboration</a:t>
            </a:r>
          </a:p>
        </p:txBody>
      </p:sp>
      <p:sp>
        <p:nvSpPr>
          <p:cNvPr id="3" name="Content Placeholder 2"/>
          <p:cNvSpPr>
            <a:spLocks noGrp="1"/>
          </p:cNvSpPr>
          <p:nvPr>
            <p:ph idx="1"/>
          </p:nvPr>
        </p:nvSpPr>
        <p:spPr/>
        <p:txBody>
          <a:bodyPr>
            <a:normAutofit fontScale="92500" lnSpcReduction="10000"/>
          </a:bodyPr>
          <a:lstStyle/>
          <a:p>
            <a:r>
              <a:rPr lang="en-US" sz="2400" dirty="0"/>
              <a:t>The Discovery Center and Manchester Public Schools are committed to educational equity</a:t>
            </a:r>
          </a:p>
          <a:p>
            <a:r>
              <a:rPr lang="en-US" sz="2400" dirty="0"/>
              <a:t>We have worked together for many years on several different projects. The Discovery Center is a nonprofit organization.</a:t>
            </a:r>
          </a:p>
          <a:p>
            <a:r>
              <a:rPr lang="en-US" sz="2400" dirty="0"/>
              <a:t>We applied for and received a grant from the William Caspar Graustein Memorial Fund for a program to “Achieve Equity in Education by Inspiring all to End Racism and Poverty”, partnering with national Equity Literacy expert, Dr. Paul Gorski</a:t>
            </a:r>
          </a:p>
          <a:p>
            <a:endParaRPr lang="en-US" sz="2400" dirty="0"/>
          </a:p>
        </p:txBody>
      </p:sp>
    </p:spTree>
    <p:extLst>
      <p:ext uri="{BB962C8B-B14F-4D97-AF65-F5344CB8AC3E}">
        <p14:creationId xmlns:p14="http://schemas.microsoft.com/office/powerpoint/2010/main" val="119291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94" y="119128"/>
            <a:ext cx="7338060" cy="1131570"/>
          </a:xfrm>
        </p:spPr>
        <p:txBody>
          <a:bodyPr/>
          <a:lstStyle/>
          <a:p>
            <a:pPr algn="ctr">
              <a:spcBef>
                <a:spcPts val="0"/>
              </a:spcBef>
            </a:pPr>
            <a:r>
              <a:rPr lang="en-US" sz="3600" b="1" dirty="0">
                <a:latin typeface="Corbel" panose="020B0503020204020204" pitchFamily="34" charset="0"/>
              </a:rPr>
              <a:t>What is </a:t>
            </a:r>
            <a:r>
              <a:rPr lang="en-US" sz="3600" b="1" dirty="0" err="1">
                <a:latin typeface="Corbel" panose="020B0503020204020204" pitchFamily="34" charset="0"/>
              </a:rPr>
              <a:t>Eisca</a:t>
            </a:r>
            <a:r>
              <a:rPr lang="en-US" sz="3600" b="1" dirty="0">
                <a:latin typeface="Corbel" panose="020B0503020204020204" pitchFamily="34" charset="0"/>
              </a:rPr>
              <a:t>?</a:t>
            </a:r>
          </a:p>
        </p:txBody>
      </p:sp>
      <p:sp>
        <p:nvSpPr>
          <p:cNvPr id="3" name="Content Placeholder 2"/>
          <p:cNvSpPr>
            <a:spLocks noGrp="1"/>
          </p:cNvSpPr>
          <p:nvPr>
            <p:ph idx="1"/>
          </p:nvPr>
        </p:nvSpPr>
        <p:spPr/>
        <p:txBody>
          <a:bodyPr>
            <a:normAutofit fontScale="92500" lnSpcReduction="10000"/>
          </a:bodyPr>
          <a:lstStyle/>
          <a:p>
            <a:r>
              <a:rPr lang="en-US" sz="2400" dirty="0"/>
              <a:t>EISCA is an Assessment Tool to measure and assess school climate through a lens of racial equity. It is intended to fill the requirement of the CT SDE Climate Assessment for public schools</a:t>
            </a:r>
          </a:p>
          <a:p>
            <a:r>
              <a:rPr lang="en-US" sz="2400" b="1" dirty="0"/>
              <a:t>We are seeking to assess </a:t>
            </a:r>
            <a:r>
              <a:rPr lang="en-US" sz="2400" dirty="0"/>
              <a:t>the experiences--educational, emotional and social--of students, families, through the lens of racial equity </a:t>
            </a:r>
            <a:r>
              <a:rPr lang="en-US" sz="2400" i="1" dirty="0"/>
              <a:t>and</a:t>
            </a:r>
            <a:r>
              <a:rPr lang="en-US" sz="2400" dirty="0"/>
              <a:t> identify to what extent district and school policy, practice, and culture impact students with marginalized identities, so we can create sustainable changes to ensure equity for each student.</a:t>
            </a:r>
          </a:p>
          <a:p>
            <a:endParaRPr lang="en-US" dirty="0"/>
          </a:p>
        </p:txBody>
      </p:sp>
    </p:spTree>
    <p:extLst>
      <p:ext uri="{BB962C8B-B14F-4D97-AF65-F5344CB8AC3E}">
        <p14:creationId xmlns:p14="http://schemas.microsoft.com/office/powerpoint/2010/main" val="416205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elements of </a:t>
            </a:r>
            <a:r>
              <a:rPr lang="en-US" b="1" dirty="0" err="1"/>
              <a:t>eisca</a:t>
            </a:r>
            <a:endParaRPr lang="en-US" b="1" dirty="0"/>
          </a:p>
        </p:txBody>
      </p:sp>
      <p:sp>
        <p:nvSpPr>
          <p:cNvPr id="3" name="Content Placeholder 2"/>
          <p:cNvSpPr>
            <a:spLocks noGrp="1"/>
          </p:cNvSpPr>
          <p:nvPr>
            <p:ph idx="1"/>
          </p:nvPr>
        </p:nvSpPr>
        <p:spPr/>
        <p:txBody>
          <a:bodyPr>
            <a:normAutofit lnSpcReduction="10000"/>
          </a:bodyPr>
          <a:lstStyle/>
          <a:p>
            <a:r>
              <a:rPr lang="en-US" sz="2000" dirty="0"/>
              <a:t>Main research questions</a:t>
            </a:r>
          </a:p>
          <a:p>
            <a:r>
              <a:rPr lang="en-US" sz="2000" dirty="0"/>
              <a:t>Background interviews</a:t>
            </a:r>
          </a:p>
          <a:p>
            <a:r>
              <a:rPr lang="en-US" sz="2000" dirty="0"/>
              <a:t>Survey Instruments to stakeholder groups</a:t>
            </a:r>
          </a:p>
          <a:p>
            <a:r>
              <a:rPr lang="en-US" sz="2000" dirty="0"/>
              <a:t>Focus groups</a:t>
            </a:r>
          </a:p>
          <a:p>
            <a:r>
              <a:rPr lang="en-US" sz="2000" dirty="0"/>
              <a:t>Opportunistic data collection</a:t>
            </a:r>
          </a:p>
          <a:p>
            <a:r>
              <a:rPr lang="en-US" sz="2000" dirty="0"/>
              <a:t>Ethnographic Site Visits</a:t>
            </a:r>
          </a:p>
          <a:p>
            <a:r>
              <a:rPr lang="en-US" sz="2000" dirty="0"/>
              <a:t>Comprehensive Record Review</a:t>
            </a:r>
          </a:p>
          <a:p>
            <a:r>
              <a:rPr lang="en-US" sz="2000" dirty="0"/>
              <a:t>Report of Commendations and Recommendations and Action Plan</a:t>
            </a:r>
          </a:p>
          <a:p>
            <a:endParaRPr lang="en-US" dirty="0"/>
          </a:p>
        </p:txBody>
      </p:sp>
    </p:spTree>
    <p:extLst>
      <p:ext uri="{BB962C8B-B14F-4D97-AF65-F5344CB8AC3E}">
        <p14:creationId xmlns:p14="http://schemas.microsoft.com/office/powerpoint/2010/main" val="196584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pPr>
            <a:r>
              <a:rPr lang="en-US" sz="3600" b="1" dirty="0">
                <a:latin typeface="Corbel" panose="020B0503020204020204" pitchFamily="34" charset="0"/>
              </a:rPr>
              <a:t>School climate is a window to racial equity</a:t>
            </a:r>
          </a:p>
        </p:txBody>
      </p:sp>
      <p:sp>
        <p:nvSpPr>
          <p:cNvPr id="3" name="Content Placeholder 2"/>
          <p:cNvSpPr>
            <a:spLocks noGrp="1"/>
          </p:cNvSpPr>
          <p:nvPr>
            <p:ph idx="1"/>
          </p:nvPr>
        </p:nvSpPr>
        <p:spPr>
          <a:xfrm>
            <a:off x="452927" y="1508760"/>
            <a:ext cx="7787322" cy="3154680"/>
          </a:xfrm>
        </p:spPr>
        <p:txBody>
          <a:bodyPr>
            <a:normAutofit lnSpcReduction="10000"/>
          </a:bodyPr>
          <a:lstStyle/>
          <a:p>
            <a:pPr marL="419100" lvl="0" indent="-342900">
              <a:spcBef>
                <a:spcPts val="0"/>
              </a:spcBef>
              <a:buClr>
                <a:srgbClr val="00FFFF"/>
              </a:buClr>
              <a:buSzPct val="100000"/>
            </a:pPr>
            <a:r>
              <a:rPr lang="en-US" sz="2400" dirty="0">
                <a:latin typeface="Corbel" panose="020B0503020204020204" pitchFamily="34" charset="0"/>
              </a:rPr>
              <a:t>When properly collected, disaggregated, and analyzed an assessment of school climate plus other insights can provide an assessment of school equity</a:t>
            </a:r>
          </a:p>
          <a:p>
            <a:pPr marL="419100" lvl="0" indent="-342900">
              <a:spcBef>
                <a:spcPts val="0"/>
              </a:spcBef>
              <a:buClr>
                <a:srgbClr val="00FFFF"/>
              </a:buClr>
              <a:buSzPct val="100000"/>
            </a:pPr>
            <a:r>
              <a:rPr lang="en-US" sz="2400" dirty="0">
                <a:latin typeface="Corbel" panose="020B0503020204020204" pitchFamily="34" charset="0"/>
              </a:rPr>
              <a:t>We must shift the way we assess climate to intentionally focus on the experiences of students and staff with marginalized identities--specifically, people of color</a:t>
            </a:r>
          </a:p>
          <a:p>
            <a:pPr marL="419100" lvl="1" indent="-342900">
              <a:spcBef>
                <a:spcPts val="0"/>
              </a:spcBef>
              <a:spcAft>
                <a:spcPts val="150"/>
              </a:spcAft>
              <a:buClr>
                <a:srgbClr val="00FFFF"/>
              </a:buClr>
              <a:buSzPct val="100000"/>
            </a:pPr>
            <a:r>
              <a:rPr lang="en-US" sz="2400" dirty="0">
                <a:latin typeface="Corbel" panose="020B0503020204020204" pitchFamily="34" charset="0"/>
              </a:rPr>
              <a:t>A school is only as equitable as the most marginalized students experience it to be</a:t>
            </a:r>
          </a:p>
          <a:p>
            <a:pPr marL="419100" lvl="1" indent="-342900">
              <a:spcBef>
                <a:spcPts val="0"/>
              </a:spcBef>
              <a:spcAft>
                <a:spcPts val="150"/>
              </a:spcAft>
              <a:buClr>
                <a:srgbClr val="00FFFF"/>
              </a:buClr>
              <a:buSzPct val="100000"/>
            </a:pPr>
            <a:r>
              <a:rPr lang="en" sz="2400" b="1" dirty="0">
                <a:latin typeface="Corbel" panose="020B0503020204020204" pitchFamily="34" charset="0"/>
                <a:ea typeface="Garamond"/>
                <a:cs typeface="Garamond"/>
                <a:sym typeface="Garamond"/>
              </a:rPr>
              <a:t>This type of change can only happen when there is commitment to EQUITY from the TOP!!</a:t>
            </a:r>
          </a:p>
          <a:p>
            <a:pPr marL="419100" lvl="1" indent="-342900">
              <a:spcBef>
                <a:spcPts val="0"/>
              </a:spcBef>
              <a:spcAft>
                <a:spcPts val="150"/>
              </a:spcAft>
              <a:buClr>
                <a:srgbClr val="00FFFF"/>
              </a:buClr>
              <a:buSzPct val="100000"/>
            </a:pPr>
            <a:endParaRPr lang="en-US" sz="2400" dirty="0">
              <a:latin typeface="Corbel" panose="020B0503020204020204" pitchFamily="34" charset="0"/>
            </a:endParaRPr>
          </a:p>
          <a:p>
            <a:endParaRPr lang="en-US" dirty="0"/>
          </a:p>
        </p:txBody>
      </p:sp>
    </p:spTree>
    <p:extLst>
      <p:ext uri="{BB962C8B-B14F-4D97-AF65-F5344CB8AC3E}">
        <p14:creationId xmlns:p14="http://schemas.microsoft.com/office/powerpoint/2010/main" val="124910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99785" y="405676"/>
            <a:ext cx="8520600" cy="572700"/>
          </a:xfrm>
          <a:prstGeom prst="rect">
            <a:avLst/>
          </a:prstGeom>
        </p:spPr>
        <p:txBody>
          <a:bodyPr lIns="91425" tIns="91425" rIns="91425" bIns="91425" anchor="t" anchorCtr="0">
            <a:noAutofit/>
          </a:bodyPr>
          <a:lstStyle/>
          <a:p>
            <a:pPr lvl="0" algn="ctr">
              <a:spcBef>
                <a:spcPts val="0"/>
              </a:spcBef>
              <a:buNone/>
            </a:pPr>
            <a:r>
              <a:rPr lang="en-US" sz="3600" b="1" dirty="0">
                <a:latin typeface="Corbel" panose="020B0503020204020204" pitchFamily="34" charset="0"/>
                <a:ea typeface="Garamond"/>
                <a:cs typeface="Garamond"/>
                <a:sym typeface="Garamond"/>
              </a:rPr>
              <a:t>A fundamental disconnect…</a:t>
            </a:r>
            <a:endParaRPr lang="en" sz="3600" b="1" dirty="0">
              <a:latin typeface="Corbel" panose="020B0503020204020204" pitchFamily="34" charset="0"/>
              <a:ea typeface="Garamond"/>
              <a:cs typeface="Garamond"/>
              <a:sym typeface="Garamond"/>
            </a:endParaRPr>
          </a:p>
        </p:txBody>
      </p:sp>
      <p:sp>
        <p:nvSpPr>
          <p:cNvPr id="379" name="Shape 379"/>
          <p:cNvSpPr txBox="1">
            <a:spLocks noGrp="1"/>
          </p:cNvSpPr>
          <p:nvPr>
            <p:ph type="body" idx="1"/>
          </p:nvPr>
        </p:nvSpPr>
        <p:spPr>
          <a:xfrm>
            <a:off x="311700" y="1408834"/>
            <a:ext cx="8520600" cy="3416400"/>
          </a:xfrm>
          <a:prstGeom prst="rect">
            <a:avLst/>
          </a:prstGeom>
        </p:spPr>
        <p:txBody>
          <a:bodyPr lIns="91425" tIns="91425" rIns="91425" bIns="91425" anchor="t" anchorCtr="0">
            <a:noAutofit/>
          </a:bodyPr>
          <a:lstStyle/>
          <a:p>
            <a:pPr lvl="0" algn="ctr">
              <a:spcBef>
                <a:spcPts val="0"/>
              </a:spcBef>
              <a:buNone/>
            </a:pPr>
            <a:endParaRPr lang="en" sz="2400" dirty="0">
              <a:latin typeface="Corbel" panose="020B0503020204020204" pitchFamily="34" charset="0"/>
              <a:ea typeface="Garamond"/>
              <a:cs typeface="Garamond"/>
              <a:sym typeface="Garamond"/>
            </a:endParaRPr>
          </a:p>
          <a:p>
            <a:pPr lvl="0" algn="ctr" rtl="0">
              <a:spcBef>
                <a:spcPts val="0"/>
              </a:spcBef>
              <a:buNone/>
            </a:pPr>
            <a:r>
              <a:rPr lang="en" sz="3000" b="1" dirty="0">
                <a:latin typeface="Corbel" panose="020B0503020204020204" pitchFamily="34" charset="0"/>
                <a:ea typeface="Garamond"/>
                <a:cs typeface="Garamond"/>
                <a:sym typeface="Garamond"/>
              </a:rPr>
              <a:t>School systems are </a:t>
            </a:r>
            <a:r>
              <a:rPr lang="en-US" sz="3000" b="1" dirty="0">
                <a:latin typeface="Corbel" panose="020B0503020204020204" pitchFamily="34" charset="0"/>
                <a:ea typeface="Garamond"/>
                <a:cs typeface="Garamond"/>
                <a:sym typeface="Garamond"/>
              </a:rPr>
              <a:t>designed</a:t>
            </a:r>
            <a:r>
              <a:rPr lang="en" sz="3000" b="1" dirty="0">
                <a:latin typeface="Corbel" panose="020B0503020204020204" pitchFamily="34" charset="0"/>
                <a:ea typeface="Garamond"/>
                <a:cs typeface="Garamond"/>
                <a:sym typeface="Garamond"/>
              </a:rPr>
              <a:t> to serve students </a:t>
            </a:r>
          </a:p>
          <a:p>
            <a:pPr lvl="0" algn="ctr" rtl="0">
              <a:spcBef>
                <a:spcPts val="0"/>
              </a:spcBef>
              <a:buNone/>
            </a:pPr>
            <a:r>
              <a:rPr lang="en" sz="3000" b="1" dirty="0">
                <a:latin typeface="Corbel" panose="020B0503020204020204" pitchFamily="34" charset="0"/>
                <a:ea typeface="Garamond"/>
                <a:cs typeface="Garamond"/>
                <a:sym typeface="Garamond"/>
              </a:rPr>
              <a:t>with “mainstream” identities.</a:t>
            </a:r>
          </a:p>
          <a:p>
            <a:pPr lvl="0" algn="l">
              <a:spcBef>
                <a:spcPts val="0"/>
              </a:spcBef>
              <a:buNone/>
            </a:pPr>
            <a:endParaRPr sz="3000" b="1" dirty="0">
              <a:latin typeface="Garamond"/>
              <a:ea typeface="Garamond"/>
              <a:cs typeface="Garamond"/>
              <a:sym typeface="Garamond"/>
            </a:endParaRPr>
          </a:p>
          <a:p>
            <a:pPr lvl="0">
              <a:spcBef>
                <a:spcPts val="0"/>
              </a:spcBef>
              <a:buNone/>
            </a:pPr>
            <a:endParaRPr dirty="0"/>
          </a:p>
          <a:p>
            <a:pPr lvl="0">
              <a:spcBef>
                <a:spcPts val="0"/>
              </a:spcBef>
              <a:buNone/>
            </a:pPr>
            <a:endParaRPr dirty="0"/>
          </a:p>
          <a:p>
            <a:pPr lvl="0">
              <a:spcBef>
                <a:spcPts val="0"/>
              </a:spcBef>
              <a:buNone/>
            </a:pPr>
            <a:endParaRPr dirty="0"/>
          </a:p>
        </p:txBody>
      </p:sp>
      <p:pic>
        <p:nvPicPr>
          <p:cNvPr id="380" name="Shape 380" descr="Image result for mainstream"/>
          <p:cNvPicPr preferRelativeResize="0"/>
          <p:nvPr/>
        </p:nvPicPr>
        <p:blipFill>
          <a:blip r:embed="rId3">
            <a:alphaModFix/>
          </a:blip>
          <a:stretch>
            <a:fillRect/>
          </a:stretch>
        </p:blipFill>
        <p:spPr>
          <a:xfrm>
            <a:off x="3138725" y="2842450"/>
            <a:ext cx="2681574" cy="187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754325" y="268291"/>
            <a:ext cx="6035100" cy="572700"/>
          </a:xfrm>
          <a:prstGeom prst="rect">
            <a:avLst/>
          </a:prstGeom>
        </p:spPr>
        <p:txBody>
          <a:bodyPr lIns="91425" tIns="91425" rIns="91425" bIns="91425" anchor="t" anchorCtr="0">
            <a:noAutofit/>
          </a:bodyPr>
          <a:lstStyle/>
          <a:p>
            <a:pPr lvl="0" algn="ctr">
              <a:spcBef>
                <a:spcPts val="0"/>
              </a:spcBef>
              <a:buNone/>
            </a:pPr>
            <a:r>
              <a:rPr lang="en" sz="3600" b="1" dirty="0">
                <a:latin typeface="Corbel" panose="020B0503020204020204" pitchFamily="34" charset="0"/>
                <a:ea typeface="Garamond"/>
                <a:cs typeface="Garamond"/>
                <a:sym typeface="Garamond"/>
              </a:rPr>
              <a:t>Our Approach </a:t>
            </a:r>
          </a:p>
        </p:txBody>
      </p:sp>
      <p:sp>
        <p:nvSpPr>
          <p:cNvPr id="392" name="Shape 392"/>
          <p:cNvSpPr txBox="1">
            <a:spLocks noGrp="1"/>
          </p:cNvSpPr>
          <p:nvPr>
            <p:ph type="body" idx="1"/>
          </p:nvPr>
        </p:nvSpPr>
        <p:spPr>
          <a:xfrm>
            <a:off x="56981" y="1164294"/>
            <a:ext cx="3832200" cy="2515200"/>
          </a:xfrm>
          <a:prstGeom prst="rect">
            <a:avLst/>
          </a:prstGeom>
        </p:spPr>
        <p:txBody>
          <a:bodyPr lIns="91425" tIns="91425" rIns="91425" bIns="91425" anchor="t" anchorCtr="0">
            <a:noAutofit/>
          </a:bodyPr>
          <a:lstStyle/>
          <a:p>
            <a:pPr lvl="0" algn="l">
              <a:lnSpc>
                <a:spcPct val="100000"/>
              </a:lnSpc>
              <a:spcBef>
                <a:spcPts val="0"/>
              </a:spcBef>
              <a:buNone/>
            </a:pPr>
            <a:r>
              <a:rPr lang="en" sz="4800" dirty="0">
                <a:latin typeface="Corbel" panose="020B0503020204020204" pitchFamily="34" charset="0"/>
                <a:ea typeface="Garamond"/>
                <a:cs typeface="Garamond"/>
                <a:sym typeface="Garamond"/>
              </a:rPr>
              <a:t>Deficit Focus </a:t>
            </a:r>
            <a:r>
              <a:rPr lang="en" sz="2400" dirty="0">
                <a:latin typeface="Corbel" panose="020B0503020204020204" pitchFamily="34" charset="0"/>
                <a:ea typeface="Garamond"/>
                <a:cs typeface="Garamond"/>
                <a:sym typeface="Garamond"/>
              </a:rPr>
              <a:t>“there is something wrong with students and families”</a:t>
            </a:r>
          </a:p>
        </p:txBody>
      </p:sp>
      <p:sp>
        <p:nvSpPr>
          <p:cNvPr id="393" name="Shape 393"/>
          <p:cNvSpPr txBox="1">
            <a:spLocks noGrp="1"/>
          </p:cNvSpPr>
          <p:nvPr>
            <p:ph type="body" idx="4294967295"/>
          </p:nvPr>
        </p:nvSpPr>
        <p:spPr>
          <a:xfrm>
            <a:off x="5039750" y="1163306"/>
            <a:ext cx="4112654" cy="2516188"/>
          </a:xfrm>
          <a:prstGeom prst="rect">
            <a:avLst/>
          </a:prstGeom>
        </p:spPr>
        <p:txBody>
          <a:bodyPr lIns="91425" tIns="91425" rIns="91425" bIns="91425" anchor="t" anchorCtr="0">
            <a:noAutofit/>
          </a:bodyPr>
          <a:lstStyle/>
          <a:p>
            <a:pPr lvl="0" algn="l" rtl="0">
              <a:lnSpc>
                <a:spcPct val="100000"/>
              </a:lnSpc>
              <a:spcBef>
                <a:spcPts val="0"/>
              </a:spcBef>
              <a:buNone/>
            </a:pPr>
            <a:r>
              <a:rPr lang="en" sz="4800" dirty="0">
                <a:latin typeface="Corbel" panose="020B0503020204020204" pitchFamily="34" charset="0"/>
                <a:ea typeface="Garamond"/>
                <a:cs typeface="Garamond"/>
                <a:sym typeface="Garamond"/>
              </a:rPr>
              <a:t>Systems Focus </a:t>
            </a:r>
            <a:r>
              <a:rPr lang="en" sz="2400" dirty="0">
                <a:latin typeface="Corbel" panose="020B0503020204020204" pitchFamily="34" charset="0"/>
                <a:ea typeface="Garamond"/>
                <a:cs typeface="Garamond"/>
                <a:sym typeface="Garamond"/>
              </a:rPr>
              <a:t>“there is something wrong with the educational system”</a:t>
            </a:r>
          </a:p>
        </p:txBody>
      </p:sp>
      <p:sp>
        <p:nvSpPr>
          <p:cNvPr id="395" name="Shape 395"/>
          <p:cNvSpPr txBox="1">
            <a:spLocks noGrp="1"/>
          </p:cNvSpPr>
          <p:nvPr>
            <p:ph type="title" idx="4294967295"/>
          </p:nvPr>
        </p:nvSpPr>
        <p:spPr>
          <a:xfrm>
            <a:off x="2839656" y="2967554"/>
            <a:ext cx="3106738" cy="573087"/>
          </a:xfrm>
          <a:prstGeom prst="rect">
            <a:avLst/>
          </a:prstGeom>
        </p:spPr>
        <p:txBody>
          <a:bodyPr lIns="91425" tIns="91425" rIns="91425" bIns="91425" anchor="t" anchorCtr="0">
            <a:noAutofit/>
          </a:bodyPr>
          <a:lstStyle/>
          <a:p>
            <a:pPr lvl="0" algn="ctr" rtl="0">
              <a:spcBef>
                <a:spcPts val="0"/>
              </a:spcBef>
              <a:buNone/>
            </a:pPr>
            <a:r>
              <a:rPr lang="en" sz="2400" b="1" dirty="0">
                <a:latin typeface="Corbel" panose="020B0503020204020204" pitchFamily="34" charset="0"/>
                <a:ea typeface="Garamond"/>
                <a:cs typeface="Garamond"/>
                <a:sym typeface="Garamond"/>
              </a:rPr>
              <a:t>This is a critical shift!!</a:t>
            </a:r>
          </a:p>
        </p:txBody>
      </p:sp>
      <p:sp>
        <p:nvSpPr>
          <p:cNvPr id="394" name="Shape 394"/>
          <p:cNvSpPr/>
          <p:nvPr/>
        </p:nvSpPr>
        <p:spPr>
          <a:xfrm>
            <a:off x="3889181" y="1422004"/>
            <a:ext cx="1111800" cy="823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9900"/>
              </a:solidFill>
            </a:endParaRPr>
          </a:p>
        </p:txBody>
      </p:sp>
      <p:pic>
        <p:nvPicPr>
          <p:cNvPr id="396" name="Shape 396"/>
          <p:cNvPicPr preferRelativeResize="0"/>
          <p:nvPr/>
        </p:nvPicPr>
        <p:blipFill>
          <a:blip r:embed="rId3">
            <a:alphaModFix/>
          </a:blip>
          <a:stretch>
            <a:fillRect/>
          </a:stretch>
        </p:blipFill>
        <p:spPr>
          <a:xfrm>
            <a:off x="1197329" y="2718320"/>
            <a:ext cx="1551503" cy="2327268"/>
          </a:xfrm>
          <a:prstGeom prst="rect">
            <a:avLst/>
          </a:prstGeom>
          <a:noFill/>
          <a:ln>
            <a:noFill/>
          </a:ln>
        </p:spPr>
      </p:pic>
      <p:pic>
        <p:nvPicPr>
          <p:cNvPr id="397" name="Shape 397"/>
          <p:cNvPicPr preferRelativeResize="0"/>
          <p:nvPr/>
        </p:nvPicPr>
        <p:blipFill>
          <a:blip r:embed="rId4">
            <a:alphaModFix/>
          </a:blip>
          <a:stretch>
            <a:fillRect/>
          </a:stretch>
        </p:blipFill>
        <p:spPr>
          <a:xfrm>
            <a:off x="6037219" y="2967554"/>
            <a:ext cx="2495550" cy="182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311700" y="558650"/>
            <a:ext cx="8520600" cy="40101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US" sz="3600" b="1" dirty="0">
                <a:latin typeface="+mj-lt"/>
                <a:ea typeface="Garamond"/>
                <a:cs typeface="Garamond"/>
                <a:sym typeface="Garamond"/>
              </a:rPr>
              <a:t>What is Equity?</a:t>
            </a:r>
            <a:r>
              <a:rPr lang="en" sz="3600" b="1" dirty="0">
                <a:latin typeface="+mj-lt"/>
                <a:ea typeface="Garamond"/>
                <a:cs typeface="Garamond"/>
                <a:sym typeface="Garamond"/>
              </a:rPr>
              <a:t>   </a:t>
            </a:r>
          </a:p>
          <a:p>
            <a:pPr lvl="0">
              <a:spcBef>
                <a:spcPts val="0"/>
              </a:spcBef>
              <a:buNone/>
            </a:pPr>
            <a:endParaRPr dirty="0"/>
          </a:p>
        </p:txBody>
      </p:sp>
      <p:pic>
        <p:nvPicPr>
          <p:cNvPr id="409" name="Shape 409"/>
          <p:cNvPicPr preferRelativeResize="0"/>
          <p:nvPr/>
        </p:nvPicPr>
        <p:blipFill>
          <a:blip r:embed="rId3">
            <a:alphaModFix/>
          </a:blip>
          <a:stretch>
            <a:fillRect/>
          </a:stretch>
        </p:blipFill>
        <p:spPr>
          <a:xfrm>
            <a:off x="432628" y="2575775"/>
            <a:ext cx="2933051" cy="2208539"/>
          </a:xfrm>
          <a:prstGeom prst="rect">
            <a:avLst/>
          </a:prstGeom>
          <a:noFill/>
          <a:ln>
            <a:noFill/>
          </a:ln>
        </p:spPr>
      </p:pic>
      <p:pic>
        <p:nvPicPr>
          <p:cNvPr id="410" name="Shape 410"/>
          <p:cNvPicPr preferRelativeResize="0"/>
          <p:nvPr/>
        </p:nvPicPr>
        <p:blipFill>
          <a:blip r:embed="rId4">
            <a:alphaModFix/>
          </a:blip>
          <a:stretch>
            <a:fillRect/>
          </a:stretch>
        </p:blipFill>
        <p:spPr>
          <a:xfrm>
            <a:off x="6149150" y="2781837"/>
            <a:ext cx="2509746" cy="2064588"/>
          </a:xfrm>
          <a:prstGeom prst="rect">
            <a:avLst/>
          </a:prstGeom>
          <a:noFill/>
          <a:ln>
            <a:noFill/>
          </a:ln>
        </p:spPr>
      </p:pic>
      <p:sp>
        <p:nvSpPr>
          <p:cNvPr id="411" name="Shape 411"/>
          <p:cNvSpPr txBox="1"/>
          <p:nvPr/>
        </p:nvSpPr>
        <p:spPr>
          <a:xfrm>
            <a:off x="3682110" y="1498132"/>
            <a:ext cx="1962600" cy="1953300"/>
          </a:xfrm>
          <a:prstGeom prst="rect">
            <a:avLst/>
          </a:prstGeom>
          <a:noFill/>
          <a:ln>
            <a:noFill/>
          </a:ln>
        </p:spPr>
        <p:txBody>
          <a:bodyPr lIns="91425" tIns="91425" rIns="91425" bIns="91425" anchor="t" anchorCtr="0">
            <a:noAutofit/>
          </a:bodyPr>
          <a:lstStyle/>
          <a:p>
            <a:pPr lvl="0" algn="ctr">
              <a:spcBef>
                <a:spcPts val="0"/>
              </a:spcBef>
              <a:buNone/>
            </a:pPr>
            <a:r>
              <a:rPr lang="en" sz="11000" dirty="0">
                <a:solidFill>
                  <a:srgbClr val="00FFFF"/>
                </a:solidFill>
                <a:latin typeface="Alfa Slab One"/>
                <a:ea typeface="Alfa Slab One"/>
                <a:cs typeface="Alfa Slab One"/>
                <a:sym typeface="Alfa Slab One"/>
              </a:rPr>
              <a:t>?</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ECDDFDC55B414CB96615A4042E136D" ma:contentTypeVersion="2" ma:contentTypeDescription="Create a new document." ma:contentTypeScope="" ma:versionID="7ff48dbc0f3bc271dda787e9a3d940d0">
  <xsd:schema xmlns:xsd="http://www.w3.org/2001/XMLSchema" xmlns:xs="http://www.w3.org/2001/XMLSchema" xmlns:p="http://schemas.microsoft.com/office/2006/metadata/properties" xmlns:ns2="e98e50d7-8095-49ce-ae17-5e6530f43a9c" targetNamespace="http://schemas.microsoft.com/office/2006/metadata/properties" ma:root="true" ma:fieldsID="02082532e409da24b8b3eabb7da2ca96" ns2:_="">
    <xsd:import namespace="e98e50d7-8095-49ce-ae17-5e6530f43a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e50d7-8095-49ce-ae17-5e6530f43a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6F1EC2-49A8-4187-AEA5-2E171F9C64D7}">
  <ds:schemaRefs>
    <ds:schemaRef ds:uri="http://schemas.microsoft.com/sharepoint/v3/contenttype/forms"/>
  </ds:schemaRefs>
</ds:datastoreItem>
</file>

<file path=customXml/itemProps2.xml><?xml version="1.0" encoding="utf-8"?>
<ds:datastoreItem xmlns:ds="http://schemas.openxmlformats.org/officeDocument/2006/customXml" ds:itemID="{F377C952-AAAA-487D-B441-1B16FC440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e50d7-8095-49ce-ae17-5e6530f43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1A5EB4-4029-4155-BCCF-42812C909994}">
  <ds:schemaRefs>
    <ds:schemaRef ds:uri="http://schemas.microsoft.com/office/2006/metadata/properties"/>
    <ds:schemaRef ds:uri="http://purl.org/dc/terms/"/>
    <ds:schemaRef ds:uri="e98e50d7-8095-49ce-ae17-5e6530f43a9c"/>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2266</TotalTime>
  <Words>2221</Words>
  <Application>Microsoft Office PowerPoint</Application>
  <PresentationFormat>On-screen Show (16:9)</PresentationFormat>
  <Paragraphs>267</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Alfa Slab One</vt:lpstr>
      <vt:lpstr>Arial</vt:lpstr>
      <vt:lpstr>Calibri</vt:lpstr>
      <vt:lpstr>Corbel</vt:lpstr>
      <vt:lpstr>Garamond</vt:lpstr>
      <vt:lpstr>Georgia</vt:lpstr>
      <vt:lpstr>Proxima Nova</vt:lpstr>
      <vt:lpstr>Roboto</vt:lpstr>
      <vt:lpstr>Trebuchet MS</vt:lpstr>
      <vt:lpstr>Wingdings</vt:lpstr>
      <vt:lpstr>material</vt:lpstr>
      <vt:lpstr>Banded</vt:lpstr>
      <vt:lpstr>PowerPoint Presentation</vt:lpstr>
      <vt:lpstr>  Today’s Facilitators            </vt:lpstr>
      <vt:lpstr>Background on our Collaboration</vt:lpstr>
      <vt:lpstr>What is Eisca?</vt:lpstr>
      <vt:lpstr>elements of eisca</vt:lpstr>
      <vt:lpstr>School climate is a window to racial equity</vt:lpstr>
      <vt:lpstr>A fundamental disconnect…</vt:lpstr>
      <vt:lpstr>Our Approach </vt:lpstr>
      <vt:lpstr>PowerPoint Presentation</vt:lpstr>
      <vt:lpstr>PowerPoint Presentation</vt:lpstr>
      <vt:lpstr>equity</vt:lpstr>
      <vt:lpstr>Lack of equity creates disparities</vt:lpstr>
      <vt:lpstr>Educational Inequity:  Institutional Level</vt:lpstr>
      <vt:lpstr>Deficit focused Vs.  Systems-focused</vt:lpstr>
      <vt:lpstr>Deficit-focus – you are “broken”</vt:lpstr>
      <vt:lpstr>System focus –  we need to change the system </vt:lpstr>
      <vt:lpstr>Work in Manchester</vt:lpstr>
      <vt:lpstr>The Opportunity in Manchester</vt:lpstr>
      <vt:lpstr>leading change</vt:lpstr>
      <vt:lpstr>Work of The Discovery Center...</vt:lpstr>
      <vt:lpstr>Four Corners</vt:lpstr>
      <vt:lpstr>Let’s take a quick SURVEY!!</vt:lpstr>
      <vt:lpstr>Debrief of Survey Experience</vt:lpstr>
      <vt:lpstr>Closing and be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Busch Gervais</dc:creator>
  <cp:lastModifiedBy>Kate Busch Gervais</cp:lastModifiedBy>
  <cp:revision>43</cp:revision>
  <cp:lastPrinted>2017-05-09T22:45:26Z</cp:lastPrinted>
  <dcterms:modified xsi:type="dcterms:W3CDTF">2017-05-17T22:06:57Z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0x010100D6ECDDFDC55B414CB96615A4042E136D</vt:lpwstr>
  </property>
</Properties>
</file>