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 id="2147483671" r:id="rId2"/>
  </p:sldMasterIdLst>
  <p:notesMasterIdLst>
    <p:notesMasterId r:id="rId48"/>
  </p:notesMasterIdLst>
  <p:handoutMasterIdLst>
    <p:handoutMasterId r:id="rId49"/>
  </p:handoutMasterIdLst>
  <p:sldIdLst>
    <p:sldId id="301" r:id="rId3"/>
    <p:sldId id="394" r:id="rId4"/>
    <p:sldId id="381" r:id="rId5"/>
    <p:sldId id="390" r:id="rId6"/>
    <p:sldId id="382" r:id="rId7"/>
    <p:sldId id="373" r:id="rId8"/>
    <p:sldId id="376" r:id="rId9"/>
    <p:sldId id="377" r:id="rId10"/>
    <p:sldId id="375" r:id="rId11"/>
    <p:sldId id="355" r:id="rId12"/>
    <p:sldId id="391" r:id="rId13"/>
    <p:sldId id="380" r:id="rId14"/>
    <p:sldId id="392" r:id="rId15"/>
    <p:sldId id="386" r:id="rId16"/>
    <p:sldId id="379" r:id="rId17"/>
    <p:sldId id="387" r:id="rId18"/>
    <p:sldId id="385" r:id="rId19"/>
    <p:sldId id="374" r:id="rId20"/>
    <p:sldId id="393" r:id="rId21"/>
    <p:sldId id="344" r:id="rId22"/>
    <p:sldId id="369" r:id="rId23"/>
    <p:sldId id="388" r:id="rId24"/>
    <p:sldId id="361" r:id="rId25"/>
    <p:sldId id="354" r:id="rId26"/>
    <p:sldId id="269" r:id="rId27"/>
    <p:sldId id="327" r:id="rId28"/>
    <p:sldId id="350" r:id="rId29"/>
    <p:sldId id="272" r:id="rId30"/>
    <p:sldId id="365" r:id="rId31"/>
    <p:sldId id="362" r:id="rId32"/>
    <p:sldId id="324" r:id="rId33"/>
    <p:sldId id="296" r:id="rId34"/>
    <p:sldId id="334" r:id="rId35"/>
    <p:sldId id="357" r:id="rId36"/>
    <p:sldId id="370" r:id="rId37"/>
    <p:sldId id="371" r:id="rId38"/>
    <p:sldId id="368" r:id="rId39"/>
    <p:sldId id="358" r:id="rId40"/>
    <p:sldId id="297" r:id="rId41"/>
    <p:sldId id="372" r:id="rId42"/>
    <p:sldId id="321" r:id="rId43"/>
    <p:sldId id="364" r:id="rId44"/>
    <p:sldId id="366" r:id="rId45"/>
    <p:sldId id="307" r:id="rId46"/>
    <p:sldId id="306" r:id="rId4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Rebecca" initials="RA" lastIdx="26" clrIdx="6"/>
  <p:cmAuthor id="1" name="kayla.i.vinson@gmail.com" initials="k" lastIdx="5" clrIdx="0"/>
  <p:cmAuthor id="8" name="Fraser, Etan" initials="FE" lastIdx="1" clrIdx="7">
    <p:extLst/>
  </p:cmAuthor>
  <p:cmAuthor id="2" name="Guest Contributor" initials="GC" lastIdx="5" clrIdx="1"/>
  <p:cmAuthor id="3" name="Wachtelhausen, Kim" initials="WK" lastIdx="27" clrIdx="2"/>
  <p:cmAuthor id="4" name="Rebecca" initials="RA [11]" lastIdx="1" clrIdx="3"/>
  <p:cmAuthor id="5" name="Rebecca" initials="RA [13]" lastIdx="1" clrIdx="4"/>
  <p:cmAuthor id="6" name="Rebecca" initials="RA [28]"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83FF"/>
    <a:srgbClr val="FF85FF"/>
    <a:srgbClr val="D5FC79"/>
    <a:srgbClr val="FAFD9B"/>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68362" autoAdjust="0"/>
  </p:normalViewPr>
  <p:slideViewPr>
    <p:cSldViewPr snapToGrid="0" snapToObjects="1">
      <p:cViewPr varScale="1">
        <p:scale>
          <a:sx n="67" d="100"/>
          <a:sy n="67" d="100"/>
        </p:scale>
        <p:origin x="1296" y="67"/>
      </p:cViewPr>
      <p:guideLst>
        <p:guide orient="horz" pos="2160"/>
        <p:guide pos="3840"/>
      </p:guideLst>
    </p:cSldViewPr>
  </p:slideViewPr>
  <p:notesTextViewPr>
    <p:cViewPr>
      <p:scale>
        <a:sx n="1" d="1"/>
        <a:sy n="1" d="1"/>
      </p:scale>
      <p:origin x="0" y="0"/>
    </p:cViewPr>
  </p:notesTextViewPr>
  <p:sorterViewPr>
    <p:cViewPr>
      <p:scale>
        <a:sx n="50" d="100"/>
        <a:sy n="50" d="100"/>
      </p:scale>
      <p:origin x="0" y="-6312"/>
    </p:cViewPr>
  </p:sorterViewPr>
  <p:notesViewPr>
    <p:cSldViewPr snapToGrid="0" snapToObjects="1">
      <p:cViewPr varScale="1">
        <p:scale>
          <a:sx n="69" d="100"/>
          <a:sy n="69" d="100"/>
        </p:scale>
        <p:origin x="188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barChart>
        <c:barDir val="bar"/>
        <c:grouping val="percentStacked"/>
        <c:varyColors val="0"/>
        <c:ser>
          <c:idx val="0"/>
          <c:order val="0"/>
          <c:tx>
            <c:strRef>
              <c:f>Sheet1!$B$1</c:f>
              <c:strCache>
                <c:ptCount val="1"/>
                <c:pt idx="0">
                  <c:v>White, Non Hispanic</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Category 3</c:v>
                </c:pt>
                <c:pt idx="1">
                  <c:v>Category 2</c:v>
                </c:pt>
                <c:pt idx="2">
                  <c:v>Category 1</c:v>
                </c:pt>
              </c:strCache>
            </c:strRef>
          </c:cat>
          <c:val>
            <c:numRef>
              <c:f>Sheet1!$B$2:$B$4</c:f>
              <c:numCache>
                <c:formatCode>0%</c:formatCode>
                <c:ptCount val="3"/>
                <c:pt idx="0">
                  <c:v>0.69</c:v>
                </c:pt>
                <c:pt idx="1">
                  <c:v>0.57999999999999996</c:v>
                </c:pt>
                <c:pt idx="2">
                  <c:v>0.59</c:v>
                </c:pt>
              </c:numCache>
            </c:numRef>
          </c:val>
        </c:ser>
        <c:ser>
          <c:idx val="1"/>
          <c:order val="1"/>
          <c:tx>
            <c:strRef>
              <c:f>Sheet1!$C$1</c:f>
              <c:strCache>
                <c:ptCount val="1"/>
                <c:pt idx="0">
                  <c:v>Hispanic</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Category 3</c:v>
                </c:pt>
                <c:pt idx="1">
                  <c:v>Category 2</c:v>
                </c:pt>
                <c:pt idx="2">
                  <c:v>Category 1</c:v>
                </c:pt>
              </c:strCache>
            </c:strRef>
          </c:cat>
          <c:val>
            <c:numRef>
              <c:f>Sheet1!$C$2:$C$4</c:f>
              <c:numCache>
                <c:formatCode>0%</c:formatCode>
                <c:ptCount val="3"/>
                <c:pt idx="0">
                  <c:v>0.09</c:v>
                </c:pt>
                <c:pt idx="1">
                  <c:v>0.19</c:v>
                </c:pt>
                <c:pt idx="2">
                  <c:v>0.18</c:v>
                </c:pt>
              </c:numCache>
            </c:numRef>
          </c:val>
        </c:ser>
        <c:ser>
          <c:idx val="2"/>
          <c:order val="2"/>
          <c:tx>
            <c:strRef>
              <c:f>Sheet1!$D$1</c:f>
              <c:strCache>
                <c:ptCount val="1"/>
                <c:pt idx="0">
                  <c:v>Black</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Category 3</c:v>
                </c:pt>
                <c:pt idx="1">
                  <c:v>Category 2</c:v>
                </c:pt>
                <c:pt idx="2">
                  <c:v>Category 1</c:v>
                </c:pt>
              </c:strCache>
            </c:strRef>
          </c:cat>
          <c:val>
            <c:numRef>
              <c:f>Sheet1!$D$2:$D$4</c:f>
              <c:numCache>
                <c:formatCode>0%</c:formatCode>
                <c:ptCount val="3"/>
                <c:pt idx="0">
                  <c:v>0.09</c:v>
                </c:pt>
                <c:pt idx="1">
                  <c:v>0.14000000000000001</c:v>
                </c:pt>
                <c:pt idx="2">
                  <c:v>0.16</c:v>
                </c:pt>
              </c:numCache>
            </c:numRef>
          </c:val>
        </c:ser>
        <c:ser>
          <c:idx val="3"/>
          <c:order val="3"/>
          <c:tx>
            <c:strRef>
              <c:f>Sheet1!$E$1</c:f>
              <c:strCache>
                <c:ptCount val="1"/>
                <c:pt idx="0">
                  <c:v>Asian</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Category 3</c:v>
                </c:pt>
                <c:pt idx="1">
                  <c:v>Category 2</c:v>
                </c:pt>
                <c:pt idx="2">
                  <c:v>Category 1</c:v>
                </c:pt>
              </c:strCache>
            </c:strRef>
          </c:cat>
          <c:val>
            <c:numRef>
              <c:f>Sheet1!$E$2:$E$4</c:f>
              <c:numCache>
                <c:formatCode>0%</c:formatCode>
                <c:ptCount val="3"/>
                <c:pt idx="0">
                  <c:v>0.11</c:v>
                </c:pt>
                <c:pt idx="1">
                  <c:v>7.0000000000000007E-2</c:v>
                </c:pt>
                <c:pt idx="2">
                  <c:v>0.06</c:v>
                </c:pt>
              </c:numCache>
            </c:numRef>
          </c:val>
        </c:ser>
        <c:ser>
          <c:idx val="4"/>
          <c:order val="4"/>
          <c:tx>
            <c:strRef>
              <c:f>Sheet1!$F$1</c:f>
              <c:strCache>
                <c:ptCount val="1"/>
                <c:pt idx="0">
                  <c:v>Other</c:v>
                </c:pt>
              </c:strCache>
            </c:strRef>
          </c:tx>
          <c:invertIfNegative val="0"/>
          <c:dLbls>
            <c:dLbl>
              <c:idx val="0"/>
              <c:layout>
                <c:manualLayout>
                  <c:x val="1.3953488372092799E-2"/>
                  <c:y val="-9.6904497601482701E-17"/>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1.70542635658914E-2"/>
                  <c:y val="0"/>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2.0155038759689901E-2"/>
                  <c:y val="-2.08100824016833E-7"/>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Category 3</c:v>
                </c:pt>
                <c:pt idx="1">
                  <c:v>Category 2</c:v>
                </c:pt>
                <c:pt idx="2">
                  <c:v>Category 1</c:v>
                </c:pt>
              </c:strCache>
            </c:strRef>
          </c:cat>
          <c:val>
            <c:numRef>
              <c:f>Sheet1!$F$2:$F$4</c:f>
              <c:numCache>
                <c:formatCode>0%</c:formatCode>
                <c:ptCount val="3"/>
                <c:pt idx="0">
                  <c:v>0.02</c:v>
                </c:pt>
                <c:pt idx="1">
                  <c:v>0.02</c:v>
                </c:pt>
                <c:pt idx="2">
                  <c:v>0.01</c:v>
                </c:pt>
              </c:numCache>
            </c:numRef>
          </c:val>
        </c:ser>
        <c:dLbls>
          <c:showLegendKey val="0"/>
          <c:showVal val="1"/>
          <c:showCatName val="0"/>
          <c:showSerName val="0"/>
          <c:showPercent val="0"/>
          <c:showBubbleSize val="0"/>
        </c:dLbls>
        <c:gapWidth val="75"/>
        <c:overlap val="100"/>
        <c:axId val="133505720"/>
        <c:axId val="133506112"/>
      </c:barChart>
      <c:catAx>
        <c:axId val="133505720"/>
        <c:scaling>
          <c:orientation val="minMax"/>
        </c:scaling>
        <c:delete val="1"/>
        <c:axPos val="l"/>
        <c:numFmt formatCode="General" sourceLinked="0"/>
        <c:majorTickMark val="none"/>
        <c:minorTickMark val="none"/>
        <c:tickLblPos val="nextTo"/>
        <c:crossAx val="133506112"/>
        <c:crosses val="autoZero"/>
        <c:auto val="1"/>
        <c:lblAlgn val="ctr"/>
        <c:lblOffset val="100"/>
        <c:noMultiLvlLbl val="0"/>
      </c:catAx>
      <c:valAx>
        <c:axId val="133506112"/>
        <c:scaling>
          <c:orientation val="minMax"/>
        </c:scaling>
        <c:delete val="0"/>
        <c:axPos val="b"/>
        <c:numFmt formatCode="0%" sourceLinked="1"/>
        <c:majorTickMark val="none"/>
        <c:minorTickMark val="none"/>
        <c:tickLblPos val="nextTo"/>
        <c:crossAx val="133505720"/>
        <c:crosses val="autoZero"/>
        <c:crossBetween val="between"/>
      </c:valAx>
    </c:plotArea>
    <c:legend>
      <c:legendPos val="b"/>
      <c:overlay val="0"/>
    </c:legend>
    <c:plotVisOnly val="1"/>
    <c:dispBlanksAs val="gap"/>
    <c:showDLblsOverMax val="0"/>
  </c:chart>
  <c:txPr>
    <a:bodyPr/>
    <a:lstStyle/>
    <a:p>
      <a:pPr>
        <a:defRPr sz="1800"/>
      </a:pPr>
      <a:endParaRPr lang="en-US"/>
    </a:p>
  </c:txPr>
  <c:externalData r:id="rId1">
    <c:autoUpdate val="0"/>
  </c:externalData>
</c:chartSpace>
</file>

<file path=ppt/diagrams/_rels/data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20EB09-2D06-C942-B179-09B3FE41DD03}" type="doc">
      <dgm:prSet loTypeId="urn:microsoft.com/office/officeart/2005/8/layout/vList5" loCatId="list" qsTypeId="urn:microsoft.com/office/officeart/2005/8/quickstyle/simple4" qsCatId="simple" csTypeId="urn:microsoft.com/office/officeart/2005/8/colors/accent1_2" csCatId="accent1" phldr="1"/>
      <dgm:spPr/>
      <dgm:t>
        <a:bodyPr/>
        <a:lstStyle/>
        <a:p>
          <a:endParaRPr lang="en-US"/>
        </a:p>
      </dgm:t>
    </dgm:pt>
    <dgm:pt modelId="{ED21350A-6F9E-5A49-B520-A2AC3C0AC7F8}">
      <dgm:prSet custT="1"/>
      <dgm:spPr/>
      <dgm:t>
        <a:bodyPr/>
        <a:lstStyle/>
        <a:p>
          <a:pPr rtl="0"/>
          <a:r>
            <a:rPr lang="en-US" sz="1900" b="1" dirty="0" smtClean="0"/>
            <a:t>Learning Gains</a:t>
          </a:r>
          <a:endParaRPr lang="en-US" sz="1900" dirty="0"/>
        </a:p>
      </dgm:t>
    </dgm:pt>
    <dgm:pt modelId="{F968D491-C53D-3E4F-8858-5BF3F9E19C1F}" type="parTrans" cxnId="{616042DC-35D9-0744-B473-9D4C26DC5C32}">
      <dgm:prSet/>
      <dgm:spPr/>
      <dgm:t>
        <a:bodyPr/>
        <a:lstStyle/>
        <a:p>
          <a:endParaRPr lang="en-US"/>
        </a:p>
      </dgm:t>
    </dgm:pt>
    <dgm:pt modelId="{9E1B9998-7196-F644-9E07-7B3C5779996C}" type="sibTrans" cxnId="{616042DC-35D9-0744-B473-9D4C26DC5C32}">
      <dgm:prSet/>
      <dgm:spPr/>
      <dgm:t>
        <a:bodyPr/>
        <a:lstStyle/>
        <a:p>
          <a:endParaRPr lang="en-US"/>
        </a:p>
      </dgm:t>
    </dgm:pt>
    <dgm:pt modelId="{88BB05E7-C29D-F94E-8712-D699914A4454}">
      <dgm:prSet custT="1"/>
      <dgm:spPr/>
      <dgm:t>
        <a:bodyPr/>
        <a:lstStyle/>
        <a:p>
          <a:pPr rtl="0"/>
          <a:r>
            <a:rPr lang="en-US" sz="1600" dirty="0" smtClean="0">
              <a:solidFill>
                <a:schemeClr val="tx1"/>
              </a:solidFill>
            </a:rPr>
            <a:t>Having teachers of the same race has a statistically significant positive impact on students’ academic achievement</a:t>
          </a:r>
          <a:r>
            <a:rPr lang="en-US" sz="1600" baseline="30000" dirty="0" smtClean="0">
              <a:solidFill>
                <a:schemeClr val="tx1"/>
              </a:solidFill>
            </a:rPr>
            <a:t>1, </a:t>
          </a:r>
          <a:r>
            <a:rPr lang="en-US" sz="1600" dirty="0" smtClean="0">
              <a:solidFill>
                <a:schemeClr val="tx1"/>
              </a:solidFill>
            </a:rPr>
            <a:t>particularly in the areas of math and reading.</a:t>
          </a:r>
          <a:r>
            <a:rPr lang="en-US" sz="1600" baseline="30000" dirty="0" smtClean="0">
              <a:solidFill>
                <a:schemeClr val="tx1"/>
              </a:solidFill>
            </a:rPr>
            <a:t>2</a:t>
          </a:r>
          <a:endParaRPr lang="en-US" sz="1600" dirty="0">
            <a:solidFill>
              <a:schemeClr val="tx1"/>
            </a:solidFill>
          </a:endParaRPr>
        </a:p>
      </dgm:t>
    </dgm:pt>
    <dgm:pt modelId="{085B98BE-0236-3F49-829E-F8F4223BA955}" type="parTrans" cxnId="{F6101B3D-F30C-C94F-8009-C3CC7173F5E9}">
      <dgm:prSet/>
      <dgm:spPr/>
      <dgm:t>
        <a:bodyPr/>
        <a:lstStyle/>
        <a:p>
          <a:endParaRPr lang="en-US"/>
        </a:p>
      </dgm:t>
    </dgm:pt>
    <dgm:pt modelId="{64B32CF5-9057-A34F-9E26-3455F671BC06}" type="sibTrans" cxnId="{F6101B3D-F30C-C94F-8009-C3CC7173F5E9}">
      <dgm:prSet/>
      <dgm:spPr/>
      <dgm:t>
        <a:bodyPr/>
        <a:lstStyle/>
        <a:p>
          <a:endParaRPr lang="en-US"/>
        </a:p>
      </dgm:t>
    </dgm:pt>
    <dgm:pt modelId="{830AC98B-E487-9841-B243-0AF5DFCEFCA8}">
      <dgm:prSet custT="1"/>
      <dgm:spPr/>
      <dgm:t>
        <a:bodyPr/>
        <a:lstStyle/>
        <a:p>
          <a:pPr rtl="0"/>
          <a:r>
            <a:rPr lang="en-US" sz="1800" b="1" dirty="0" smtClean="0"/>
            <a:t>Access to Cultural Brokers</a:t>
          </a:r>
          <a:endParaRPr lang="en-US" sz="1800" dirty="0"/>
        </a:p>
      </dgm:t>
    </dgm:pt>
    <dgm:pt modelId="{1DDC5331-E664-144D-AC61-07B14EEC0FF0}" type="parTrans" cxnId="{86453F79-F37C-F342-B320-787EC2FE2A20}">
      <dgm:prSet/>
      <dgm:spPr/>
      <dgm:t>
        <a:bodyPr/>
        <a:lstStyle/>
        <a:p>
          <a:endParaRPr lang="en-US"/>
        </a:p>
      </dgm:t>
    </dgm:pt>
    <dgm:pt modelId="{78DE13DC-CDAD-E743-BF15-3F275B029635}" type="sibTrans" cxnId="{86453F79-F37C-F342-B320-787EC2FE2A20}">
      <dgm:prSet/>
      <dgm:spPr/>
      <dgm:t>
        <a:bodyPr/>
        <a:lstStyle/>
        <a:p>
          <a:endParaRPr lang="en-US"/>
        </a:p>
      </dgm:t>
    </dgm:pt>
    <dgm:pt modelId="{CCA11C7E-64C0-D24A-9299-092B20E621EA}">
      <dgm:prSet custT="1"/>
      <dgm:spPr/>
      <dgm:t>
        <a:bodyPr/>
        <a:lstStyle/>
        <a:p>
          <a:pPr rtl="0"/>
          <a:r>
            <a:rPr lang="en-US" sz="1800" b="1" dirty="0" smtClean="0"/>
            <a:t>Decreased Disparities</a:t>
          </a:r>
          <a:endParaRPr lang="en-US" sz="1800" dirty="0"/>
        </a:p>
      </dgm:t>
    </dgm:pt>
    <dgm:pt modelId="{8FEE13CD-ADE9-F24E-929A-B6A36E9E448E}" type="parTrans" cxnId="{E18C5BD6-8F1C-BD4D-ABA0-C3B97A18C6C5}">
      <dgm:prSet/>
      <dgm:spPr/>
      <dgm:t>
        <a:bodyPr/>
        <a:lstStyle/>
        <a:p>
          <a:endParaRPr lang="en-US"/>
        </a:p>
      </dgm:t>
    </dgm:pt>
    <dgm:pt modelId="{957B1D09-0E8B-1D4B-90D6-804779FFABF0}" type="sibTrans" cxnId="{E18C5BD6-8F1C-BD4D-ABA0-C3B97A18C6C5}">
      <dgm:prSet/>
      <dgm:spPr/>
      <dgm:t>
        <a:bodyPr/>
        <a:lstStyle/>
        <a:p>
          <a:endParaRPr lang="en-US"/>
        </a:p>
      </dgm:t>
    </dgm:pt>
    <dgm:pt modelId="{728FFD79-48AF-DB4B-AB26-BE878D2CC0A1}">
      <dgm:prSet custT="1"/>
      <dgm:spPr/>
      <dgm:t>
        <a:bodyPr/>
        <a:lstStyle/>
        <a:p>
          <a:pPr rtl="0"/>
          <a:r>
            <a:rPr lang="en-US" sz="1800" b="1" dirty="0" smtClean="0"/>
            <a:t>Role Model Effect</a:t>
          </a:r>
          <a:endParaRPr lang="en-US" sz="1800" dirty="0"/>
        </a:p>
      </dgm:t>
    </dgm:pt>
    <dgm:pt modelId="{54B851FD-2309-B742-A40B-255119F24116}" type="parTrans" cxnId="{0E0C2C0D-27CC-F94F-AD02-7E47D69FB7FB}">
      <dgm:prSet/>
      <dgm:spPr/>
      <dgm:t>
        <a:bodyPr/>
        <a:lstStyle/>
        <a:p>
          <a:endParaRPr lang="en-US"/>
        </a:p>
      </dgm:t>
    </dgm:pt>
    <dgm:pt modelId="{03206C81-444B-794D-BA89-2EAE99D00432}" type="sibTrans" cxnId="{0E0C2C0D-27CC-F94F-AD02-7E47D69FB7FB}">
      <dgm:prSet/>
      <dgm:spPr/>
      <dgm:t>
        <a:bodyPr/>
        <a:lstStyle/>
        <a:p>
          <a:endParaRPr lang="en-US"/>
        </a:p>
      </dgm:t>
    </dgm:pt>
    <dgm:pt modelId="{1ECE6CB1-F664-F74E-806F-05ED336E3C2F}">
      <dgm:prSet custT="1"/>
      <dgm:spPr/>
      <dgm:t>
        <a:bodyPr/>
        <a:lstStyle/>
        <a:p>
          <a:pPr rtl="0"/>
          <a:r>
            <a:rPr lang="en-US" sz="1600" dirty="0" smtClean="0"/>
            <a:t>Teachers of color are often more familiar with students of color’s cultural backgrounds and can help them navigate racism and bias both inside and outside of the classroom.</a:t>
          </a:r>
          <a:endParaRPr lang="en-US" sz="1600" dirty="0"/>
        </a:p>
      </dgm:t>
    </dgm:pt>
    <dgm:pt modelId="{D06257F5-3818-074C-85CE-52D3BC13DE3B}" type="parTrans" cxnId="{0BCCD351-E5E0-0645-B835-E53D78421051}">
      <dgm:prSet/>
      <dgm:spPr/>
      <dgm:t>
        <a:bodyPr/>
        <a:lstStyle/>
        <a:p>
          <a:endParaRPr lang="en-US"/>
        </a:p>
      </dgm:t>
    </dgm:pt>
    <dgm:pt modelId="{D676B0AD-93FE-5047-ABB7-9EAFBD6F5C1B}" type="sibTrans" cxnId="{0BCCD351-E5E0-0645-B835-E53D78421051}">
      <dgm:prSet/>
      <dgm:spPr/>
      <dgm:t>
        <a:bodyPr/>
        <a:lstStyle/>
        <a:p>
          <a:endParaRPr lang="en-US"/>
        </a:p>
      </dgm:t>
    </dgm:pt>
    <dgm:pt modelId="{2BED4DD6-5D66-8945-83AE-C0AE4F6C3BD5}">
      <dgm:prSet custT="1"/>
      <dgm:spPr/>
      <dgm:t>
        <a:bodyPr/>
        <a:lstStyle/>
        <a:p>
          <a:pPr rtl="0"/>
          <a:r>
            <a:rPr lang="en-US" sz="1600" dirty="0" smtClean="0"/>
            <a:t>Having teachers of </a:t>
          </a:r>
          <a:r>
            <a:rPr lang="en-US" sz="1600" dirty="0" smtClean="0">
              <a:solidFill>
                <a:schemeClr val="tx1"/>
              </a:solidFill>
            </a:rPr>
            <a:t>color </a:t>
          </a:r>
          <a:r>
            <a:rPr lang="en-US" sz="1600" strike="noStrike" dirty="0" smtClean="0">
              <a:solidFill>
                <a:schemeClr val="tx1"/>
              </a:solidFill>
            </a:rPr>
            <a:t>has</a:t>
          </a:r>
          <a:r>
            <a:rPr lang="en-US" sz="1600" strike="noStrike" baseline="0" dirty="0" smtClean="0">
              <a:solidFill>
                <a:schemeClr val="tx1"/>
              </a:solidFill>
            </a:rPr>
            <a:t> been shown to reduce</a:t>
          </a:r>
          <a:r>
            <a:rPr lang="en-US" sz="1600" dirty="0" smtClean="0">
              <a:solidFill>
                <a:schemeClr val="tx1"/>
              </a:solidFill>
            </a:rPr>
            <a:t> the </a:t>
          </a:r>
          <a:r>
            <a:rPr lang="en-US" sz="1600" dirty="0" smtClean="0"/>
            <a:t>disparity between students of color and White students in special education placement, suspension and expulsion, and placement in gifted or enrichment classes.</a:t>
          </a:r>
          <a:r>
            <a:rPr lang="en-US" sz="1600" baseline="30000" dirty="0" smtClean="0"/>
            <a:t>3</a:t>
          </a:r>
          <a:endParaRPr lang="en-US" sz="1600" dirty="0"/>
        </a:p>
      </dgm:t>
    </dgm:pt>
    <dgm:pt modelId="{DC02ED88-9EF5-824C-928B-DCFB3B8F1E30}" type="parTrans" cxnId="{3D645FB1-86C8-914D-97FA-F1B1764BFCFB}">
      <dgm:prSet/>
      <dgm:spPr/>
      <dgm:t>
        <a:bodyPr/>
        <a:lstStyle/>
        <a:p>
          <a:endParaRPr lang="en-US"/>
        </a:p>
      </dgm:t>
    </dgm:pt>
    <dgm:pt modelId="{C1DB2917-9420-7543-9D77-08133CD6A341}" type="sibTrans" cxnId="{3D645FB1-86C8-914D-97FA-F1B1764BFCFB}">
      <dgm:prSet/>
      <dgm:spPr/>
      <dgm:t>
        <a:bodyPr/>
        <a:lstStyle/>
        <a:p>
          <a:endParaRPr lang="en-US"/>
        </a:p>
      </dgm:t>
    </dgm:pt>
    <dgm:pt modelId="{E1BB5DBD-85F0-144A-AF95-EAA1B5F29683}">
      <dgm:prSet custT="1"/>
      <dgm:spPr/>
      <dgm:t>
        <a:bodyPr/>
        <a:lstStyle/>
        <a:p>
          <a:pPr rtl="0"/>
          <a:r>
            <a:rPr lang="en-US" sz="1600" dirty="0" smtClean="0"/>
            <a:t>One study found that the high school dropout rate diminishes by 29% for students who have at least one Black teacher in third through fifth grade.</a:t>
          </a:r>
          <a:r>
            <a:rPr lang="en-US" sz="1600" baseline="30000" dirty="0" smtClean="0"/>
            <a:t>4</a:t>
          </a:r>
          <a:endParaRPr lang="en-US" sz="1600" dirty="0"/>
        </a:p>
      </dgm:t>
    </dgm:pt>
    <dgm:pt modelId="{985B2B11-2381-F24F-8A67-4BF54D7CFA25}" type="parTrans" cxnId="{C56DEF8F-989C-9F40-8CE8-84D68E6CCB4C}">
      <dgm:prSet/>
      <dgm:spPr/>
      <dgm:t>
        <a:bodyPr/>
        <a:lstStyle/>
        <a:p>
          <a:endParaRPr lang="en-US"/>
        </a:p>
      </dgm:t>
    </dgm:pt>
    <dgm:pt modelId="{C35F3C75-788B-6F4A-A12F-BA2510E8A952}" type="sibTrans" cxnId="{C56DEF8F-989C-9F40-8CE8-84D68E6CCB4C}">
      <dgm:prSet/>
      <dgm:spPr/>
      <dgm:t>
        <a:bodyPr/>
        <a:lstStyle/>
        <a:p>
          <a:endParaRPr lang="en-US"/>
        </a:p>
      </dgm:t>
    </dgm:pt>
    <dgm:pt modelId="{A096A1B2-D67F-444A-BF74-AFF2AC20DCFF}" type="pres">
      <dgm:prSet presAssocID="{C120EB09-2D06-C942-B179-09B3FE41DD03}" presName="Name0" presStyleCnt="0">
        <dgm:presLayoutVars>
          <dgm:dir/>
          <dgm:animLvl val="lvl"/>
          <dgm:resizeHandles val="exact"/>
        </dgm:presLayoutVars>
      </dgm:prSet>
      <dgm:spPr/>
      <dgm:t>
        <a:bodyPr/>
        <a:lstStyle/>
        <a:p>
          <a:endParaRPr lang="en-US"/>
        </a:p>
      </dgm:t>
    </dgm:pt>
    <dgm:pt modelId="{2F037C8E-7D74-754C-B804-560B86DBFBFA}" type="pres">
      <dgm:prSet presAssocID="{ED21350A-6F9E-5A49-B520-A2AC3C0AC7F8}" presName="linNode" presStyleCnt="0"/>
      <dgm:spPr/>
    </dgm:pt>
    <dgm:pt modelId="{F56297CE-C4FA-4F42-86D8-8C130D6C6600}" type="pres">
      <dgm:prSet presAssocID="{ED21350A-6F9E-5A49-B520-A2AC3C0AC7F8}" presName="parentText" presStyleLbl="node1" presStyleIdx="0" presStyleCnt="4" custScaleX="101679" custScaleY="87400">
        <dgm:presLayoutVars>
          <dgm:chMax val="1"/>
          <dgm:bulletEnabled val="1"/>
        </dgm:presLayoutVars>
      </dgm:prSet>
      <dgm:spPr/>
      <dgm:t>
        <a:bodyPr/>
        <a:lstStyle/>
        <a:p>
          <a:endParaRPr lang="en-US"/>
        </a:p>
      </dgm:t>
    </dgm:pt>
    <dgm:pt modelId="{0DD1EDED-CAED-7C4F-B698-828E6C7FB6AD}" type="pres">
      <dgm:prSet presAssocID="{ED21350A-6F9E-5A49-B520-A2AC3C0AC7F8}" presName="descendantText" presStyleLbl="alignAccFollowNode1" presStyleIdx="0" presStyleCnt="4" custScaleX="268898" custScaleY="99972" custLinFactNeighborX="-9482">
        <dgm:presLayoutVars>
          <dgm:bulletEnabled val="1"/>
        </dgm:presLayoutVars>
      </dgm:prSet>
      <dgm:spPr/>
      <dgm:t>
        <a:bodyPr/>
        <a:lstStyle/>
        <a:p>
          <a:endParaRPr lang="en-US"/>
        </a:p>
      </dgm:t>
    </dgm:pt>
    <dgm:pt modelId="{723DA1F3-B757-D64C-ACA9-5CDE603952BC}" type="pres">
      <dgm:prSet presAssocID="{9E1B9998-7196-F644-9E07-7B3C5779996C}" presName="sp" presStyleCnt="0"/>
      <dgm:spPr/>
    </dgm:pt>
    <dgm:pt modelId="{A789026C-750F-7846-87D4-E46C11C30FD0}" type="pres">
      <dgm:prSet presAssocID="{830AC98B-E487-9841-B243-0AF5DFCEFCA8}" presName="linNode" presStyleCnt="0"/>
      <dgm:spPr/>
    </dgm:pt>
    <dgm:pt modelId="{26ECD667-B99F-6245-B414-91BFB90ADA85}" type="pres">
      <dgm:prSet presAssocID="{830AC98B-E487-9841-B243-0AF5DFCEFCA8}" presName="parentText" presStyleLbl="node1" presStyleIdx="1" presStyleCnt="4" custScaleX="112584" custScaleY="87400">
        <dgm:presLayoutVars>
          <dgm:chMax val="1"/>
          <dgm:bulletEnabled val="1"/>
        </dgm:presLayoutVars>
      </dgm:prSet>
      <dgm:spPr/>
      <dgm:t>
        <a:bodyPr/>
        <a:lstStyle/>
        <a:p>
          <a:endParaRPr lang="en-US"/>
        </a:p>
      </dgm:t>
    </dgm:pt>
    <dgm:pt modelId="{94EADB43-DA24-064D-99C0-6B788ED8D44E}" type="pres">
      <dgm:prSet presAssocID="{830AC98B-E487-9841-B243-0AF5DFCEFCA8}" presName="descendantText" presStyleLbl="alignAccFollowNode1" presStyleIdx="1" presStyleCnt="4" custScaleX="297510" custLinFactNeighborX="-10494">
        <dgm:presLayoutVars>
          <dgm:bulletEnabled val="1"/>
        </dgm:presLayoutVars>
      </dgm:prSet>
      <dgm:spPr/>
      <dgm:t>
        <a:bodyPr/>
        <a:lstStyle/>
        <a:p>
          <a:endParaRPr lang="en-US"/>
        </a:p>
      </dgm:t>
    </dgm:pt>
    <dgm:pt modelId="{0673D89F-7034-064D-9002-BB30DE2603BF}" type="pres">
      <dgm:prSet presAssocID="{78DE13DC-CDAD-E743-BF15-3F275B029635}" presName="sp" presStyleCnt="0"/>
      <dgm:spPr/>
    </dgm:pt>
    <dgm:pt modelId="{8A169E7C-36F8-AD47-A8F5-788201C18DB7}" type="pres">
      <dgm:prSet presAssocID="{CCA11C7E-64C0-D24A-9299-092B20E621EA}" presName="linNode" presStyleCnt="0"/>
      <dgm:spPr/>
    </dgm:pt>
    <dgm:pt modelId="{0CA38317-2D76-3F44-BF2B-E5BD0C9A1136}" type="pres">
      <dgm:prSet presAssocID="{CCA11C7E-64C0-D24A-9299-092B20E621EA}" presName="parentText" presStyleLbl="node1" presStyleIdx="2" presStyleCnt="4" custScaleX="63697" custScaleY="87400">
        <dgm:presLayoutVars>
          <dgm:chMax val="1"/>
          <dgm:bulletEnabled val="1"/>
        </dgm:presLayoutVars>
      </dgm:prSet>
      <dgm:spPr/>
      <dgm:t>
        <a:bodyPr/>
        <a:lstStyle/>
        <a:p>
          <a:endParaRPr lang="en-US"/>
        </a:p>
      </dgm:t>
    </dgm:pt>
    <dgm:pt modelId="{64A710C1-E1BC-D74B-90BE-7C978DBACDEC}" type="pres">
      <dgm:prSet presAssocID="{CCA11C7E-64C0-D24A-9299-092B20E621EA}" presName="descendantText" presStyleLbl="alignAccFollowNode1" presStyleIdx="2" presStyleCnt="4" custScaleX="168328" custLinFactNeighborX="-5940">
        <dgm:presLayoutVars>
          <dgm:bulletEnabled val="1"/>
        </dgm:presLayoutVars>
      </dgm:prSet>
      <dgm:spPr/>
      <dgm:t>
        <a:bodyPr/>
        <a:lstStyle/>
        <a:p>
          <a:endParaRPr lang="en-US"/>
        </a:p>
      </dgm:t>
    </dgm:pt>
    <dgm:pt modelId="{9C17FEE7-0C73-234E-8026-D54A2B5166DC}" type="pres">
      <dgm:prSet presAssocID="{957B1D09-0E8B-1D4B-90D6-804779FFABF0}" presName="sp" presStyleCnt="0"/>
      <dgm:spPr/>
    </dgm:pt>
    <dgm:pt modelId="{D4260C23-44C0-F442-861A-91D831C9C31D}" type="pres">
      <dgm:prSet presAssocID="{728FFD79-48AF-DB4B-AB26-BE878D2CC0A1}" presName="linNode" presStyleCnt="0"/>
      <dgm:spPr/>
    </dgm:pt>
    <dgm:pt modelId="{CD58164A-4990-B64A-B30E-DB10199501BC}" type="pres">
      <dgm:prSet presAssocID="{728FFD79-48AF-DB4B-AB26-BE878D2CC0A1}" presName="parentText" presStyleLbl="node1" presStyleIdx="3" presStyleCnt="4" custScaleX="58332" custScaleY="87400">
        <dgm:presLayoutVars>
          <dgm:chMax val="1"/>
          <dgm:bulletEnabled val="1"/>
        </dgm:presLayoutVars>
      </dgm:prSet>
      <dgm:spPr/>
      <dgm:t>
        <a:bodyPr/>
        <a:lstStyle/>
        <a:p>
          <a:endParaRPr lang="en-US"/>
        </a:p>
      </dgm:t>
    </dgm:pt>
    <dgm:pt modelId="{7C5ADAA2-0593-CF4D-9B14-12228E78FB56}" type="pres">
      <dgm:prSet presAssocID="{728FFD79-48AF-DB4B-AB26-BE878D2CC0A1}" presName="descendantText" presStyleLbl="alignAccFollowNode1" presStyleIdx="3" presStyleCnt="4" custScaleX="154190" custScaleY="99745" custLinFactNeighborX="-8712" custLinFactNeighborY="163">
        <dgm:presLayoutVars>
          <dgm:bulletEnabled val="1"/>
        </dgm:presLayoutVars>
      </dgm:prSet>
      <dgm:spPr/>
      <dgm:t>
        <a:bodyPr/>
        <a:lstStyle/>
        <a:p>
          <a:endParaRPr lang="en-US"/>
        </a:p>
      </dgm:t>
    </dgm:pt>
  </dgm:ptLst>
  <dgm:cxnLst>
    <dgm:cxn modelId="{A89E3BB1-53EB-4FA7-B0E9-86BC3A4B4E84}" type="presOf" srcId="{830AC98B-E487-9841-B243-0AF5DFCEFCA8}" destId="{26ECD667-B99F-6245-B414-91BFB90ADA85}" srcOrd="0" destOrd="0" presId="urn:microsoft.com/office/officeart/2005/8/layout/vList5"/>
    <dgm:cxn modelId="{3D645FB1-86C8-914D-97FA-F1B1764BFCFB}" srcId="{CCA11C7E-64C0-D24A-9299-092B20E621EA}" destId="{2BED4DD6-5D66-8945-83AE-C0AE4F6C3BD5}" srcOrd="0" destOrd="0" parTransId="{DC02ED88-9EF5-824C-928B-DCFB3B8F1E30}" sibTransId="{C1DB2917-9420-7543-9D77-08133CD6A341}"/>
    <dgm:cxn modelId="{C56DEF8F-989C-9F40-8CE8-84D68E6CCB4C}" srcId="{728FFD79-48AF-DB4B-AB26-BE878D2CC0A1}" destId="{E1BB5DBD-85F0-144A-AF95-EAA1B5F29683}" srcOrd="0" destOrd="0" parTransId="{985B2B11-2381-F24F-8A67-4BF54D7CFA25}" sibTransId="{C35F3C75-788B-6F4A-A12F-BA2510E8A952}"/>
    <dgm:cxn modelId="{AC594A4A-8D35-4BB2-A0CA-5A0B0BF9C8DB}" type="presOf" srcId="{1ECE6CB1-F664-F74E-806F-05ED336E3C2F}" destId="{94EADB43-DA24-064D-99C0-6B788ED8D44E}" srcOrd="0" destOrd="0" presId="urn:microsoft.com/office/officeart/2005/8/layout/vList5"/>
    <dgm:cxn modelId="{0BCCD351-E5E0-0645-B835-E53D78421051}" srcId="{830AC98B-E487-9841-B243-0AF5DFCEFCA8}" destId="{1ECE6CB1-F664-F74E-806F-05ED336E3C2F}" srcOrd="0" destOrd="0" parTransId="{D06257F5-3818-074C-85CE-52D3BC13DE3B}" sibTransId="{D676B0AD-93FE-5047-ABB7-9EAFBD6F5C1B}"/>
    <dgm:cxn modelId="{9CE3EAFE-646B-4D15-B9CE-719D2ABD7A98}" type="presOf" srcId="{ED21350A-6F9E-5A49-B520-A2AC3C0AC7F8}" destId="{F56297CE-C4FA-4F42-86D8-8C130D6C6600}" srcOrd="0" destOrd="0" presId="urn:microsoft.com/office/officeart/2005/8/layout/vList5"/>
    <dgm:cxn modelId="{6EEA6B97-B4E2-44AC-AFE0-772AD38B523D}" type="presOf" srcId="{C120EB09-2D06-C942-B179-09B3FE41DD03}" destId="{A096A1B2-D67F-444A-BF74-AFF2AC20DCFF}" srcOrd="0" destOrd="0" presId="urn:microsoft.com/office/officeart/2005/8/layout/vList5"/>
    <dgm:cxn modelId="{F6101B3D-F30C-C94F-8009-C3CC7173F5E9}" srcId="{ED21350A-6F9E-5A49-B520-A2AC3C0AC7F8}" destId="{88BB05E7-C29D-F94E-8712-D699914A4454}" srcOrd="0" destOrd="0" parTransId="{085B98BE-0236-3F49-829E-F8F4223BA955}" sibTransId="{64B32CF5-9057-A34F-9E26-3455F671BC06}"/>
    <dgm:cxn modelId="{1CA3B4D5-4C51-43F2-B95E-EE25CE7CC3BE}" type="presOf" srcId="{E1BB5DBD-85F0-144A-AF95-EAA1B5F29683}" destId="{7C5ADAA2-0593-CF4D-9B14-12228E78FB56}" srcOrd="0" destOrd="0" presId="urn:microsoft.com/office/officeart/2005/8/layout/vList5"/>
    <dgm:cxn modelId="{616042DC-35D9-0744-B473-9D4C26DC5C32}" srcId="{C120EB09-2D06-C942-B179-09B3FE41DD03}" destId="{ED21350A-6F9E-5A49-B520-A2AC3C0AC7F8}" srcOrd="0" destOrd="0" parTransId="{F968D491-C53D-3E4F-8858-5BF3F9E19C1F}" sibTransId="{9E1B9998-7196-F644-9E07-7B3C5779996C}"/>
    <dgm:cxn modelId="{9AF49FCB-0327-4966-9390-6E84D547B4A4}" type="presOf" srcId="{88BB05E7-C29D-F94E-8712-D699914A4454}" destId="{0DD1EDED-CAED-7C4F-B698-828E6C7FB6AD}" srcOrd="0" destOrd="0" presId="urn:microsoft.com/office/officeart/2005/8/layout/vList5"/>
    <dgm:cxn modelId="{0E0C2C0D-27CC-F94F-AD02-7E47D69FB7FB}" srcId="{C120EB09-2D06-C942-B179-09B3FE41DD03}" destId="{728FFD79-48AF-DB4B-AB26-BE878D2CC0A1}" srcOrd="3" destOrd="0" parTransId="{54B851FD-2309-B742-A40B-255119F24116}" sibTransId="{03206C81-444B-794D-BA89-2EAE99D00432}"/>
    <dgm:cxn modelId="{4E6FA772-0F44-40CD-8919-0F0ABA4F24CF}" type="presOf" srcId="{CCA11C7E-64C0-D24A-9299-092B20E621EA}" destId="{0CA38317-2D76-3F44-BF2B-E5BD0C9A1136}" srcOrd="0" destOrd="0" presId="urn:microsoft.com/office/officeart/2005/8/layout/vList5"/>
    <dgm:cxn modelId="{E18C5BD6-8F1C-BD4D-ABA0-C3B97A18C6C5}" srcId="{C120EB09-2D06-C942-B179-09B3FE41DD03}" destId="{CCA11C7E-64C0-D24A-9299-092B20E621EA}" srcOrd="2" destOrd="0" parTransId="{8FEE13CD-ADE9-F24E-929A-B6A36E9E448E}" sibTransId="{957B1D09-0E8B-1D4B-90D6-804779FFABF0}"/>
    <dgm:cxn modelId="{ED1A73BB-DBF8-4E37-B1E8-8C24134E650D}" type="presOf" srcId="{2BED4DD6-5D66-8945-83AE-C0AE4F6C3BD5}" destId="{64A710C1-E1BC-D74B-90BE-7C978DBACDEC}" srcOrd="0" destOrd="0" presId="urn:microsoft.com/office/officeart/2005/8/layout/vList5"/>
    <dgm:cxn modelId="{86453F79-F37C-F342-B320-787EC2FE2A20}" srcId="{C120EB09-2D06-C942-B179-09B3FE41DD03}" destId="{830AC98B-E487-9841-B243-0AF5DFCEFCA8}" srcOrd="1" destOrd="0" parTransId="{1DDC5331-E664-144D-AC61-07B14EEC0FF0}" sibTransId="{78DE13DC-CDAD-E743-BF15-3F275B029635}"/>
    <dgm:cxn modelId="{AEBF3936-FEC8-4D34-ADF0-F681A80445B3}" type="presOf" srcId="{728FFD79-48AF-DB4B-AB26-BE878D2CC0A1}" destId="{CD58164A-4990-B64A-B30E-DB10199501BC}" srcOrd="0" destOrd="0" presId="urn:microsoft.com/office/officeart/2005/8/layout/vList5"/>
    <dgm:cxn modelId="{3D5DCE1D-1384-4F2D-894F-D5A87A576DCA}" type="presParOf" srcId="{A096A1B2-D67F-444A-BF74-AFF2AC20DCFF}" destId="{2F037C8E-7D74-754C-B804-560B86DBFBFA}" srcOrd="0" destOrd="0" presId="urn:microsoft.com/office/officeart/2005/8/layout/vList5"/>
    <dgm:cxn modelId="{CA940F20-A134-4617-9E5F-027C8A9715D2}" type="presParOf" srcId="{2F037C8E-7D74-754C-B804-560B86DBFBFA}" destId="{F56297CE-C4FA-4F42-86D8-8C130D6C6600}" srcOrd="0" destOrd="0" presId="urn:microsoft.com/office/officeart/2005/8/layout/vList5"/>
    <dgm:cxn modelId="{02878CFE-AEEA-4D83-82EB-8BDF6ABAF023}" type="presParOf" srcId="{2F037C8E-7D74-754C-B804-560B86DBFBFA}" destId="{0DD1EDED-CAED-7C4F-B698-828E6C7FB6AD}" srcOrd="1" destOrd="0" presId="urn:microsoft.com/office/officeart/2005/8/layout/vList5"/>
    <dgm:cxn modelId="{4114EA71-54C0-4618-83C6-D7A7EB59D918}" type="presParOf" srcId="{A096A1B2-D67F-444A-BF74-AFF2AC20DCFF}" destId="{723DA1F3-B757-D64C-ACA9-5CDE603952BC}" srcOrd="1" destOrd="0" presId="urn:microsoft.com/office/officeart/2005/8/layout/vList5"/>
    <dgm:cxn modelId="{628FC2EE-EFF6-4C00-B1A3-DFE2DFD261A8}" type="presParOf" srcId="{A096A1B2-D67F-444A-BF74-AFF2AC20DCFF}" destId="{A789026C-750F-7846-87D4-E46C11C30FD0}" srcOrd="2" destOrd="0" presId="urn:microsoft.com/office/officeart/2005/8/layout/vList5"/>
    <dgm:cxn modelId="{502C775D-7DDB-4D0E-B651-D5041FE50209}" type="presParOf" srcId="{A789026C-750F-7846-87D4-E46C11C30FD0}" destId="{26ECD667-B99F-6245-B414-91BFB90ADA85}" srcOrd="0" destOrd="0" presId="urn:microsoft.com/office/officeart/2005/8/layout/vList5"/>
    <dgm:cxn modelId="{1C2F4B7E-81DC-4226-94CC-7DB9203571FA}" type="presParOf" srcId="{A789026C-750F-7846-87D4-E46C11C30FD0}" destId="{94EADB43-DA24-064D-99C0-6B788ED8D44E}" srcOrd="1" destOrd="0" presId="urn:microsoft.com/office/officeart/2005/8/layout/vList5"/>
    <dgm:cxn modelId="{C55ED990-790B-4056-81ED-2DF2FE180082}" type="presParOf" srcId="{A096A1B2-D67F-444A-BF74-AFF2AC20DCFF}" destId="{0673D89F-7034-064D-9002-BB30DE2603BF}" srcOrd="3" destOrd="0" presId="urn:microsoft.com/office/officeart/2005/8/layout/vList5"/>
    <dgm:cxn modelId="{5B9CB3CB-3EE6-49EC-8790-F84DE948B182}" type="presParOf" srcId="{A096A1B2-D67F-444A-BF74-AFF2AC20DCFF}" destId="{8A169E7C-36F8-AD47-A8F5-788201C18DB7}" srcOrd="4" destOrd="0" presId="urn:microsoft.com/office/officeart/2005/8/layout/vList5"/>
    <dgm:cxn modelId="{5B46F397-C381-47F4-A5C2-F16442152531}" type="presParOf" srcId="{8A169E7C-36F8-AD47-A8F5-788201C18DB7}" destId="{0CA38317-2D76-3F44-BF2B-E5BD0C9A1136}" srcOrd="0" destOrd="0" presId="urn:microsoft.com/office/officeart/2005/8/layout/vList5"/>
    <dgm:cxn modelId="{C774268B-1CA1-443A-877A-7D37789F73E0}" type="presParOf" srcId="{8A169E7C-36F8-AD47-A8F5-788201C18DB7}" destId="{64A710C1-E1BC-D74B-90BE-7C978DBACDEC}" srcOrd="1" destOrd="0" presId="urn:microsoft.com/office/officeart/2005/8/layout/vList5"/>
    <dgm:cxn modelId="{33B01855-B5F4-4149-925B-EF35CF8A42B5}" type="presParOf" srcId="{A096A1B2-D67F-444A-BF74-AFF2AC20DCFF}" destId="{9C17FEE7-0C73-234E-8026-D54A2B5166DC}" srcOrd="5" destOrd="0" presId="urn:microsoft.com/office/officeart/2005/8/layout/vList5"/>
    <dgm:cxn modelId="{292777EC-45AC-4228-BC20-6B181133DDA0}" type="presParOf" srcId="{A096A1B2-D67F-444A-BF74-AFF2AC20DCFF}" destId="{D4260C23-44C0-F442-861A-91D831C9C31D}" srcOrd="6" destOrd="0" presId="urn:microsoft.com/office/officeart/2005/8/layout/vList5"/>
    <dgm:cxn modelId="{59E0A539-175A-40E7-80F7-0C508AC31A4D}" type="presParOf" srcId="{D4260C23-44C0-F442-861A-91D831C9C31D}" destId="{CD58164A-4990-B64A-B30E-DB10199501BC}" srcOrd="0" destOrd="0" presId="urn:microsoft.com/office/officeart/2005/8/layout/vList5"/>
    <dgm:cxn modelId="{91DB038E-A431-40C7-B402-6C007C0CD173}" type="presParOf" srcId="{D4260C23-44C0-F442-861A-91D831C9C31D}" destId="{7C5ADAA2-0593-CF4D-9B14-12228E78FB5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DCF4C0-53F0-D24D-9F02-B80ED96E3D97}"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5D8FCCD8-2F32-3945-8B00-E8420A6C5F79}">
      <dgm:prSet phldrT="[Text]" custT="1"/>
      <dgm:spPr/>
      <dgm:t>
        <a:bodyPr/>
        <a:lstStyle/>
        <a:p>
          <a:r>
            <a:rPr lang="en-US" sz="1800" b="1" dirty="0" smtClean="0"/>
            <a:t>What is Available in CT</a:t>
          </a:r>
          <a:r>
            <a:rPr lang="en-US" sz="1800" b="1" baseline="0" dirty="0" smtClean="0"/>
            <a:t> Now?</a:t>
          </a:r>
          <a:endParaRPr lang="en-US" sz="1800" b="1" dirty="0"/>
        </a:p>
      </dgm:t>
    </dgm:pt>
    <dgm:pt modelId="{992B6588-9512-6646-B99B-78BAC218BBA1}" type="parTrans" cxnId="{2DC44861-BD03-E54F-8B80-2073733CDE32}">
      <dgm:prSet/>
      <dgm:spPr/>
      <dgm:t>
        <a:bodyPr/>
        <a:lstStyle/>
        <a:p>
          <a:endParaRPr lang="en-US"/>
        </a:p>
      </dgm:t>
    </dgm:pt>
    <dgm:pt modelId="{29A810EA-29B4-3345-93A1-29949E2BBFA7}" type="sibTrans" cxnId="{2DC44861-BD03-E54F-8B80-2073733CDE32}">
      <dgm:prSet/>
      <dgm:spPr/>
      <dgm:t>
        <a:bodyPr/>
        <a:lstStyle/>
        <a:p>
          <a:endParaRPr lang="en-US"/>
        </a:p>
      </dgm:t>
    </dgm:pt>
    <dgm:pt modelId="{E8FB35BF-0E73-CA4D-8292-6E2338601DB9}">
      <dgm:prSet phldrT="[Text]" custT="1"/>
      <dgm:spPr/>
      <dgm:t>
        <a:bodyPr/>
        <a:lstStyle/>
        <a:p>
          <a:pPr marL="114300" lvl="1" indent="0" algn="l" defTabSz="622300">
            <a:lnSpc>
              <a:spcPct val="90000"/>
            </a:lnSpc>
            <a:spcBef>
              <a:spcPct val="0"/>
            </a:spcBef>
            <a:spcAft>
              <a:spcPct val="15000"/>
            </a:spcAft>
            <a:buNone/>
          </a:pPr>
          <a:r>
            <a:rPr lang="en-US" sz="1400" b="1" dirty="0" smtClean="0">
              <a:solidFill>
                <a:srgbClr val="000000"/>
              </a:solidFill>
            </a:rPr>
            <a:t>Pathways to Teaching Careers Associates Degree Program</a:t>
          </a:r>
          <a:r>
            <a:rPr lang="en-US" sz="1400" b="1" baseline="0" dirty="0" smtClean="0">
              <a:solidFill>
                <a:srgbClr val="000000"/>
              </a:solidFill>
            </a:rPr>
            <a:t> </a:t>
          </a:r>
          <a:r>
            <a:rPr lang="en-US" sz="1400" baseline="0" dirty="0" smtClean="0">
              <a:solidFill>
                <a:srgbClr val="000000"/>
              </a:solidFill>
            </a:rPr>
            <a:t>(articulation agreement between CSUs and community colleges) o</a:t>
          </a:r>
          <a:r>
            <a:rPr lang="en-US" sz="1400" dirty="0" smtClean="0">
              <a:solidFill>
                <a:srgbClr val="000000"/>
              </a:solidFill>
            </a:rPr>
            <a:t>ffered, but only in five of twelve Community Colleges</a:t>
          </a:r>
          <a:endParaRPr lang="en-US" sz="1400" dirty="0"/>
        </a:p>
      </dgm:t>
    </dgm:pt>
    <dgm:pt modelId="{052987C7-5504-E841-AB75-2547736E8CA3}" type="parTrans" cxnId="{D7D30DA2-04BA-C146-B436-9E9980447E1C}">
      <dgm:prSet/>
      <dgm:spPr/>
      <dgm:t>
        <a:bodyPr/>
        <a:lstStyle/>
        <a:p>
          <a:endParaRPr lang="en-US"/>
        </a:p>
      </dgm:t>
    </dgm:pt>
    <dgm:pt modelId="{DDCF39E3-DBF0-E440-B8F0-EA510188B435}" type="sibTrans" cxnId="{D7D30DA2-04BA-C146-B436-9E9980447E1C}">
      <dgm:prSet/>
      <dgm:spPr/>
      <dgm:t>
        <a:bodyPr/>
        <a:lstStyle/>
        <a:p>
          <a:endParaRPr lang="en-US"/>
        </a:p>
      </dgm:t>
    </dgm:pt>
    <dgm:pt modelId="{B0EE8A04-B512-064B-BC47-400CAE113725}">
      <dgm:prSet phldrT="[Text]" custT="1"/>
      <dgm:spPr/>
      <dgm:t>
        <a:bodyPr/>
        <a:lstStyle/>
        <a:p>
          <a:r>
            <a:rPr lang="en-US" sz="1800" b="1" dirty="0" smtClean="0"/>
            <a:t>What Can CT Do Differently?</a:t>
          </a:r>
          <a:endParaRPr lang="en-US" sz="1800" b="1" dirty="0"/>
        </a:p>
      </dgm:t>
    </dgm:pt>
    <dgm:pt modelId="{7E6BD70D-7DE7-0C49-8620-566B3055DCD6}" type="parTrans" cxnId="{87343CCB-5A98-7644-A22B-5B0074A2B50D}">
      <dgm:prSet/>
      <dgm:spPr/>
      <dgm:t>
        <a:bodyPr/>
        <a:lstStyle/>
        <a:p>
          <a:endParaRPr lang="en-US"/>
        </a:p>
      </dgm:t>
    </dgm:pt>
    <dgm:pt modelId="{1990B7B7-C7F7-C445-BFE3-796B3C5E16DC}" type="sibTrans" cxnId="{87343CCB-5A98-7644-A22B-5B0074A2B50D}">
      <dgm:prSet/>
      <dgm:spPr/>
      <dgm:t>
        <a:bodyPr/>
        <a:lstStyle/>
        <a:p>
          <a:endParaRPr lang="en-US"/>
        </a:p>
      </dgm:t>
    </dgm:pt>
    <dgm:pt modelId="{CAC377C8-1C41-D349-9FE3-15F2ED7B9EE0}">
      <dgm:prSet phldrT="[Text]" custT="1"/>
      <dgm:spPr/>
      <dgm:t>
        <a:bodyPr/>
        <a:lstStyle/>
        <a:p>
          <a:pPr marL="114300" lvl="1" indent="0" algn="l" defTabSz="666750">
            <a:lnSpc>
              <a:spcPct val="90000"/>
            </a:lnSpc>
            <a:spcBef>
              <a:spcPct val="0"/>
            </a:spcBef>
            <a:spcAft>
              <a:spcPct val="15000"/>
            </a:spcAft>
            <a:buNone/>
          </a:pPr>
          <a:r>
            <a:rPr lang="en-US" sz="1400" b="1" dirty="0" smtClean="0">
              <a:solidFill>
                <a:schemeClr val="tx1"/>
              </a:solidFill>
              <a:latin typeface="+mn-lt"/>
            </a:rPr>
            <a:t>Expand offering </a:t>
          </a:r>
          <a:r>
            <a:rPr lang="en-US" sz="1400" dirty="0" smtClean="0">
              <a:solidFill>
                <a:schemeClr val="tx1"/>
              </a:solidFill>
              <a:latin typeface="+mn-lt"/>
            </a:rPr>
            <a:t>to all twelve CT</a:t>
          </a:r>
          <a:r>
            <a:rPr lang="en-US" sz="1400" baseline="0" dirty="0" smtClean="0">
              <a:solidFill>
                <a:schemeClr val="tx1"/>
              </a:solidFill>
              <a:latin typeface="+mn-lt"/>
            </a:rPr>
            <a:t> community colleges</a:t>
          </a:r>
          <a:endParaRPr lang="en-US" sz="1400" dirty="0">
            <a:solidFill>
              <a:schemeClr val="tx1"/>
            </a:solidFill>
            <a:latin typeface="+mn-lt"/>
          </a:endParaRPr>
        </a:p>
      </dgm:t>
    </dgm:pt>
    <dgm:pt modelId="{8CF0581D-079F-5446-B470-7F519083087E}" type="parTrans" cxnId="{1A998964-854D-EB41-867F-88EDD6D2B21C}">
      <dgm:prSet/>
      <dgm:spPr/>
      <dgm:t>
        <a:bodyPr/>
        <a:lstStyle/>
        <a:p>
          <a:endParaRPr lang="en-US"/>
        </a:p>
      </dgm:t>
    </dgm:pt>
    <dgm:pt modelId="{7467480C-5240-134F-8A1A-BF6249700F98}" type="sibTrans" cxnId="{1A998964-854D-EB41-867F-88EDD6D2B21C}">
      <dgm:prSet/>
      <dgm:spPr/>
      <dgm:t>
        <a:bodyPr/>
        <a:lstStyle/>
        <a:p>
          <a:endParaRPr lang="en-US"/>
        </a:p>
      </dgm:t>
    </dgm:pt>
    <dgm:pt modelId="{B6E38A29-DFA0-9B41-89F7-072D2D082236}">
      <dgm:prSet phldrT="[Text]" custT="1"/>
      <dgm:spPr/>
      <dgm:t>
        <a:bodyPr/>
        <a:lstStyle/>
        <a:p>
          <a:r>
            <a:rPr lang="en-US" sz="1800" b="1" dirty="0" smtClean="0"/>
            <a:t>Diversity Benefit</a:t>
          </a:r>
          <a:endParaRPr lang="en-US" sz="1800" b="1" dirty="0"/>
        </a:p>
      </dgm:t>
    </dgm:pt>
    <dgm:pt modelId="{2B0D930F-44E6-FF45-84AF-32E296B54755}" type="parTrans" cxnId="{CA4B2CC5-53A2-914B-A394-2037C3F25236}">
      <dgm:prSet/>
      <dgm:spPr/>
      <dgm:t>
        <a:bodyPr/>
        <a:lstStyle/>
        <a:p>
          <a:endParaRPr lang="en-US"/>
        </a:p>
      </dgm:t>
    </dgm:pt>
    <dgm:pt modelId="{F1BBF988-3D17-5F43-B5EF-BFA9FD118928}" type="sibTrans" cxnId="{CA4B2CC5-53A2-914B-A394-2037C3F25236}">
      <dgm:prSet/>
      <dgm:spPr/>
      <dgm:t>
        <a:bodyPr/>
        <a:lstStyle/>
        <a:p>
          <a:endParaRPr lang="en-US"/>
        </a:p>
      </dgm:t>
    </dgm:pt>
    <dgm:pt modelId="{7D84F14A-CA9F-3A43-924E-2F733DA1D649}">
      <dgm:prSet phldrT="[Text]" custT="1"/>
      <dgm:spPr/>
      <dgm:t>
        <a:bodyPr/>
        <a:lstStyle/>
        <a:p>
          <a:pPr rtl="0"/>
          <a:r>
            <a:rPr lang="en-US" sz="1400" b="1" dirty="0" smtClean="0">
              <a:solidFill>
                <a:schemeClr val="tx1"/>
              </a:solidFill>
              <a:ea typeface="Arial" charset="0"/>
              <a:cs typeface="Arial" charset="0"/>
            </a:rPr>
            <a:t>56% of all Hispanic and 44% of all African-American undergraduates </a:t>
          </a:r>
          <a:r>
            <a:rPr lang="en-US" sz="1400" dirty="0" smtClean="0">
              <a:solidFill>
                <a:schemeClr val="tx1"/>
              </a:solidFill>
              <a:ea typeface="Arial" charset="0"/>
              <a:cs typeface="Arial" charset="0"/>
            </a:rPr>
            <a:t>enrolled in higher education start at a community college. </a:t>
          </a:r>
          <a:r>
            <a:rPr lang="en-US" sz="1400" b="0" dirty="0" smtClean="0"/>
            <a:t>Expanding pathways program and</a:t>
          </a:r>
          <a:r>
            <a:rPr lang="en-US" sz="1400" b="0" baseline="0" dirty="0" smtClean="0"/>
            <a:t> opening recruiting chapters will </a:t>
          </a:r>
          <a:r>
            <a:rPr lang="en-US" sz="1400" b="1" baseline="0" dirty="0" smtClean="0"/>
            <a:t>increase overall EPP candidate diversity in CT</a:t>
          </a:r>
          <a:endParaRPr lang="en-US" sz="1400" dirty="0"/>
        </a:p>
      </dgm:t>
    </dgm:pt>
    <dgm:pt modelId="{252F9010-40E7-8D41-B5CC-81F1CC397163}" type="parTrans" cxnId="{EA6489C2-49A6-8C49-81E5-45D65A827A1F}">
      <dgm:prSet/>
      <dgm:spPr/>
      <dgm:t>
        <a:bodyPr/>
        <a:lstStyle/>
        <a:p>
          <a:endParaRPr lang="en-US"/>
        </a:p>
      </dgm:t>
    </dgm:pt>
    <dgm:pt modelId="{1B32ACEF-F099-1740-96A4-2F8BA0D2C278}" type="sibTrans" cxnId="{EA6489C2-49A6-8C49-81E5-45D65A827A1F}">
      <dgm:prSet/>
      <dgm:spPr/>
      <dgm:t>
        <a:bodyPr/>
        <a:lstStyle/>
        <a:p>
          <a:pPr rtl="0"/>
          <a:endParaRPr lang="en-US"/>
        </a:p>
      </dgm:t>
    </dgm:pt>
    <dgm:pt modelId="{4D3CA94C-9427-CD45-8B6C-9520585916C1}">
      <dgm:prSet custT="1"/>
      <dgm:spPr/>
      <dgm:t>
        <a:bodyPr/>
        <a:lstStyle/>
        <a:p>
          <a:pPr marL="114300" lvl="1" indent="0" algn="l" defTabSz="622300">
            <a:lnSpc>
              <a:spcPct val="90000"/>
            </a:lnSpc>
            <a:spcBef>
              <a:spcPct val="0"/>
            </a:spcBef>
            <a:spcAft>
              <a:spcPct val="15000"/>
            </a:spcAft>
            <a:buNone/>
          </a:pPr>
          <a:r>
            <a:rPr lang="en-US" sz="1400" dirty="0" smtClean="0">
              <a:solidFill>
                <a:srgbClr val="000000"/>
              </a:solidFill>
            </a:rPr>
            <a:t>Students who complete the program are on an </a:t>
          </a:r>
          <a:r>
            <a:rPr lang="en-US" sz="1400" b="1" dirty="0" smtClean="0">
              <a:solidFill>
                <a:srgbClr val="000000"/>
              </a:solidFill>
            </a:rPr>
            <a:t>equal footing with</a:t>
          </a:r>
          <a:r>
            <a:rPr lang="en-US" sz="1400" b="1" baseline="0" dirty="0" smtClean="0">
              <a:solidFill>
                <a:srgbClr val="000000"/>
              </a:solidFill>
            </a:rPr>
            <a:t> </a:t>
          </a:r>
          <a:r>
            <a:rPr lang="en-US" sz="1400" b="1" dirty="0" smtClean="0">
              <a:solidFill>
                <a:srgbClr val="000000"/>
              </a:solidFill>
            </a:rPr>
            <a:t>native Connecticut</a:t>
          </a:r>
          <a:r>
            <a:rPr lang="en-US" sz="1400" b="1" baseline="0" dirty="0" smtClean="0">
              <a:solidFill>
                <a:srgbClr val="000000"/>
              </a:solidFill>
            </a:rPr>
            <a:t> State University</a:t>
          </a:r>
          <a:r>
            <a:rPr lang="en-US" sz="1400" b="1" dirty="0" smtClean="0">
              <a:solidFill>
                <a:srgbClr val="000000"/>
              </a:solidFill>
            </a:rPr>
            <a:t> students</a:t>
          </a:r>
          <a:r>
            <a:rPr lang="en-US" sz="1400" dirty="0" smtClean="0">
              <a:solidFill>
                <a:srgbClr val="000000"/>
              </a:solidFill>
            </a:rPr>
            <a:t> to enroll in four-year EPP Programs</a:t>
          </a:r>
          <a:endParaRPr lang="en-US" sz="1400" dirty="0"/>
        </a:p>
      </dgm:t>
    </dgm:pt>
    <dgm:pt modelId="{155E9AEE-575D-344A-87EE-B68C3C0838B2}" type="parTrans" cxnId="{CC1A0E18-41D0-9B46-99D9-B06EBF844615}">
      <dgm:prSet/>
      <dgm:spPr/>
      <dgm:t>
        <a:bodyPr/>
        <a:lstStyle/>
        <a:p>
          <a:endParaRPr lang="en-US"/>
        </a:p>
      </dgm:t>
    </dgm:pt>
    <dgm:pt modelId="{B8BEA350-E743-AE46-8997-ACB3E273A763}" type="sibTrans" cxnId="{CC1A0E18-41D0-9B46-99D9-B06EBF844615}">
      <dgm:prSet/>
      <dgm:spPr/>
      <dgm:t>
        <a:bodyPr/>
        <a:lstStyle/>
        <a:p>
          <a:endParaRPr lang="en-US"/>
        </a:p>
      </dgm:t>
    </dgm:pt>
    <dgm:pt modelId="{EBC49FAB-EB8C-F94B-AAD8-3C835E48E106}">
      <dgm:prSet phldrT="[Text]" custT="1"/>
      <dgm:spPr/>
      <dgm:t>
        <a:bodyPr/>
        <a:lstStyle/>
        <a:p>
          <a:pPr marL="114300" lvl="1" indent="0" algn="l" defTabSz="533400">
            <a:lnSpc>
              <a:spcPct val="90000"/>
            </a:lnSpc>
            <a:spcBef>
              <a:spcPct val="0"/>
            </a:spcBef>
            <a:spcAft>
              <a:spcPct val="15000"/>
            </a:spcAft>
            <a:buNone/>
          </a:pPr>
          <a:endParaRPr lang="en-US" sz="1200" dirty="0"/>
        </a:p>
      </dgm:t>
    </dgm:pt>
    <dgm:pt modelId="{2258FD3A-83FD-774C-B302-094EBE1B4C17}" type="parTrans" cxnId="{CFCC8BB6-780C-1F40-893A-CC3CD78C2BCC}">
      <dgm:prSet/>
      <dgm:spPr/>
      <dgm:t>
        <a:bodyPr/>
        <a:lstStyle/>
        <a:p>
          <a:endParaRPr lang="en-US"/>
        </a:p>
      </dgm:t>
    </dgm:pt>
    <dgm:pt modelId="{8C173B0B-48AF-E749-84A1-4435E825CD76}" type="sibTrans" cxnId="{CFCC8BB6-780C-1F40-893A-CC3CD78C2BCC}">
      <dgm:prSet/>
      <dgm:spPr/>
      <dgm:t>
        <a:bodyPr/>
        <a:lstStyle/>
        <a:p>
          <a:endParaRPr lang="en-US"/>
        </a:p>
      </dgm:t>
    </dgm:pt>
    <dgm:pt modelId="{710F9782-B705-8A41-A149-5FC14C9030EE}">
      <dgm:prSet custT="1"/>
      <dgm:spPr/>
      <dgm:t>
        <a:bodyPr/>
        <a:lstStyle/>
        <a:p>
          <a:pPr marL="114300" lvl="1" indent="0" algn="l" defTabSz="666750">
            <a:lnSpc>
              <a:spcPct val="90000"/>
            </a:lnSpc>
            <a:spcBef>
              <a:spcPct val="0"/>
            </a:spcBef>
            <a:spcAft>
              <a:spcPct val="15000"/>
            </a:spcAft>
            <a:buNone/>
          </a:pPr>
          <a:r>
            <a:rPr lang="en-US" sz="1400" b="1" dirty="0" smtClean="0">
              <a:solidFill>
                <a:schemeClr val="tx1"/>
              </a:solidFill>
              <a:latin typeface="+mn-lt"/>
            </a:rPr>
            <a:t>Open program recruiting chapters </a:t>
          </a:r>
          <a:r>
            <a:rPr lang="en-US" sz="1400" dirty="0" smtClean="0">
              <a:solidFill>
                <a:schemeClr val="tx1"/>
              </a:solidFill>
              <a:latin typeface="+mn-lt"/>
            </a:rPr>
            <a:t>at all community colleges </a:t>
          </a:r>
          <a:r>
            <a:rPr lang="en-US" sz="1400" b="0" dirty="0" smtClean="0"/>
            <a:t>where potential enrollees can</a:t>
          </a:r>
          <a:r>
            <a:rPr lang="en-US" sz="1400" b="0" baseline="0" dirty="0" smtClean="0"/>
            <a:t> </a:t>
          </a:r>
          <a:r>
            <a:rPr lang="en-US" sz="1400" b="0" dirty="0" smtClean="0"/>
            <a:t>learn about the profession</a:t>
          </a:r>
          <a:r>
            <a:rPr lang="en-US" sz="1400" b="0" baseline="0" dirty="0" smtClean="0"/>
            <a:t> and transfer options</a:t>
          </a:r>
          <a:endParaRPr lang="en-US" sz="1400" dirty="0">
            <a:solidFill>
              <a:schemeClr val="tx1"/>
            </a:solidFill>
            <a:latin typeface="+mn-lt"/>
          </a:endParaRPr>
        </a:p>
      </dgm:t>
    </dgm:pt>
    <dgm:pt modelId="{BDBD61F0-3485-DB4D-8A79-944F837BB218}" type="parTrans" cxnId="{2CA03EAC-D88F-D646-91EA-3749C2CC541B}">
      <dgm:prSet/>
      <dgm:spPr/>
      <dgm:t>
        <a:bodyPr/>
        <a:lstStyle/>
        <a:p>
          <a:endParaRPr lang="en-US"/>
        </a:p>
      </dgm:t>
    </dgm:pt>
    <dgm:pt modelId="{6D597655-5A87-CA49-B03D-417545481F6F}" type="sibTrans" cxnId="{2CA03EAC-D88F-D646-91EA-3749C2CC541B}">
      <dgm:prSet/>
      <dgm:spPr/>
      <dgm:t>
        <a:bodyPr/>
        <a:lstStyle/>
        <a:p>
          <a:endParaRPr lang="en-US"/>
        </a:p>
      </dgm:t>
    </dgm:pt>
    <dgm:pt modelId="{ECB50215-FBC6-CF41-98BE-57B0D5BE0512}">
      <dgm:prSet custT="1"/>
      <dgm:spPr/>
      <dgm:t>
        <a:bodyPr/>
        <a:lstStyle/>
        <a:p>
          <a:pPr marL="114300" lvl="1" indent="0" algn="l" defTabSz="666750">
            <a:lnSpc>
              <a:spcPct val="90000"/>
            </a:lnSpc>
            <a:spcBef>
              <a:spcPct val="0"/>
            </a:spcBef>
            <a:spcAft>
              <a:spcPct val="15000"/>
            </a:spcAft>
            <a:buNone/>
          </a:pPr>
          <a:r>
            <a:rPr lang="en-US" sz="1400" b="1" dirty="0" smtClean="0">
              <a:solidFill>
                <a:schemeClr val="tx1"/>
              </a:solidFill>
              <a:latin typeface="+mn-lt"/>
            </a:rPr>
            <a:t>Encourage collaboration </a:t>
          </a:r>
          <a:r>
            <a:rPr lang="en-US" sz="1400" dirty="0" smtClean="0">
              <a:solidFill>
                <a:schemeClr val="tx1"/>
              </a:solidFill>
              <a:latin typeface="+mn-lt"/>
            </a:rPr>
            <a:t>between CSUs and Community Colleges about</a:t>
          </a:r>
          <a:r>
            <a:rPr lang="en-US" sz="1400" baseline="0" dirty="0" smtClean="0">
              <a:solidFill>
                <a:schemeClr val="tx1"/>
              </a:solidFill>
              <a:latin typeface="+mn-lt"/>
            </a:rPr>
            <a:t> </a:t>
          </a:r>
          <a:r>
            <a:rPr lang="en-US" sz="1400" dirty="0" smtClean="0">
              <a:solidFill>
                <a:schemeClr val="tx1"/>
              </a:solidFill>
              <a:latin typeface="+mn-lt"/>
              <a:ea typeface="Arial" charset="0"/>
              <a:cs typeface="Arial" charset="0"/>
            </a:rPr>
            <a:t>solutions and strategies for preparing new teachers</a:t>
          </a:r>
          <a:endParaRPr lang="en-US" sz="1400" dirty="0">
            <a:solidFill>
              <a:schemeClr val="tx1"/>
            </a:solidFill>
            <a:latin typeface="+mn-lt"/>
          </a:endParaRPr>
        </a:p>
      </dgm:t>
    </dgm:pt>
    <dgm:pt modelId="{A5F51FE8-911E-9F43-84D1-E72A6F1B1992}" type="parTrans" cxnId="{7A5AC554-AE77-0A4E-9B3B-D0A0FB429302}">
      <dgm:prSet/>
      <dgm:spPr/>
      <dgm:t>
        <a:bodyPr/>
        <a:lstStyle/>
        <a:p>
          <a:endParaRPr lang="en-US"/>
        </a:p>
      </dgm:t>
    </dgm:pt>
    <dgm:pt modelId="{69A6AC54-E43B-1240-BF50-547560985C72}" type="sibTrans" cxnId="{7A5AC554-AE77-0A4E-9B3B-D0A0FB429302}">
      <dgm:prSet/>
      <dgm:spPr/>
      <dgm:t>
        <a:bodyPr/>
        <a:lstStyle/>
        <a:p>
          <a:endParaRPr lang="en-US"/>
        </a:p>
      </dgm:t>
    </dgm:pt>
    <dgm:pt modelId="{4EAA015E-793F-014F-B8AF-C010904971A5}">
      <dgm:prSet custT="1"/>
      <dgm:spPr/>
      <dgm:t>
        <a:bodyPr/>
        <a:lstStyle/>
        <a:p>
          <a:pPr marL="114300" lvl="1" indent="0" algn="l" defTabSz="666750">
            <a:lnSpc>
              <a:spcPct val="90000"/>
            </a:lnSpc>
            <a:spcBef>
              <a:spcPct val="0"/>
            </a:spcBef>
            <a:spcAft>
              <a:spcPct val="15000"/>
            </a:spcAft>
            <a:buNone/>
          </a:pPr>
          <a:r>
            <a:rPr lang="en-US" sz="1400" dirty="0" smtClean="0">
              <a:solidFill>
                <a:schemeClr val="tx1"/>
              </a:solidFill>
              <a:latin typeface="+mn-lt"/>
            </a:rPr>
            <a:t>Hire community college students into </a:t>
          </a:r>
          <a:r>
            <a:rPr lang="en-US" sz="1400" b="1" dirty="0" smtClean="0">
              <a:solidFill>
                <a:schemeClr val="tx1"/>
              </a:solidFill>
              <a:latin typeface="+mn-lt"/>
            </a:rPr>
            <a:t>after-school program positions </a:t>
          </a:r>
          <a:r>
            <a:rPr lang="en-US" sz="1400" dirty="0" smtClean="0">
              <a:solidFill>
                <a:schemeClr val="tx1"/>
              </a:solidFill>
              <a:latin typeface="+mn-lt"/>
            </a:rPr>
            <a:t>and invite promising staffers to</a:t>
          </a:r>
          <a:r>
            <a:rPr lang="en-US" sz="1400" baseline="0" dirty="0" smtClean="0">
              <a:solidFill>
                <a:schemeClr val="tx1"/>
              </a:solidFill>
              <a:latin typeface="+mn-lt"/>
            </a:rPr>
            <a:t> pursue careers in teaching</a:t>
          </a:r>
          <a:endParaRPr lang="en-US" sz="1400" dirty="0">
            <a:solidFill>
              <a:schemeClr val="tx1"/>
            </a:solidFill>
            <a:latin typeface="+mn-lt"/>
          </a:endParaRPr>
        </a:p>
      </dgm:t>
    </dgm:pt>
    <dgm:pt modelId="{3CF2B6E2-34FF-394B-9E06-7F933BD50568}" type="parTrans" cxnId="{343DB3FC-241B-8F4D-8CBB-1BA623CB5478}">
      <dgm:prSet/>
      <dgm:spPr/>
      <dgm:t>
        <a:bodyPr/>
        <a:lstStyle/>
        <a:p>
          <a:endParaRPr lang="en-US"/>
        </a:p>
      </dgm:t>
    </dgm:pt>
    <dgm:pt modelId="{9222366E-3DDB-7142-865E-BA00A3807183}" type="sibTrans" cxnId="{343DB3FC-241B-8F4D-8CBB-1BA623CB5478}">
      <dgm:prSet/>
      <dgm:spPr/>
      <dgm:t>
        <a:bodyPr/>
        <a:lstStyle/>
        <a:p>
          <a:endParaRPr lang="en-US"/>
        </a:p>
      </dgm:t>
    </dgm:pt>
    <dgm:pt modelId="{7C809EDA-A151-8946-9A13-97350B85A130}">
      <dgm:prSet custT="1"/>
      <dgm:spPr/>
      <dgm:t>
        <a:bodyPr/>
        <a:lstStyle/>
        <a:p>
          <a:pPr marL="114300" marR="0" lvl="1" indent="-114300" algn="l" defTabSz="666750" rtl="0" eaLnBrk="1" fontAlgn="auto" latinLnBrk="0" hangingPunct="1">
            <a:lnSpc>
              <a:spcPct val="90000"/>
            </a:lnSpc>
            <a:spcBef>
              <a:spcPct val="0"/>
            </a:spcBef>
            <a:spcAft>
              <a:spcPct val="15000"/>
            </a:spcAft>
            <a:buClrTx/>
            <a:buSzTx/>
            <a:buFontTx/>
            <a:buNone/>
            <a:tabLst/>
            <a:defRPr/>
          </a:pPr>
          <a:endParaRPr lang="en-US" sz="1200" dirty="0">
            <a:solidFill>
              <a:schemeClr val="tx1"/>
            </a:solidFill>
            <a:latin typeface="+mn-lt"/>
          </a:endParaRPr>
        </a:p>
      </dgm:t>
    </dgm:pt>
    <dgm:pt modelId="{1D908B02-2730-FA41-8BC3-9D87C42994FB}" type="parTrans" cxnId="{67B1FA26-5528-C541-9615-CDA952A91D3F}">
      <dgm:prSet/>
      <dgm:spPr/>
      <dgm:t>
        <a:bodyPr/>
        <a:lstStyle/>
        <a:p>
          <a:endParaRPr lang="en-US"/>
        </a:p>
      </dgm:t>
    </dgm:pt>
    <dgm:pt modelId="{775A29B4-7C41-E042-8D1E-2E05108826C4}" type="sibTrans" cxnId="{67B1FA26-5528-C541-9615-CDA952A91D3F}">
      <dgm:prSet/>
      <dgm:spPr/>
      <dgm:t>
        <a:bodyPr/>
        <a:lstStyle/>
        <a:p>
          <a:endParaRPr lang="en-US"/>
        </a:p>
      </dgm:t>
    </dgm:pt>
    <dgm:pt modelId="{E0774A5D-345D-B644-8792-231C1EC7B7FE}">
      <dgm:prSet custT="1"/>
      <dgm:spPr/>
      <dgm:t>
        <a:bodyPr/>
        <a:lstStyle/>
        <a:p>
          <a:pPr marL="114300" lvl="1" indent="0" algn="l" defTabSz="666750">
            <a:lnSpc>
              <a:spcPct val="90000"/>
            </a:lnSpc>
            <a:spcBef>
              <a:spcPct val="0"/>
            </a:spcBef>
            <a:spcAft>
              <a:spcPct val="15000"/>
            </a:spcAft>
            <a:buNone/>
          </a:pPr>
          <a:endParaRPr lang="en-US" sz="1200" dirty="0">
            <a:solidFill>
              <a:schemeClr val="tx1"/>
            </a:solidFill>
            <a:latin typeface="+mn-lt"/>
          </a:endParaRPr>
        </a:p>
      </dgm:t>
    </dgm:pt>
    <dgm:pt modelId="{44CFC31C-B482-CC4B-B4A2-A521B3280B70}" type="parTrans" cxnId="{CFEA6988-B864-3145-95F0-E3D29E094D47}">
      <dgm:prSet/>
      <dgm:spPr/>
      <dgm:t>
        <a:bodyPr/>
        <a:lstStyle/>
        <a:p>
          <a:endParaRPr lang="en-US"/>
        </a:p>
      </dgm:t>
    </dgm:pt>
    <dgm:pt modelId="{1DC83089-385B-1A45-86AB-C211459D212C}" type="sibTrans" cxnId="{CFEA6988-B864-3145-95F0-E3D29E094D47}">
      <dgm:prSet/>
      <dgm:spPr/>
      <dgm:t>
        <a:bodyPr/>
        <a:lstStyle/>
        <a:p>
          <a:endParaRPr lang="en-US"/>
        </a:p>
      </dgm:t>
    </dgm:pt>
    <dgm:pt modelId="{F7633A79-4465-A443-8D8C-06CEA5767EE4}">
      <dgm:prSet phldrT="[Text]" custT="1"/>
      <dgm:spPr/>
      <dgm:t>
        <a:bodyPr/>
        <a:lstStyle/>
        <a:p>
          <a:pPr marL="114300" lvl="1" indent="0" algn="l" defTabSz="666750">
            <a:lnSpc>
              <a:spcPct val="90000"/>
            </a:lnSpc>
            <a:spcBef>
              <a:spcPct val="0"/>
            </a:spcBef>
            <a:spcAft>
              <a:spcPct val="15000"/>
            </a:spcAft>
            <a:buNone/>
          </a:pPr>
          <a:endParaRPr lang="en-US" sz="1200" dirty="0">
            <a:solidFill>
              <a:schemeClr val="tx1"/>
            </a:solidFill>
            <a:latin typeface="+mn-lt"/>
          </a:endParaRPr>
        </a:p>
      </dgm:t>
    </dgm:pt>
    <dgm:pt modelId="{55BAF1F5-298E-354F-A872-1F735F6BC13D}" type="parTrans" cxnId="{B45412E7-8100-5447-AF35-FD1EC8871559}">
      <dgm:prSet/>
      <dgm:spPr/>
      <dgm:t>
        <a:bodyPr/>
        <a:lstStyle/>
        <a:p>
          <a:endParaRPr lang="en-US"/>
        </a:p>
      </dgm:t>
    </dgm:pt>
    <dgm:pt modelId="{B9CB3E34-7B05-7145-A697-23ADBCFC0E05}" type="sibTrans" cxnId="{B45412E7-8100-5447-AF35-FD1EC8871559}">
      <dgm:prSet/>
      <dgm:spPr/>
      <dgm:t>
        <a:bodyPr/>
        <a:lstStyle/>
        <a:p>
          <a:endParaRPr lang="en-US"/>
        </a:p>
      </dgm:t>
    </dgm:pt>
    <dgm:pt modelId="{4B5D7613-31AD-CD4E-89EB-DE1866537623}">
      <dgm:prSet custT="1"/>
      <dgm:spPr/>
      <dgm:t>
        <a:bodyPr/>
        <a:lstStyle/>
        <a:p>
          <a:pPr rtl="0"/>
          <a:r>
            <a:rPr lang="en-US" sz="1400" b="1" dirty="0" smtClean="0">
              <a:solidFill>
                <a:schemeClr val="tx1"/>
              </a:solidFill>
              <a:ea typeface="Arial" charset="0"/>
              <a:cs typeface="Arial" charset="0"/>
            </a:rPr>
            <a:t>Minority students make up 30% of the community college student body nationally and 50% in some rural and urban areas </a:t>
          </a:r>
          <a:r>
            <a:rPr lang="en-US" sz="1400" dirty="0" smtClean="0">
              <a:solidFill>
                <a:schemeClr val="tx1"/>
              </a:solidFill>
              <a:ea typeface="Arial" charset="0"/>
              <a:cs typeface="Arial" charset="0"/>
            </a:rPr>
            <a:t>where the minority teacher shortage is the greatest. Ed reform districts may benefit most from community college candidate cultivation</a:t>
          </a:r>
          <a:endParaRPr lang="en-US" sz="1400" dirty="0">
            <a:solidFill>
              <a:schemeClr val="tx1"/>
            </a:solidFill>
          </a:endParaRPr>
        </a:p>
      </dgm:t>
    </dgm:pt>
    <dgm:pt modelId="{767A76E9-3B7C-BA49-8260-6C5BABF8530D}" type="parTrans" cxnId="{7C5A032C-F135-C744-9409-540AA99D5149}">
      <dgm:prSet/>
      <dgm:spPr/>
      <dgm:t>
        <a:bodyPr/>
        <a:lstStyle/>
        <a:p>
          <a:endParaRPr lang="en-US"/>
        </a:p>
      </dgm:t>
    </dgm:pt>
    <dgm:pt modelId="{3F4F7791-FE1B-2343-9324-1677DDBF2252}" type="sibTrans" cxnId="{7C5A032C-F135-C744-9409-540AA99D5149}">
      <dgm:prSet/>
      <dgm:spPr/>
      <dgm:t>
        <a:bodyPr/>
        <a:lstStyle/>
        <a:p>
          <a:endParaRPr lang="en-US"/>
        </a:p>
      </dgm:t>
    </dgm:pt>
    <dgm:pt modelId="{5E96CDA6-A41A-B74D-9305-EFCC4F26F504}">
      <dgm:prSet custT="1"/>
      <dgm:spPr/>
      <dgm:t>
        <a:bodyPr/>
        <a:lstStyle/>
        <a:p>
          <a:pPr rtl="0"/>
          <a:r>
            <a:rPr lang="en-US" sz="1400" dirty="0" smtClean="0"/>
            <a:t>The Connecticut Latino &amp; Puerto Rican Affairs Commission predicts that </a:t>
          </a:r>
          <a:r>
            <a:rPr lang="en-US" sz="1400" b="1" dirty="0" smtClean="0"/>
            <a:t>nine</a:t>
          </a:r>
          <a:r>
            <a:rPr lang="en-US" sz="1400" b="1" baseline="0" dirty="0" smtClean="0"/>
            <a:t> of twelve</a:t>
          </a:r>
          <a:r>
            <a:rPr lang="en-US" sz="1400" b="1" dirty="0" smtClean="0"/>
            <a:t> CT community</a:t>
          </a:r>
          <a:r>
            <a:rPr lang="en-US" sz="1400" b="1" baseline="0" dirty="0" smtClean="0"/>
            <a:t> colleges will see an increase in either black or Hispanic student populations by 2025</a:t>
          </a:r>
          <a:r>
            <a:rPr lang="en-US" sz="1400" b="0" baseline="0" dirty="0" smtClean="0"/>
            <a:t>, increasing the pool of potential EPP candidates</a:t>
          </a:r>
          <a:endParaRPr lang="en-US" sz="1400" b="1" dirty="0"/>
        </a:p>
      </dgm:t>
    </dgm:pt>
    <dgm:pt modelId="{E5A8D52F-8E28-1F4F-AF8A-41362BA87F16}" type="parTrans" cxnId="{4926C0FC-218F-0B46-8C12-A7969005ECE2}">
      <dgm:prSet/>
      <dgm:spPr/>
      <dgm:t>
        <a:bodyPr/>
        <a:lstStyle/>
        <a:p>
          <a:endParaRPr lang="en-US"/>
        </a:p>
      </dgm:t>
    </dgm:pt>
    <dgm:pt modelId="{D6D4C82A-B7CD-F349-899E-6D4D4C551840}" type="sibTrans" cxnId="{4926C0FC-218F-0B46-8C12-A7969005ECE2}">
      <dgm:prSet/>
      <dgm:spPr/>
      <dgm:t>
        <a:bodyPr/>
        <a:lstStyle/>
        <a:p>
          <a:endParaRPr lang="en-US"/>
        </a:p>
      </dgm:t>
    </dgm:pt>
    <dgm:pt modelId="{38E5EA8F-4608-7C44-B13D-4B7715CF110A}">
      <dgm:prSet custT="1"/>
      <dgm:spPr/>
      <dgm:t>
        <a:bodyPr/>
        <a:lstStyle/>
        <a:p>
          <a:pPr rtl="0"/>
          <a:endParaRPr lang="en-US" sz="1200" dirty="0">
            <a:solidFill>
              <a:schemeClr val="tx1"/>
            </a:solidFill>
          </a:endParaRPr>
        </a:p>
      </dgm:t>
    </dgm:pt>
    <dgm:pt modelId="{B9863D81-48D9-3C43-90D1-E70ED7C5CB5D}" type="parTrans" cxnId="{7804206B-8C1E-E046-AC57-FEBED6975C86}">
      <dgm:prSet/>
      <dgm:spPr/>
      <dgm:t>
        <a:bodyPr/>
        <a:lstStyle/>
        <a:p>
          <a:endParaRPr lang="en-US"/>
        </a:p>
      </dgm:t>
    </dgm:pt>
    <dgm:pt modelId="{9711F3A9-14BF-184B-8D89-50130F207131}" type="sibTrans" cxnId="{7804206B-8C1E-E046-AC57-FEBED6975C86}">
      <dgm:prSet/>
      <dgm:spPr/>
      <dgm:t>
        <a:bodyPr/>
        <a:lstStyle/>
        <a:p>
          <a:endParaRPr lang="en-US"/>
        </a:p>
      </dgm:t>
    </dgm:pt>
    <dgm:pt modelId="{04964D91-8E20-894E-B9D4-F6C69E274051}">
      <dgm:prSet phldrT="[Text]" custT="1"/>
      <dgm:spPr/>
      <dgm:t>
        <a:bodyPr/>
        <a:lstStyle/>
        <a:p>
          <a:pPr rtl="0"/>
          <a:endParaRPr lang="en-US" sz="1200" dirty="0"/>
        </a:p>
      </dgm:t>
    </dgm:pt>
    <dgm:pt modelId="{4763446D-71D7-FD4E-A3F2-50127249CE07}" type="parTrans" cxnId="{CAC4F496-A026-784D-A03A-6FFCDDDF02BA}">
      <dgm:prSet/>
      <dgm:spPr/>
      <dgm:t>
        <a:bodyPr/>
        <a:lstStyle/>
        <a:p>
          <a:endParaRPr lang="en-US"/>
        </a:p>
      </dgm:t>
    </dgm:pt>
    <dgm:pt modelId="{FEADD909-AE3A-7B4A-AE3E-8E05173532AE}" type="sibTrans" cxnId="{CAC4F496-A026-784D-A03A-6FFCDDDF02BA}">
      <dgm:prSet/>
      <dgm:spPr/>
      <dgm:t>
        <a:bodyPr/>
        <a:lstStyle/>
        <a:p>
          <a:endParaRPr lang="en-US"/>
        </a:p>
      </dgm:t>
    </dgm:pt>
    <dgm:pt modelId="{6EE3D23B-406A-B64A-9D8E-3B9A0032052F}">
      <dgm:prSet custT="1"/>
      <dgm:spPr/>
      <dgm:t>
        <a:bodyPr/>
        <a:lstStyle/>
        <a:p>
          <a:pPr marL="114300" lvl="1" indent="0" algn="l" defTabSz="666750">
            <a:lnSpc>
              <a:spcPct val="90000"/>
            </a:lnSpc>
            <a:spcBef>
              <a:spcPct val="0"/>
            </a:spcBef>
            <a:spcAft>
              <a:spcPct val="15000"/>
            </a:spcAft>
            <a:buNone/>
          </a:pPr>
          <a:r>
            <a:rPr lang="en-US" sz="1400" dirty="0" smtClean="0">
              <a:solidFill>
                <a:schemeClr val="tx1"/>
              </a:solidFill>
              <a:latin typeface="+mn-lt"/>
            </a:rPr>
            <a:t>Develop district partnerships to </a:t>
          </a:r>
          <a:r>
            <a:rPr lang="en-US" sz="1400" b="1" dirty="0" smtClean="0">
              <a:solidFill>
                <a:schemeClr val="tx1"/>
              </a:solidFill>
              <a:latin typeface="+mn-lt"/>
            </a:rPr>
            <a:t>implement service-learning</a:t>
          </a:r>
          <a:r>
            <a:rPr lang="en-US" sz="1400" b="1" baseline="0" dirty="0" smtClean="0">
              <a:solidFill>
                <a:schemeClr val="tx1"/>
              </a:solidFill>
              <a:latin typeface="+mn-lt"/>
            </a:rPr>
            <a:t> initiatives</a:t>
          </a:r>
          <a:endParaRPr lang="en-US" sz="1400" b="1" dirty="0">
            <a:solidFill>
              <a:schemeClr val="tx1"/>
            </a:solidFill>
            <a:latin typeface="+mn-lt"/>
          </a:endParaRPr>
        </a:p>
      </dgm:t>
    </dgm:pt>
    <dgm:pt modelId="{97F7C7AB-DBEF-2248-B887-B0F1738FF230}" type="parTrans" cxnId="{23C84BD8-1ACE-2442-ACEB-9EA14E2C73FB}">
      <dgm:prSet/>
      <dgm:spPr/>
      <dgm:t>
        <a:bodyPr/>
        <a:lstStyle/>
        <a:p>
          <a:endParaRPr lang="en-US"/>
        </a:p>
      </dgm:t>
    </dgm:pt>
    <dgm:pt modelId="{F1F4D580-75E7-E045-84D6-370F673B3C80}" type="sibTrans" cxnId="{23C84BD8-1ACE-2442-ACEB-9EA14E2C73FB}">
      <dgm:prSet/>
      <dgm:spPr/>
      <dgm:t>
        <a:bodyPr/>
        <a:lstStyle/>
        <a:p>
          <a:endParaRPr lang="en-US"/>
        </a:p>
      </dgm:t>
    </dgm:pt>
    <dgm:pt modelId="{CF7B0B78-C9CE-2642-9998-B63460D7F596}">
      <dgm:prSet custT="1"/>
      <dgm:spPr/>
      <dgm:t>
        <a:bodyPr/>
        <a:lstStyle/>
        <a:p>
          <a:pPr marL="114300" lvl="1" indent="0" algn="l" defTabSz="666750">
            <a:lnSpc>
              <a:spcPct val="90000"/>
            </a:lnSpc>
            <a:spcBef>
              <a:spcPct val="0"/>
            </a:spcBef>
            <a:spcAft>
              <a:spcPct val="15000"/>
            </a:spcAft>
            <a:buNone/>
          </a:pPr>
          <a:endParaRPr lang="en-US" sz="1200" dirty="0">
            <a:solidFill>
              <a:schemeClr val="tx1"/>
            </a:solidFill>
            <a:latin typeface="+mn-lt"/>
          </a:endParaRPr>
        </a:p>
      </dgm:t>
    </dgm:pt>
    <dgm:pt modelId="{866E0766-3B33-D24B-A37E-ADAC16ECD1D0}" type="parTrans" cxnId="{67D26B2F-9C7F-4041-BFF9-A72E60D99187}">
      <dgm:prSet/>
      <dgm:spPr/>
      <dgm:t>
        <a:bodyPr/>
        <a:lstStyle/>
        <a:p>
          <a:endParaRPr lang="en-US"/>
        </a:p>
      </dgm:t>
    </dgm:pt>
    <dgm:pt modelId="{530B0DAE-F84E-7F4E-9547-0AD97EEDA48B}" type="sibTrans" cxnId="{67D26B2F-9C7F-4041-BFF9-A72E60D99187}">
      <dgm:prSet/>
      <dgm:spPr/>
      <dgm:t>
        <a:bodyPr/>
        <a:lstStyle/>
        <a:p>
          <a:endParaRPr lang="en-US"/>
        </a:p>
      </dgm:t>
    </dgm:pt>
    <dgm:pt modelId="{33D74578-C0DB-724F-8F09-19F915638194}">
      <dgm:prSet custT="1"/>
      <dgm:spPr/>
      <dgm:t>
        <a:bodyPr/>
        <a:lstStyle/>
        <a:p>
          <a:pPr marL="114300" lvl="1" indent="0" algn="l" defTabSz="622300">
            <a:lnSpc>
              <a:spcPct val="90000"/>
            </a:lnSpc>
            <a:spcBef>
              <a:spcPct val="0"/>
            </a:spcBef>
            <a:spcAft>
              <a:spcPct val="15000"/>
            </a:spcAft>
            <a:buNone/>
          </a:pPr>
          <a:endParaRPr lang="en-US" sz="1400" dirty="0"/>
        </a:p>
      </dgm:t>
    </dgm:pt>
    <dgm:pt modelId="{32B7CC9A-154F-204F-85CB-C48864A10A0C}" type="parTrans" cxnId="{39C4A7B2-5E57-7043-9010-10E92C9AD4FF}">
      <dgm:prSet/>
      <dgm:spPr/>
      <dgm:t>
        <a:bodyPr/>
        <a:lstStyle/>
        <a:p>
          <a:endParaRPr lang="en-US"/>
        </a:p>
      </dgm:t>
    </dgm:pt>
    <dgm:pt modelId="{ECFED152-EF07-E348-9B2F-CF7894FF6CA4}" type="sibTrans" cxnId="{39C4A7B2-5E57-7043-9010-10E92C9AD4FF}">
      <dgm:prSet/>
      <dgm:spPr/>
      <dgm:t>
        <a:bodyPr/>
        <a:lstStyle/>
        <a:p>
          <a:endParaRPr lang="en-US"/>
        </a:p>
      </dgm:t>
    </dgm:pt>
    <dgm:pt modelId="{8B53523F-2F3B-F746-8AF3-31372CC541CF}">
      <dgm:prSet custT="1"/>
      <dgm:spPr/>
      <dgm:t>
        <a:bodyPr/>
        <a:lstStyle/>
        <a:p>
          <a:pPr marL="114300" marR="0" lvl="1" indent="-114300" algn="l" defTabSz="622300" rtl="0" eaLnBrk="1" fontAlgn="auto" latinLnBrk="0" hangingPunct="1">
            <a:lnSpc>
              <a:spcPct val="90000"/>
            </a:lnSpc>
            <a:spcBef>
              <a:spcPct val="0"/>
            </a:spcBef>
            <a:spcAft>
              <a:spcPct val="15000"/>
            </a:spcAft>
            <a:buClrTx/>
            <a:buSzTx/>
            <a:buFontTx/>
            <a:buNone/>
            <a:tabLst/>
            <a:defRPr/>
          </a:pPr>
          <a:endParaRPr lang="en-US" sz="1400" dirty="0"/>
        </a:p>
      </dgm:t>
    </dgm:pt>
    <dgm:pt modelId="{7B479575-1138-7F42-944F-6E7BBF06FD25}" type="parTrans" cxnId="{54F6155A-397C-1C49-A311-35D89AFD6FD1}">
      <dgm:prSet/>
      <dgm:spPr/>
      <dgm:t>
        <a:bodyPr/>
        <a:lstStyle/>
        <a:p>
          <a:endParaRPr lang="en-US"/>
        </a:p>
      </dgm:t>
    </dgm:pt>
    <dgm:pt modelId="{9D327E87-8345-9847-9D16-07B504D0CCBB}" type="sibTrans" cxnId="{54F6155A-397C-1C49-A311-35D89AFD6FD1}">
      <dgm:prSet/>
      <dgm:spPr/>
      <dgm:t>
        <a:bodyPr/>
        <a:lstStyle/>
        <a:p>
          <a:endParaRPr lang="en-US"/>
        </a:p>
      </dgm:t>
    </dgm:pt>
    <dgm:pt modelId="{EE86B090-267F-914C-983D-58A103017876}">
      <dgm:prSet custT="1"/>
      <dgm:spPr/>
      <dgm:t>
        <a:bodyPr/>
        <a:lstStyle/>
        <a:p>
          <a:pPr marL="114300" lvl="1" indent="0" algn="l" defTabSz="533400">
            <a:lnSpc>
              <a:spcPct val="90000"/>
            </a:lnSpc>
            <a:spcBef>
              <a:spcPct val="0"/>
            </a:spcBef>
            <a:spcAft>
              <a:spcPct val="15000"/>
            </a:spcAft>
            <a:buNone/>
          </a:pPr>
          <a:endParaRPr lang="en-US" sz="1200" dirty="0"/>
        </a:p>
      </dgm:t>
    </dgm:pt>
    <dgm:pt modelId="{F872F303-EF81-934F-B860-6382E68CD29A}" type="parTrans" cxnId="{09F1A7F0-9ECD-744F-B580-598B495BAE61}">
      <dgm:prSet/>
      <dgm:spPr/>
      <dgm:t>
        <a:bodyPr/>
        <a:lstStyle/>
        <a:p>
          <a:endParaRPr lang="en-US"/>
        </a:p>
      </dgm:t>
    </dgm:pt>
    <dgm:pt modelId="{76DD9190-8583-944E-B40E-AF29E565BDA7}" type="sibTrans" cxnId="{09F1A7F0-9ECD-744F-B580-598B495BAE61}">
      <dgm:prSet/>
      <dgm:spPr/>
      <dgm:t>
        <a:bodyPr/>
        <a:lstStyle/>
        <a:p>
          <a:endParaRPr lang="en-US"/>
        </a:p>
      </dgm:t>
    </dgm:pt>
    <dgm:pt modelId="{D6095BB0-127F-5748-B88B-389A3D850E2C}">
      <dgm:prSet custT="1"/>
      <dgm:spPr/>
      <dgm:t>
        <a:bodyPr/>
        <a:lstStyle/>
        <a:p>
          <a:pPr rtl="0"/>
          <a:endParaRPr lang="en-US" sz="1400" b="1" dirty="0"/>
        </a:p>
      </dgm:t>
    </dgm:pt>
    <dgm:pt modelId="{C67D43D2-6A71-3342-81F9-2131752A5C0D}" type="parTrans" cxnId="{285D3DDA-0970-7149-87A7-973F99A44738}">
      <dgm:prSet/>
      <dgm:spPr/>
      <dgm:t>
        <a:bodyPr/>
        <a:lstStyle/>
        <a:p>
          <a:endParaRPr lang="en-US"/>
        </a:p>
      </dgm:t>
    </dgm:pt>
    <dgm:pt modelId="{39283849-63AD-A34C-874B-997D1721DEBB}" type="sibTrans" cxnId="{285D3DDA-0970-7149-87A7-973F99A44738}">
      <dgm:prSet/>
      <dgm:spPr/>
      <dgm:t>
        <a:bodyPr/>
        <a:lstStyle/>
        <a:p>
          <a:endParaRPr lang="en-US"/>
        </a:p>
      </dgm:t>
    </dgm:pt>
    <dgm:pt modelId="{E5A7C1C8-F03C-DA42-B7E4-CC46239936D0}">
      <dgm:prSet custT="1"/>
      <dgm:spPr/>
      <dgm:t>
        <a:bodyPr/>
        <a:lstStyle/>
        <a:p>
          <a:pPr rtl="0"/>
          <a:endParaRPr lang="en-US" sz="1400" b="1" dirty="0"/>
        </a:p>
      </dgm:t>
    </dgm:pt>
    <dgm:pt modelId="{2EBA7B35-C573-3E4C-AFC9-F50001B2D1BD}" type="parTrans" cxnId="{C311CC00-BF68-BB41-A293-30FF6B02F168}">
      <dgm:prSet/>
      <dgm:spPr/>
      <dgm:t>
        <a:bodyPr/>
        <a:lstStyle/>
        <a:p>
          <a:endParaRPr lang="en-US"/>
        </a:p>
      </dgm:t>
    </dgm:pt>
    <dgm:pt modelId="{D77092CF-53AF-3545-A615-7AC5466B2070}" type="sibTrans" cxnId="{C311CC00-BF68-BB41-A293-30FF6B02F168}">
      <dgm:prSet/>
      <dgm:spPr/>
      <dgm:t>
        <a:bodyPr/>
        <a:lstStyle/>
        <a:p>
          <a:endParaRPr lang="en-US"/>
        </a:p>
      </dgm:t>
    </dgm:pt>
    <dgm:pt modelId="{AFD1AF19-28A5-CD40-A833-2E40E37056C1}" type="pres">
      <dgm:prSet presAssocID="{36DCF4C0-53F0-D24D-9F02-B80ED96E3D97}" presName="linearFlow" presStyleCnt="0">
        <dgm:presLayoutVars>
          <dgm:dir/>
          <dgm:animLvl val="lvl"/>
          <dgm:resizeHandles val="exact"/>
        </dgm:presLayoutVars>
      </dgm:prSet>
      <dgm:spPr/>
      <dgm:t>
        <a:bodyPr/>
        <a:lstStyle/>
        <a:p>
          <a:endParaRPr lang="en-US"/>
        </a:p>
      </dgm:t>
    </dgm:pt>
    <dgm:pt modelId="{8E24A00A-AB45-FB44-A5AA-F07D89348B51}" type="pres">
      <dgm:prSet presAssocID="{5D8FCCD8-2F32-3945-8B00-E8420A6C5F79}" presName="composite" presStyleCnt="0"/>
      <dgm:spPr/>
    </dgm:pt>
    <dgm:pt modelId="{F4BEEFB7-FB1F-3447-B52E-FCF47975917E}" type="pres">
      <dgm:prSet presAssocID="{5D8FCCD8-2F32-3945-8B00-E8420A6C5F79}" presName="parTx" presStyleLbl="node1" presStyleIdx="0" presStyleCnt="3">
        <dgm:presLayoutVars>
          <dgm:chMax val="0"/>
          <dgm:chPref val="0"/>
          <dgm:bulletEnabled val="1"/>
        </dgm:presLayoutVars>
      </dgm:prSet>
      <dgm:spPr/>
      <dgm:t>
        <a:bodyPr/>
        <a:lstStyle/>
        <a:p>
          <a:endParaRPr lang="en-US"/>
        </a:p>
      </dgm:t>
    </dgm:pt>
    <dgm:pt modelId="{5EF1BA9E-A7D4-C844-9183-F623739342D3}" type="pres">
      <dgm:prSet presAssocID="{5D8FCCD8-2F32-3945-8B00-E8420A6C5F79}" presName="parSh" presStyleLbl="node1" presStyleIdx="0" presStyleCnt="3" custScaleX="140694"/>
      <dgm:spPr/>
      <dgm:t>
        <a:bodyPr/>
        <a:lstStyle/>
        <a:p>
          <a:endParaRPr lang="en-US"/>
        </a:p>
      </dgm:t>
    </dgm:pt>
    <dgm:pt modelId="{D9E49904-694B-F44B-860D-179FA66C1794}" type="pres">
      <dgm:prSet presAssocID="{5D8FCCD8-2F32-3945-8B00-E8420A6C5F79}" presName="desTx" presStyleLbl="fgAcc1" presStyleIdx="0" presStyleCnt="3" custScaleX="131269">
        <dgm:presLayoutVars>
          <dgm:bulletEnabled val="1"/>
        </dgm:presLayoutVars>
      </dgm:prSet>
      <dgm:spPr/>
      <dgm:t>
        <a:bodyPr/>
        <a:lstStyle/>
        <a:p>
          <a:endParaRPr lang="en-US"/>
        </a:p>
      </dgm:t>
    </dgm:pt>
    <dgm:pt modelId="{DBD42A39-C0C7-4343-B895-86914157A82C}" type="pres">
      <dgm:prSet presAssocID="{29A810EA-29B4-3345-93A1-29949E2BBFA7}" presName="sibTrans" presStyleLbl="sibTrans2D1" presStyleIdx="0" presStyleCnt="2"/>
      <dgm:spPr/>
      <dgm:t>
        <a:bodyPr/>
        <a:lstStyle/>
        <a:p>
          <a:endParaRPr lang="en-US"/>
        </a:p>
      </dgm:t>
    </dgm:pt>
    <dgm:pt modelId="{F0167830-9075-464D-8AE7-8F9C8AD19534}" type="pres">
      <dgm:prSet presAssocID="{29A810EA-29B4-3345-93A1-29949E2BBFA7}" presName="connTx" presStyleLbl="sibTrans2D1" presStyleIdx="0" presStyleCnt="2"/>
      <dgm:spPr/>
      <dgm:t>
        <a:bodyPr/>
        <a:lstStyle/>
        <a:p>
          <a:endParaRPr lang="en-US"/>
        </a:p>
      </dgm:t>
    </dgm:pt>
    <dgm:pt modelId="{3677E555-487A-004C-80D1-75C4212E904E}" type="pres">
      <dgm:prSet presAssocID="{B0EE8A04-B512-064B-BC47-400CAE113725}" presName="composite" presStyleCnt="0"/>
      <dgm:spPr/>
    </dgm:pt>
    <dgm:pt modelId="{3B399557-1DA6-3B48-B539-C9C07F94EBA8}" type="pres">
      <dgm:prSet presAssocID="{B0EE8A04-B512-064B-BC47-400CAE113725}" presName="parTx" presStyleLbl="node1" presStyleIdx="0" presStyleCnt="3">
        <dgm:presLayoutVars>
          <dgm:chMax val="0"/>
          <dgm:chPref val="0"/>
          <dgm:bulletEnabled val="1"/>
        </dgm:presLayoutVars>
      </dgm:prSet>
      <dgm:spPr/>
      <dgm:t>
        <a:bodyPr/>
        <a:lstStyle/>
        <a:p>
          <a:endParaRPr lang="en-US"/>
        </a:p>
      </dgm:t>
    </dgm:pt>
    <dgm:pt modelId="{CF3E93BD-CF2F-924F-8ED8-340F0DAA3D19}" type="pres">
      <dgm:prSet presAssocID="{B0EE8A04-B512-064B-BC47-400CAE113725}" presName="parSh" presStyleLbl="node1" presStyleIdx="1" presStyleCnt="3" custScaleX="161813"/>
      <dgm:spPr/>
      <dgm:t>
        <a:bodyPr/>
        <a:lstStyle/>
        <a:p>
          <a:endParaRPr lang="en-US"/>
        </a:p>
      </dgm:t>
    </dgm:pt>
    <dgm:pt modelId="{861FB837-C130-944F-B489-428268F9B09D}" type="pres">
      <dgm:prSet presAssocID="{B0EE8A04-B512-064B-BC47-400CAE113725}" presName="desTx" presStyleLbl="fgAcc1" presStyleIdx="1" presStyleCnt="3" custScaleX="226992">
        <dgm:presLayoutVars>
          <dgm:bulletEnabled val="1"/>
        </dgm:presLayoutVars>
      </dgm:prSet>
      <dgm:spPr/>
      <dgm:t>
        <a:bodyPr/>
        <a:lstStyle/>
        <a:p>
          <a:endParaRPr lang="en-US"/>
        </a:p>
      </dgm:t>
    </dgm:pt>
    <dgm:pt modelId="{BC50644E-97F4-694C-9FEA-43A40F8522AC}" type="pres">
      <dgm:prSet presAssocID="{1990B7B7-C7F7-C445-BFE3-796B3C5E16DC}" presName="sibTrans" presStyleLbl="sibTrans2D1" presStyleIdx="1" presStyleCnt="2"/>
      <dgm:spPr/>
      <dgm:t>
        <a:bodyPr/>
        <a:lstStyle/>
        <a:p>
          <a:endParaRPr lang="en-US"/>
        </a:p>
      </dgm:t>
    </dgm:pt>
    <dgm:pt modelId="{4DAB18B4-0A69-C24F-8519-B8EBBD434CBC}" type="pres">
      <dgm:prSet presAssocID="{1990B7B7-C7F7-C445-BFE3-796B3C5E16DC}" presName="connTx" presStyleLbl="sibTrans2D1" presStyleIdx="1" presStyleCnt="2"/>
      <dgm:spPr/>
      <dgm:t>
        <a:bodyPr/>
        <a:lstStyle/>
        <a:p>
          <a:endParaRPr lang="en-US"/>
        </a:p>
      </dgm:t>
    </dgm:pt>
    <dgm:pt modelId="{0D509A23-9C3E-1E4A-B5FC-49DACB8716A1}" type="pres">
      <dgm:prSet presAssocID="{B6E38A29-DFA0-9B41-89F7-072D2D082236}" presName="composite" presStyleCnt="0"/>
      <dgm:spPr/>
    </dgm:pt>
    <dgm:pt modelId="{E7D552ED-B7EC-4340-BFF0-DFE490ADDCE4}" type="pres">
      <dgm:prSet presAssocID="{B6E38A29-DFA0-9B41-89F7-072D2D082236}" presName="parTx" presStyleLbl="node1" presStyleIdx="1" presStyleCnt="3">
        <dgm:presLayoutVars>
          <dgm:chMax val="0"/>
          <dgm:chPref val="0"/>
          <dgm:bulletEnabled val="1"/>
        </dgm:presLayoutVars>
      </dgm:prSet>
      <dgm:spPr/>
      <dgm:t>
        <a:bodyPr/>
        <a:lstStyle/>
        <a:p>
          <a:endParaRPr lang="en-US"/>
        </a:p>
      </dgm:t>
    </dgm:pt>
    <dgm:pt modelId="{46D5D1B1-C250-424E-B9CE-2F202F2BB0A1}" type="pres">
      <dgm:prSet presAssocID="{B6E38A29-DFA0-9B41-89F7-072D2D082236}" presName="parSh" presStyleLbl="node1" presStyleIdx="2" presStyleCnt="3" custScaleX="122099"/>
      <dgm:spPr/>
      <dgm:t>
        <a:bodyPr/>
        <a:lstStyle/>
        <a:p>
          <a:endParaRPr lang="en-US"/>
        </a:p>
      </dgm:t>
    </dgm:pt>
    <dgm:pt modelId="{5B02DD9B-063B-D240-A874-F71DE6464E54}" type="pres">
      <dgm:prSet presAssocID="{B6E38A29-DFA0-9B41-89F7-072D2D082236}" presName="desTx" presStyleLbl="fgAcc1" presStyleIdx="2" presStyleCnt="3" custScaleX="244374">
        <dgm:presLayoutVars>
          <dgm:bulletEnabled val="1"/>
        </dgm:presLayoutVars>
      </dgm:prSet>
      <dgm:spPr/>
      <dgm:t>
        <a:bodyPr/>
        <a:lstStyle/>
        <a:p>
          <a:endParaRPr lang="en-US"/>
        </a:p>
      </dgm:t>
    </dgm:pt>
  </dgm:ptLst>
  <dgm:cxnLst>
    <dgm:cxn modelId="{CA4B2CC5-53A2-914B-A394-2037C3F25236}" srcId="{36DCF4C0-53F0-D24D-9F02-B80ED96E3D97}" destId="{B6E38A29-DFA0-9B41-89F7-072D2D082236}" srcOrd="2" destOrd="0" parTransId="{2B0D930F-44E6-FF45-84AF-32E296B54755}" sibTransId="{F1BBF988-3D17-5F43-B5EF-BFA9FD118928}"/>
    <dgm:cxn modelId="{7804206B-8C1E-E046-AC57-FEBED6975C86}" srcId="{B6E38A29-DFA0-9B41-89F7-072D2D082236}" destId="{38E5EA8F-4608-7C44-B13D-4B7715CF110A}" srcOrd="3" destOrd="0" parTransId="{B9863D81-48D9-3C43-90D1-E70ED7C5CB5D}" sibTransId="{9711F3A9-14BF-184B-8D89-50130F207131}"/>
    <dgm:cxn modelId="{4926C0FC-218F-0B46-8C12-A7969005ECE2}" srcId="{B6E38A29-DFA0-9B41-89F7-072D2D082236}" destId="{5E96CDA6-A41A-B74D-9305-EFCC4F26F504}" srcOrd="4" destOrd="0" parTransId="{E5A8D52F-8E28-1F4F-AF8A-41362BA87F16}" sibTransId="{D6D4C82A-B7CD-F349-899E-6D4D4C551840}"/>
    <dgm:cxn modelId="{751FBE73-6AAD-D943-AC9A-D44B9E90AFDA}" type="presOf" srcId="{4B5D7613-31AD-CD4E-89EB-DE1866537623}" destId="{5B02DD9B-063B-D240-A874-F71DE6464E54}" srcOrd="0" destOrd="2" presId="urn:microsoft.com/office/officeart/2005/8/layout/process3"/>
    <dgm:cxn modelId="{A01F227E-38F9-C740-9274-58C8744FEF0A}" type="presOf" srcId="{ECB50215-FBC6-CF41-98BE-57B0D5BE0512}" destId="{861FB837-C130-944F-B489-428268F9B09D}" srcOrd="0" destOrd="6" presId="urn:microsoft.com/office/officeart/2005/8/layout/process3"/>
    <dgm:cxn modelId="{995378F2-9C45-F44A-A132-04A05F631B7A}" type="presOf" srcId="{EE86B090-267F-914C-983D-58A103017876}" destId="{D9E49904-694B-F44B-860D-179FA66C1794}" srcOrd="0" destOrd="3" presId="urn:microsoft.com/office/officeart/2005/8/layout/process3"/>
    <dgm:cxn modelId="{7A5AC554-AE77-0A4E-9B3B-D0A0FB429302}" srcId="{B0EE8A04-B512-064B-BC47-400CAE113725}" destId="{ECB50215-FBC6-CF41-98BE-57B0D5BE0512}" srcOrd="6" destOrd="0" parTransId="{A5F51FE8-911E-9F43-84D1-E72A6F1B1992}" sibTransId="{69A6AC54-E43B-1240-BF50-547560985C72}"/>
    <dgm:cxn modelId="{041396E9-71FF-B143-8CAF-688440766EDE}" type="presOf" srcId="{B0EE8A04-B512-064B-BC47-400CAE113725}" destId="{CF3E93BD-CF2F-924F-8ED8-340F0DAA3D19}" srcOrd="1" destOrd="0" presId="urn:microsoft.com/office/officeart/2005/8/layout/process3"/>
    <dgm:cxn modelId="{C881B6B9-F91D-C640-88D3-6433AAB881B5}" type="presOf" srcId="{710F9782-B705-8A41-A149-5FC14C9030EE}" destId="{861FB837-C130-944F-B489-428268F9B09D}" srcOrd="0" destOrd="2" presId="urn:microsoft.com/office/officeart/2005/8/layout/process3"/>
    <dgm:cxn modelId="{67B1FA26-5528-C541-9615-CDA952A91D3F}" srcId="{B0EE8A04-B512-064B-BC47-400CAE113725}" destId="{7C809EDA-A151-8946-9A13-97350B85A130}" srcOrd="7" destOrd="0" parTransId="{1D908B02-2730-FA41-8BC3-9D87C42994FB}" sibTransId="{775A29B4-7C41-E042-8D1E-2E05108826C4}"/>
    <dgm:cxn modelId="{C311CC00-BF68-BB41-A293-30FF6B02F168}" srcId="{B6E38A29-DFA0-9B41-89F7-072D2D082236}" destId="{E5A7C1C8-F03C-DA42-B7E4-CC46239936D0}" srcOrd="5" destOrd="0" parTransId="{2EBA7B35-C573-3E4C-AFC9-F50001B2D1BD}" sibTransId="{D77092CF-53AF-3545-A615-7AC5466B2070}"/>
    <dgm:cxn modelId="{2E865490-5844-594C-94A4-CE842F0DA1BB}" type="presOf" srcId="{CF7B0B78-C9CE-2642-9998-B63460D7F596}" destId="{861FB837-C130-944F-B489-428268F9B09D}" srcOrd="0" destOrd="3" presId="urn:microsoft.com/office/officeart/2005/8/layout/process3"/>
    <dgm:cxn modelId="{A0870BEE-4CE2-1743-A9CC-A67B641CF655}" type="presOf" srcId="{D6095BB0-127F-5748-B88B-389A3D850E2C}" destId="{5B02DD9B-063B-D240-A874-F71DE6464E54}" srcOrd="0" destOrd="6" presId="urn:microsoft.com/office/officeart/2005/8/layout/process3"/>
    <dgm:cxn modelId="{B45412E7-8100-5447-AF35-FD1EC8871559}" srcId="{B0EE8A04-B512-064B-BC47-400CAE113725}" destId="{F7633A79-4465-A443-8D8C-06CEA5767EE4}" srcOrd="1" destOrd="0" parTransId="{55BAF1F5-298E-354F-A872-1F735F6BC13D}" sibTransId="{B9CB3E34-7B05-7145-A697-23ADBCFC0E05}"/>
    <dgm:cxn modelId="{2DC44861-BD03-E54F-8B80-2073733CDE32}" srcId="{36DCF4C0-53F0-D24D-9F02-B80ED96E3D97}" destId="{5D8FCCD8-2F32-3945-8B00-E8420A6C5F79}" srcOrd="0" destOrd="0" parTransId="{992B6588-9512-6646-B99B-78BAC218BBA1}" sibTransId="{29A810EA-29B4-3345-93A1-29949E2BBFA7}"/>
    <dgm:cxn modelId="{44A4A3D3-5B63-C241-A931-25287D7E0268}" type="presOf" srcId="{E8FB35BF-0E73-CA4D-8292-6E2338601DB9}" destId="{D9E49904-694B-F44B-860D-179FA66C1794}" srcOrd="0" destOrd="0" presId="urn:microsoft.com/office/officeart/2005/8/layout/process3"/>
    <dgm:cxn modelId="{5E2D518D-4CE6-4247-97CD-7B6AECBA7055}" type="presOf" srcId="{04964D91-8E20-894E-B9D4-F6C69E274051}" destId="{5B02DD9B-063B-D240-A874-F71DE6464E54}" srcOrd="0" destOrd="1" presId="urn:microsoft.com/office/officeart/2005/8/layout/process3"/>
    <dgm:cxn modelId="{CFCC8BB6-780C-1F40-893A-CC3CD78C2BCC}" srcId="{5D8FCCD8-2F32-3945-8B00-E8420A6C5F79}" destId="{EBC49FAB-EB8C-F94B-AAD8-3C835E48E106}" srcOrd="1" destOrd="0" parTransId="{2258FD3A-83FD-774C-B302-094EBE1B4C17}" sibTransId="{8C173B0B-48AF-E749-84A1-4435E825CD76}"/>
    <dgm:cxn modelId="{D7D30DA2-04BA-C146-B436-9E9980447E1C}" srcId="{5D8FCCD8-2F32-3945-8B00-E8420A6C5F79}" destId="{E8FB35BF-0E73-CA4D-8292-6E2338601DB9}" srcOrd="0" destOrd="0" parTransId="{052987C7-5504-E841-AB75-2547736E8CA3}" sibTransId="{DDCF39E3-DBF0-E440-B8F0-EA510188B435}"/>
    <dgm:cxn modelId="{EF2FF0F7-E97A-E24F-9D7B-238FBFCF8C9D}" type="presOf" srcId="{7D84F14A-CA9F-3A43-924E-2F733DA1D649}" destId="{5B02DD9B-063B-D240-A874-F71DE6464E54}" srcOrd="0" destOrd="0" presId="urn:microsoft.com/office/officeart/2005/8/layout/process3"/>
    <dgm:cxn modelId="{D49CD274-B563-1241-901D-869FFBA3DCE3}" type="presOf" srcId="{7C809EDA-A151-8946-9A13-97350B85A130}" destId="{861FB837-C130-944F-B489-428268F9B09D}" srcOrd="0" destOrd="7" presId="urn:microsoft.com/office/officeart/2005/8/layout/process3"/>
    <dgm:cxn modelId="{285E8408-8569-D84D-9201-984EC67C0FCD}" type="presOf" srcId="{5E96CDA6-A41A-B74D-9305-EFCC4F26F504}" destId="{5B02DD9B-063B-D240-A874-F71DE6464E54}" srcOrd="0" destOrd="4" presId="urn:microsoft.com/office/officeart/2005/8/layout/process3"/>
    <dgm:cxn modelId="{285D3DDA-0970-7149-87A7-973F99A44738}" srcId="{B6E38A29-DFA0-9B41-89F7-072D2D082236}" destId="{D6095BB0-127F-5748-B88B-389A3D850E2C}" srcOrd="6" destOrd="0" parTransId="{C67D43D2-6A71-3342-81F9-2131752A5C0D}" sibTransId="{39283849-63AD-A34C-874B-997D1721DEBB}"/>
    <dgm:cxn modelId="{CC1A0E18-41D0-9B46-99D9-B06EBF844615}" srcId="{5D8FCCD8-2F32-3945-8B00-E8420A6C5F79}" destId="{4D3CA94C-9427-CD45-8B6C-9520585916C1}" srcOrd="2" destOrd="0" parTransId="{155E9AEE-575D-344A-87EE-B68C3C0838B2}" sibTransId="{B8BEA350-E743-AE46-8997-ACB3E273A763}"/>
    <dgm:cxn modelId="{C04E6535-09AB-9144-AB0D-F21B6493DBED}" type="presOf" srcId="{4EAA015E-793F-014F-B8AF-C010904971A5}" destId="{861FB837-C130-944F-B489-428268F9B09D}" srcOrd="0" destOrd="8" presId="urn:microsoft.com/office/officeart/2005/8/layout/process3"/>
    <dgm:cxn modelId="{6746F406-B8F3-5647-8BF9-BB7F99ADDD17}" type="presOf" srcId="{CAC377C8-1C41-D349-9FE3-15F2ED7B9EE0}" destId="{861FB837-C130-944F-B489-428268F9B09D}" srcOrd="0" destOrd="0" presId="urn:microsoft.com/office/officeart/2005/8/layout/process3"/>
    <dgm:cxn modelId="{AC75F741-7582-1948-B439-B18EA5382682}" type="presOf" srcId="{29A810EA-29B4-3345-93A1-29949E2BBFA7}" destId="{F0167830-9075-464D-8AE7-8F9C8AD19534}" srcOrd="1" destOrd="0" presId="urn:microsoft.com/office/officeart/2005/8/layout/process3"/>
    <dgm:cxn modelId="{CAC4F496-A026-784D-A03A-6FFCDDDF02BA}" srcId="{B6E38A29-DFA0-9B41-89F7-072D2D082236}" destId="{04964D91-8E20-894E-B9D4-F6C69E274051}" srcOrd="1" destOrd="0" parTransId="{4763446D-71D7-FD4E-A3F2-50127249CE07}" sibTransId="{FEADD909-AE3A-7B4A-AE3E-8E05173532AE}"/>
    <dgm:cxn modelId="{2CA03EAC-D88F-D646-91EA-3749C2CC541B}" srcId="{B0EE8A04-B512-064B-BC47-400CAE113725}" destId="{710F9782-B705-8A41-A149-5FC14C9030EE}" srcOrd="2" destOrd="0" parTransId="{BDBD61F0-3485-DB4D-8A79-944F837BB218}" sibTransId="{6D597655-5A87-CA49-B03D-417545481F6F}"/>
    <dgm:cxn modelId="{54F6155A-397C-1C49-A311-35D89AFD6FD1}" srcId="{5D8FCCD8-2F32-3945-8B00-E8420A6C5F79}" destId="{8B53523F-2F3B-F746-8AF3-31372CC541CF}" srcOrd="4" destOrd="0" parTransId="{7B479575-1138-7F42-944F-6E7BBF06FD25}" sibTransId="{9D327E87-8345-9847-9D16-07B504D0CCBB}"/>
    <dgm:cxn modelId="{EC10FA52-359F-554F-AF75-4AB267FA5DDA}" type="presOf" srcId="{E5A7C1C8-F03C-DA42-B7E4-CC46239936D0}" destId="{5B02DD9B-063B-D240-A874-F71DE6464E54}" srcOrd="0" destOrd="5" presId="urn:microsoft.com/office/officeart/2005/8/layout/process3"/>
    <dgm:cxn modelId="{3FE65699-E7EF-6A4D-A2CC-44C38577A0D0}" type="presOf" srcId="{6EE3D23B-406A-B64A-9D8E-3B9A0032052F}" destId="{861FB837-C130-944F-B489-428268F9B09D}" srcOrd="0" destOrd="4" presId="urn:microsoft.com/office/officeart/2005/8/layout/process3"/>
    <dgm:cxn modelId="{23C84BD8-1ACE-2442-ACEB-9EA14E2C73FB}" srcId="{B0EE8A04-B512-064B-BC47-400CAE113725}" destId="{6EE3D23B-406A-B64A-9D8E-3B9A0032052F}" srcOrd="4" destOrd="0" parTransId="{97F7C7AB-DBEF-2248-B887-B0F1738FF230}" sibTransId="{F1F4D580-75E7-E045-84D6-370F673B3C80}"/>
    <dgm:cxn modelId="{4089E2C3-BAC1-1C45-8716-4D6CEC137DB2}" type="presOf" srcId="{33D74578-C0DB-724F-8F09-19F915638194}" destId="{D9E49904-694B-F44B-860D-179FA66C1794}" srcOrd="0" destOrd="5" presId="urn:microsoft.com/office/officeart/2005/8/layout/process3"/>
    <dgm:cxn modelId="{D3ACE5E5-F08E-3E4A-997F-63F34FC5F5DF}" type="presOf" srcId="{5D8FCCD8-2F32-3945-8B00-E8420A6C5F79}" destId="{F4BEEFB7-FB1F-3447-B52E-FCF47975917E}" srcOrd="0" destOrd="0" presId="urn:microsoft.com/office/officeart/2005/8/layout/process3"/>
    <dgm:cxn modelId="{7C5A032C-F135-C744-9409-540AA99D5149}" srcId="{B6E38A29-DFA0-9B41-89F7-072D2D082236}" destId="{4B5D7613-31AD-CD4E-89EB-DE1866537623}" srcOrd="2" destOrd="0" parTransId="{767A76E9-3B7C-BA49-8260-6C5BABF8530D}" sibTransId="{3F4F7791-FE1B-2343-9324-1677DDBF2252}"/>
    <dgm:cxn modelId="{CFEA6988-B864-3145-95F0-E3D29E094D47}" srcId="{B0EE8A04-B512-064B-BC47-400CAE113725}" destId="{E0774A5D-345D-B644-8792-231C1EC7B7FE}" srcOrd="5" destOrd="0" parTransId="{44CFC31C-B482-CC4B-B4A2-A521B3280B70}" sibTransId="{1DC83089-385B-1A45-86AB-C211459D212C}"/>
    <dgm:cxn modelId="{22B3A813-3CCA-2D4D-B205-10C4D1187109}" type="presOf" srcId="{E0774A5D-345D-B644-8792-231C1EC7B7FE}" destId="{861FB837-C130-944F-B489-428268F9B09D}" srcOrd="0" destOrd="5" presId="urn:microsoft.com/office/officeart/2005/8/layout/process3"/>
    <dgm:cxn modelId="{0D12EEC1-86B7-2E49-9C3D-A9B7A7BE5C25}" type="presOf" srcId="{B6E38A29-DFA0-9B41-89F7-072D2D082236}" destId="{E7D552ED-B7EC-4340-BFF0-DFE490ADDCE4}" srcOrd="0" destOrd="0" presId="urn:microsoft.com/office/officeart/2005/8/layout/process3"/>
    <dgm:cxn modelId="{3B8A6CCA-D726-C743-9C2B-0FDCB92DFF9C}" type="presOf" srcId="{36DCF4C0-53F0-D24D-9F02-B80ED96E3D97}" destId="{AFD1AF19-28A5-CD40-A833-2E40E37056C1}" srcOrd="0" destOrd="0" presId="urn:microsoft.com/office/officeart/2005/8/layout/process3"/>
    <dgm:cxn modelId="{87343CCB-5A98-7644-A22B-5B0074A2B50D}" srcId="{36DCF4C0-53F0-D24D-9F02-B80ED96E3D97}" destId="{B0EE8A04-B512-064B-BC47-400CAE113725}" srcOrd="1" destOrd="0" parTransId="{7E6BD70D-7DE7-0C49-8620-566B3055DCD6}" sibTransId="{1990B7B7-C7F7-C445-BFE3-796B3C5E16DC}"/>
    <dgm:cxn modelId="{67D26B2F-9C7F-4041-BFF9-A72E60D99187}" srcId="{B0EE8A04-B512-064B-BC47-400CAE113725}" destId="{CF7B0B78-C9CE-2642-9998-B63460D7F596}" srcOrd="3" destOrd="0" parTransId="{866E0766-3B33-D24B-A37E-ADAC16ECD1D0}" sibTransId="{530B0DAE-F84E-7F4E-9547-0AD97EEDA48B}"/>
    <dgm:cxn modelId="{3833D4CE-EAAD-F643-A100-DD25513872A8}" type="presOf" srcId="{29A810EA-29B4-3345-93A1-29949E2BBFA7}" destId="{DBD42A39-C0C7-4343-B895-86914157A82C}" srcOrd="0" destOrd="0" presId="urn:microsoft.com/office/officeart/2005/8/layout/process3"/>
    <dgm:cxn modelId="{AE3573D7-8D29-3945-8526-BEB577913BFA}" type="presOf" srcId="{4D3CA94C-9427-CD45-8B6C-9520585916C1}" destId="{D9E49904-694B-F44B-860D-179FA66C1794}" srcOrd="0" destOrd="2" presId="urn:microsoft.com/office/officeart/2005/8/layout/process3"/>
    <dgm:cxn modelId="{C05D3E94-4558-B449-B105-4EBD9BCE1F5E}" type="presOf" srcId="{B6E38A29-DFA0-9B41-89F7-072D2D082236}" destId="{46D5D1B1-C250-424E-B9CE-2F202F2BB0A1}" srcOrd="1" destOrd="0" presId="urn:microsoft.com/office/officeart/2005/8/layout/process3"/>
    <dgm:cxn modelId="{1A998964-854D-EB41-867F-88EDD6D2B21C}" srcId="{B0EE8A04-B512-064B-BC47-400CAE113725}" destId="{CAC377C8-1C41-D349-9FE3-15F2ED7B9EE0}" srcOrd="0" destOrd="0" parTransId="{8CF0581D-079F-5446-B470-7F519083087E}" sibTransId="{7467480C-5240-134F-8A1A-BF6249700F98}"/>
    <dgm:cxn modelId="{343DB3FC-241B-8F4D-8CBB-1BA623CB5478}" srcId="{B0EE8A04-B512-064B-BC47-400CAE113725}" destId="{4EAA015E-793F-014F-B8AF-C010904971A5}" srcOrd="8" destOrd="0" parTransId="{3CF2B6E2-34FF-394B-9E06-7F933BD50568}" sibTransId="{9222366E-3DDB-7142-865E-BA00A3807183}"/>
    <dgm:cxn modelId="{028574C3-A37A-FA46-B0AF-49C0335C92FC}" type="presOf" srcId="{38E5EA8F-4608-7C44-B13D-4B7715CF110A}" destId="{5B02DD9B-063B-D240-A874-F71DE6464E54}" srcOrd="0" destOrd="3" presId="urn:microsoft.com/office/officeart/2005/8/layout/process3"/>
    <dgm:cxn modelId="{9E67CE2E-E75E-CB49-84C9-32180396A32E}" type="presOf" srcId="{1990B7B7-C7F7-C445-BFE3-796B3C5E16DC}" destId="{BC50644E-97F4-694C-9FEA-43A40F8522AC}" srcOrd="0" destOrd="0" presId="urn:microsoft.com/office/officeart/2005/8/layout/process3"/>
    <dgm:cxn modelId="{4797409E-A2A0-DE43-AF95-4024FDBD3AD6}" type="presOf" srcId="{EBC49FAB-EB8C-F94B-AAD8-3C835E48E106}" destId="{D9E49904-694B-F44B-860D-179FA66C1794}" srcOrd="0" destOrd="1" presId="urn:microsoft.com/office/officeart/2005/8/layout/process3"/>
    <dgm:cxn modelId="{751FB0CC-4E70-C346-867A-BA9DEAD84F84}" type="presOf" srcId="{B0EE8A04-B512-064B-BC47-400CAE113725}" destId="{3B399557-1DA6-3B48-B539-C9C07F94EBA8}" srcOrd="0" destOrd="0" presId="urn:microsoft.com/office/officeart/2005/8/layout/process3"/>
    <dgm:cxn modelId="{AB5EABC5-035F-CF43-A5BD-ED252405A741}" type="presOf" srcId="{1990B7B7-C7F7-C445-BFE3-796B3C5E16DC}" destId="{4DAB18B4-0A69-C24F-8519-B8EBBD434CBC}" srcOrd="1" destOrd="0" presId="urn:microsoft.com/office/officeart/2005/8/layout/process3"/>
    <dgm:cxn modelId="{09F1A7F0-9ECD-744F-B580-598B495BAE61}" srcId="{5D8FCCD8-2F32-3945-8B00-E8420A6C5F79}" destId="{EE86B090-267F-914C-983D-58A103017876}" srcOrd="3" destOrd="0" parTransId="{F872F303-EF81-934F-B860-6382E68CD29A}" sibTransId="{76DD9190-8583-944E-B40E-AF29E565BDA7}"/>
    <dgm:cxn modelId="{EA6489C2-49A6-8C49-81E5-45D65A827A1F}" srcId="{B6E38A29-DFA0-9B41-89F7-072D2D082236}" destId="{7D84F14A-CA9F-3A43-924E-2F733DA1D649}" srcOrd="0" destOrd="0" parTransId="{252F9010-40E7-8D41-B5CC-81F1CC397163}" sibTransId="{1B32ACEF-F099-1740-96A4-2F8BA0D2C278}"/>
    <dgm:cxn modelId="{7B2CA4B1-41C1-554B-A22A-7184628A8D4D}" type="presOf" srcId="{F7633A79-4465-A443-8D8C-06CEA5767EE4}" destId="{861FB837-C130-944F-B489-428268F9B09D}" srcOrd="0" destOrd="1" presId="urn:microsoft.com/office/officeart/2005/8/layout/process3"/>
    <dgm:cxn modelId="{39C4A7B2-5E57-7043-9010-10E92C9AD4FF}" srcId="{5D8FCCD8-2F32-3945-8B00-E8420A6C5F79}" destId="{33D74578-C0DB-724F-8F09-19F915638194}" srcOrd="5" destOrd="0" parTransId="{32B7CC9A-154F-204F-85CB-C48864A10A0C}" sibTransId="{ECFED152-EF07-E348-9B2F-CF7894FF6CA4}"/>
    <dgm:cxn modelId="{4D7A123F-A5A5-A740-9DD9-B4111B7D5B77}" type="presOf" srcId="{8B53523F-2F3B-F746-8AF3-31372CC541CF}" destId="{D9E49904-694B-F44B-860D-179FA66C1794}" srcOrd="0" destOrd="4" presId="urn:microsoft.com/office/officeart/2005/8/layout/process3"/>
    <dgm:cxn modelId="{508AFC4B-31E6-FA47-8863-A38D1281B20A}" type="presOf" srcId="{5D8FCCD8-2F32-3945-8B00-E8420A6C5F79}" destId="{5EF1BA9E-A7D4-C844-9183-F623739342D3}" srcOrd="1" destOrd="0" presId="urn:microsoft.com/office/officeart/2005/8/layout/process3"/>
    <dgm:cxn modelId="{85198C62-3D36-374C-A95D-8B7D2BABCC90}" type="presParOf" srcId="{AFD1AF19-28A5-CD40-A833-2E40E37056C1}" destId="{8E24A00A-AB45-FB44-A5AA-F07D89348B51}" srcOrd="0" destOrd="0" presId="urn:microsoft.com/office/officeart/2005/8/layout/process3"/>
    <dgm:cxn modelId="{45CA4931-F5BD-AC4F-8150-BADABE709578}" type="presParOf" srcId="{8E24A00A-AB45-FB44-A5AA-F07D89348B51}" destId="{F4BEEFB7-FB1F-3447-B52E-FCF47975917E}" srcOrd="0" destOrd="0" presId="urn:microsoft.com/office/officeart/2005/8/layout/process3"/>
    <dgm:cxn modelId="{9F0612CC-8761-4D4F-95A6-423BF65A01D3}" type="presParOf" srcId="{8E24A00A-AB45-FB44-A5AA-F07D89348B51}" destId="{5EF1BA9E-A7D4-C844-9183-F623739342D3}" srcOrd="1" destOrd="0" presId="urn:microsoft.com/office/officeart/2005/8/layout/process3"/>
    <dgm:cxn modelId="{63AB1C95-9480-3144-8808-63F5D229D8B2}" type="presParOf" srcId="{8E24A00A-AB45-FB44-A5AA-F07D89348B51}" destId="{D9E49904-694B-F44B-860D-179FA66C1794}" srcOrd="2" destOrd="0" presId="urn:microsoft.com/office/officeart/2005/8/layout/process3"/>
    <dgm:cxn modelId="{898F6441-5F93-F84C-93EB-019A905729AE}" type="presParOf" srcId="{AFD1AF19-28A5-CD40-A833-2E40E37056C1}" destId="{DBD42A39-C0C7-4343-B895-86914157A82C}" srcOrd="1" destOrd="0" presId="urn:microsoft.com/office/officeart/2005/8/layout/process3"/>
    <dgm:cxn modelId="{94FCC9DD-0A96-2A45-9F45-B25707A783E1}" type="presParOf" srcId="{DBD42A39-C0C7-4343-B895-86914157A82C}" destId="{F0167830-9075-464D-8AE7-8F9C8AD19534}" srcOrd="0" destOrd="0" presId="urn:microsoft.com/office/officeart/2005/8/layout/process3"/>
    <dgm:cxn modelId="{6C8A1141-E0B9-D54C-9FE2-47CB0DE8D00A}" type="presParOf" srcId="{AFD1AF19-28A5-CD40-A833-2E40E37056C1}" destId="{3677E555-487A-004C-80D1-75C4212E904E}" srcOrd="2" destOrd="0" presId="urn:microsoft.com/office/officeart/2005/8/layout/process3"/>
    <dgm:cxn modelId="{A20B004E-D7D6-CE47-B86D-37CBFCF1AA1C}" type="presParOf" srcId="{3677E555-487A-004C-80D1-75C4212E904E}" destId="{3B399557-1DA6-3B48-B539-C9C07F94EBA8}" srcOrd="0" destOrd="0" presId="urn:microsoft.com/office/officeart/2005/8/layout/process3"/>
    <dgm:cxn modelId="{CCF0088C-B81B-2D48-801E-D033C118B039}" type="presParOf" srcId="{3677E555-487A-004C-80D1-75C4212E904E}" destId="{CF3E93BD-CF2F-924F-8ED8-340F0DAA3D19}" srcOrd="1" destOrd="0" presId="urn:microsoft.com/office/officeart/2005/8/layout/process3"/>
    <dgm:cxn modelId="{F989B737-84A9-1144-810B-475497D1136D}" type="presParOf" srcId="{3677E555-487A-004C-80D1-75C4212E904E}" destId="{861FB837-C130-944F-B489-428268F9B09D}" srcOrd="2" destOrd="0" presId="urn:microsoft.com/office/officeart/2005/8/layout/process3"/>
    <dgm:cxn modelId="{7BC3497F-C987-F04A-8A9A-A0AFD144AF91}" type="presParOf" srcId="{AFD1AF19-28A5-CD40-A833-2E40E37056C1}" destId="{BC50644E-97F4-694C-9FEA-43A40F8522AC}" srcOrd="3" destOrd="0" presId="urn:microsoft.com/office/officeart/2005/8/layout/process3"/>
    <dgm:cxn modelId="{7280DFCC-5606-9347-9BE2-0F6BD7F2677A}" type="presParOf" srcId="{BC50644E-97F4-694C-9FEA-43A40F8522AC}" destId="{4DAB18B4-0A69-C24F-8519-B8EBBD434CBC}" srcOrd="0" destOrd="0" presId="urn:microsoft.com/office/officeart/2005/8/layout/process3"/>
    <dgm:cxn modelId="{B63211FE-34DD-0F41-8A5C-EDAAF1C562FF}" type="presParOf" srcId="{AFD1AF19-28A5-CD40-A833-2E40E37056C1}" destId="{0D509A23-9C3E-1E4A-B5FC-49DACB8716A1}" srcOrd="4" destOrd="0" presId="urn:microsoft.com/office/officeart/2005/8/layout/process3"/>
    <dgm:cxn modelId="{9D54A990-0E7C-0D48-90BD-F67E04B7CFB8}" type="presParOf" srcId="{0D509A23-9C3E-1E4A-B5FC-49DACB8716A1}" destId="{E7D552ED-B7EC-4340-BFF0-DFE490ADDCE4}" srcOrd="0" destOrd="0" presId="urn:microsoft.com/office/officeart/2005/8/layout/process3"/>
    <dgm:cxn modelId="{E3E72A3C-43F1-9E44-AD1A-46523AB18340}" type="presParOf" srcId="{0D509A23-9C3E-1E4A-B5FC-49DACB8716A1}" destId="{46D5D1B1-C250-424E-B9CE-2F202F2BB0A1}" srcOrd="1" destOrd="0" presId="urn:microsoft.com/office/officeart/2005/8/layout/process3"/>
    <dgm:cxn modelId="{0F4A11F9-B3AA-3944-BA44-2DCA102F77B9}" type="presParOf" srcId="{0D509A23-9C3E-1E4A-B5FC-49DACB8716A1}" destId="{5B02DD9B-063B-D240-A874-F71DE6464E5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6DCF4C0-53F0-D24D-9F02-B80ED96E3D97}"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5D8FCCD8-2F32-3945-8B00-E8420A6C5F79}">
      <dgm:prSet phldrT="[Text]" custT="1"/>
      <dgm:spPr/>
      <dgm:t>
        <a:bodyPr/>
        <a:lstStyle/>
        <a:p>
          <a:r>
            <a:rPr lang="en-US" sz="1800" b="1" dirty="0" smtClean="0"/>
            <a:t>What is Available in CT</a:t>
          </a:r>
          <a:r>
            <a:rPr lang="en-US" sz="1800" b="1" baseline="0" dirty="0" smtClean="0"/>
            <a:t> Now?</a:t>
          </a:r>
          <a:endParaRPr lang="en-US" sz="1800" dirty="0"/>
        </a:p>
      </dgm:t>
    </dgm:pt>
    <dgm:pt modelId="{992B6588-9512-6646-B99B-78BAC218BBA1}" type="parTrans" cxnId="{2DC44861-BD03-E54F-8B80-2073733CDE32}">
      <dgm:prSet/>
      <dgm:spPr/>
      <dgm:t>
        <a:bodyPr/>
        <a:lstStyle/>
        <a:p>
          <a:endParaRPr lang="en-US"/>
        </a:p>
      </dgm:t>
    </dgm:pt>
    <dgm:pt modelId="{29A810EA-29B4-3345-93A1-29949E2BBFA7}" type="sibTrans" cxnId="{2DC44861-BD03-E54F-8B80-2073733CDE32}">
      <dgm:prSet/>
      <dgm:spPr/>
      <dgm:t>
        <a:bodyPr/>
        <a:lstStyle/>
        <a:p>
          <a:endParaRPr lang="en-US"/>
        </a:p>
      </dgm:t>
    </dgm:pt>
    <dgm:pt modelId="{E8FB35BF-0E73-CA4D-8292-6E2338601DB9}">
      <dgm:prSet phldrT="[Text]" custT="1"/>
      <dgm:spPr/>
      <dgm:t>
        <a:bodyPr/>
        <a:lstStyle/>
        <a:p>
          <a:endParaRPr lang="en-US" sz="1400" dirty="0"/>
        </a:p>
      </dgm:t>
    </dgm:pt>
    <dgm:pt modelId="{052987C7-5504-E841-AB75-2547736E8CA3}" type="parTrans" cxnId="{D7D30DA2-04BA-C146-B436-9E9980447E1C}">
      <dgm:prSet/>
      <dgm:spPr/>
      <dgm:t>
        <a:bodyPr/>
        <a:lstStyle/>
        <a:p>
          <a:endParaRPr lang="en-US"/>
        </a:p>
      </dgm:t>
    </dgm:pt>
    <dgm:pt modelId="{DDCF39E3-DBF0-E440-B8F0-EA510188B435}" type="sibTrans" cxnId="{D7D30DA2-04BA-C146-B436-9E9980447E1C}">
      <dgm:prSet/>
      <dgm:spPr/>
      <dgm:t>
        <a:bodyPr/>
        <a:lstStyle/>
        <a:p>
          <a:endParaRPr lang="en-US"/>
        </a:p>
      </dgm:t>
    </dgm:pt>
    <dgm:pt modelId="{B0EE8A04-B512-064B-BC47-400CAE113725}">
      <dgm:prSet phldrT="[Text]" custT="1"/>
      <dgm:spPr/>
      <dgm:t>
        <a:bodyPr/>
        <a:lstStyle/>
        <a:p>
          <a:r>
            <a:rPr lang="en-US" sz="1800" b="1" dirty="0" smtClean="0"/>
            <a:t>What Can CT Do Differently?</a:t>
          </a:r>
          <a:endParaRPr lang="en-US" sz="1800" dirty="0"/>
        </a:p>
      </dgm:t>
    </dgm:pt>
    <dgm:pt modelId="{7E6BD70D-7DE7-0C49-8620-566B3055DCD6}" type="parTrans" cxnId="{87343CCB-5A98-7644-A22B-5B0074A2B50D}">
      <dgm:prSet/>
      <dgm:spPr/>
      <dgm:t>
        <a:bodyPr/>
        <a:lstStyle/>
        <a:p>
          <a:endParaRPr lang="en-US"/>
        </a:p>
      </dgm:t>
    </dgm:pt>
    <dgm:pt modelId="{1990B7B7-C7F7-C445-BFE3-796B3C5E16DC}" type="sibTrans" cxnId="{87343CCB-5A98-7644-A22B-5B0074A2B50D}">
      <dgm:prSet/>
      <dgm:spPr/>
      <dgm:t>
        <a:bodyPr/>
        <a:lstStyle/>
        <a:p>
          <a:endParaRPr lang="en-US"/>
        </a:p>
      </dgm:t>
    </dgm:pt>
    <dgm:pt modelId="{CAC377C8-1C41-D349-9FE3-15F2ED7B9EE0}">
      <dgm:prSet phldrT="[Text]" custT="1"/>
      <dgm:spPr/>
      <dgm:t>
        <a:bodyPr/>
        <a:lstStyle/>
        <a:p>
          <a:pPr rtl="0"/>
          <a:endParaRPr lang="en-US" sz="1400" dirty="0"/>
        </a:p>
      </dgm:t>
    </dgm:pt>
    <dgm:pt modelId="{8CF0581D-079F-5446-B470-7F519083087E}" type="parTrans" cxnId="{1A998964-854D-EB41-867F-88EDD6D2B21C}">
      <dgm:prSet/>
      <dgm:spPr/>
      <dgm:t>
        <a:bodyPr/>
        <a:lstStyle/>
        <a:p>
          <a:endParaRPr lang="en-US"/>
        </a:p>
      </dgm:t>
    </dgm:pt>
    <dgm:pt modelId="{7467480C-5240-134F-8A1A-BF6249700F98}" type="sibTrans" cxnId="{1A998964-854D-EB41-867F-88EDD6D2B21C}">
      <dgm:prSet/>
      <dgm:spPr/>
      <dgm:t>
        <a:bodyPr/>
        <a:lstStyle/>
        <a:p>
          <a:endParaRPr lang="en-US"/>
        </a:p>
      </dgm:t>
    </dgm:pt>
    <dgm:pt modelId="{B6E38A29-DFA0-9B41-89F7-072D2D082236}">
      <dgm:prSet phldrT="[Text]" custT="1"/>
      <dgm:spPr/>
      <dgm:t>
        <a:bodyPr/>
        <a:lstStyle/>
        <a:p>
          <a:r>
            <a:rPr lang="en-US" sz="1800" b="1" dirty="0" smtClean="0"/>
            <a:t>Diversity Benefit</a:t>
          </a:r>
          <a:endParaRPr lang="en-US" sz="1800" dirty="0"/>
        </a:p>
      </dgm:t>
    </dgm:pt>
    <dgm:pt modelId="{2B0D930F-44E6-FF45-84AF-32E296B54755}" type="parTrans" cxnId="{CA4B2CC5-53A2-914B-A394-2037C3F25236}">
      <dgm:prSet/>
      <dgm:spPr/>
      <dgm:t>
        <a:bodyPr/>
        <a:lstStyle/>
        <a:p>
          <a:endParaRPr lang="en-US"/>
        </a:p>
      </dgm:t>
    </dgm:pt>
    <dgm:pt modelId="{F1BBF988-3D17-5F43-B5EF-BFA9FD118928}" type="sibTrans" cxnId="{CA4B2CC5-53A2-914B-A394-2037C3F25236}">
      <dgm:prSet/>
      <dgm:spPr/>
      <dgm:t>
        <a:bodyPr/>
        <a:lstStyle/>
        <a:p>
          <a:endParaRPr lang="en-US"/>
        </a:p>
      </dgm:t>
    </dgm:pt>
    <dgm:pt modelId="{C8B12318-78D7-2D48-A4DA-74D9C33844A7}">
      <dgm:prSet custT="1"/>
      <dgm:spPr/>
      <dgm:t>
        <a:bodyPr/>
        <a:lstStyle/>
        <a:p>
          <a:r>
            <a:rPr lang="en-US" sz="1400" b="1" dirty="0" smtClean="0">
              <a:solidFill>
                <a:schemeClr val="tx1"/>
              </a:solidFill>
            </a:rPr>
            <a:t>LEAs &amp; RESCs hold targeted info sessions </a:t>
          </a:r>
          <a:r>
            <a:rPr lang="en-US" sz="1400" dirty="0" smtClean="0">
              <a:solidFill>
                <a:schemeClr val="tx1"/>
              </a:solidFill>
            </a:rPr>
            <a:t>to connect paras with EPPs and ARCs</a:t>
          </a:r>
        </a:p>
      </dgm:t>
    </dgm:pt>
    <dgm:pt modelId="{641584CB-2F34-744E-B75F-0CBC2747632D}" type="parTrans" cxnId="{87E37C3B-7F76-7B45-B91E-DDDBA24395DB}">
      <dgm:prSet/>
      <dgm:spPr/>
      <dgm:t>
        <a:bodyPr/>
        <a:lstStyle/>
        <a:p>
          <a:endParaRPr lang="en-US"/>
        </a:p>
      </dgm:t>
    </dgm:pt>
    <dgm:pt modelId="{DBB9D6AF-A211-1C4C-AD74-42E776DBB049}" type="sibTrans" cxnId="{87E37C3B-7F76-7B45-B91E-DDDBA24395DB}">
      <dgm:prSet/>
      <dgm:spPr/>
      <dgm:t>
        <a:bodyPr/>
        <a:lstStyle/>
        <a:p>
          <a:endParaRPr lang="en-US"/>
        </a:p>
      </dgm:t>
    </dgm:pt>
    <dgm:pt modelId="{E98C2D57-0EBC-374B-8124-388F08E7E4FF}">
      <dgm:prSet custT="1"/>
      <dgm:spPr/>
      <dgm:t>
        <a:bodyPr/>
        <a:lstStyle/>
        <a:p>
          <a:endParaRPr lang="en-US" sz="1400" dirty="0" smtClean="0">
            <a:solidFill>
              <a:schemeClr val="tx1"/>
            </a:solidFill>
          </a:endParaRPr>
        </a:p>
      </dgm:t>
    </dgm:pt>
    <dgm:pt modelId="{8D2FCA4F-210B-6D44-B7E7-050954C5E6C8}" type="parTrans" cxnId="{678D4589-3871-7443-B92B-B036EE551361}">
      <dgm:prSet/>
      <dgm:spPr/>
      <dgm:t>
        <a:bodyPr/>
        <a:lstStyle/>
        <a:p>
          <a:endParaRPr lang="en-US"/>
        </a:p>
      </dgm:t>
    </dgm:pt>
    <dgm:pt modelId="{BDC65ED2-73C7-224A-848A-2251282F6172}" type="sibTrans" cxnId="{678D4589-3871-7443-B92B-B036EE551361}">
      <dgm:prSet/>
      <dgm:spPr/>
      <dgm:t>
        <a:bodyPr/>
        <a:lstStyle/>
        <a:p>
          <a:endParaRPr lang="en-US"/>
        </a:p>
      </dgm:t>
    </dgm:pt>
    <dgm:pt modelId="{6FC4A0A9-9AC7-3743-B858-CEF70B294D14}">
      <dgm:prSet custT="1"/>
      <dgm:spPr/>
      <dgm:t>
        <a:bodyPr/>
        <a:lstStyle/>
        <a:p>
          <a:r>
            <a:rPr lang="en-US" sz="1400" b="1" dirty="0" smtClean="0">
              <a:solidFill>
                <a:schemeClr val="tx1"/>
              </a:solidFill>
            </a:rPr>
            <a:t>Several districts and RESCs provide partial tuition scholarships for candidates enrolling into any approved ARC</a:t>
          </a:r>
          <a:r>
            <a:rPr lang="en-US" sz="1400" dirty="0" smtClean="0">
              <a:solidFill>
                <a:schemeClr val="tx1"/>
              </a:solidFill>
            </a:rPr>
            <a:t>; loss of state grant funding limits ability to continue support at scale</a:t>
          </a:r>
          <a:endParaRPr lang="en-US" sz="1400" dirty="0">
            <a:solidFill>
              <a:schemeClr val="tx1"/>
            </a:solidFill>
          </a:endParaRPr>
        </a:p>
      </dgm:t>
    </dgm:pt>
    <dgm:pt modelId="{0AA8BA2A-4D0B-614C-A75B-AC1D31518794}" type="parTrans" cxnId="{72E7E7CC-9E1C-594F-AA39-5C2DE5A3D1B4}">
      <dgm:prSet/>
      <dgm:spPr/>
      <dgm:t>
        <a:bodyPr/>
        <a:lstStyle/>
        <a:p>
          <a:endParaRPr lang="en-US"/>
        </a:p>
      </dgm:t>
    </dgm:pt>
    <dgm:pt modelId="{F8B1A80E-D8E2-3F4C-B042-98753AA9AECC}" type="sibTrans" cxnId="{72E7E7CC-9E1C-594F-AA39-5C2DE5A3D1B4}">
      <dgm:prSet/>
      <dgm:spPr/>
      <dgm:t>
        <a:bodyPr/>
        <a:lstStyle/>
        <a:p>
          <a:endParaRPr lang="en-US"/>
        </a:p>
      </dgm:t>
    </dgm:pt>
    <dgm:pt modelId="{EB975191-7CAD-BC41-9C6D-B964EAEDFC2B}">
      <dgm:prSet custT="1"/>
      <dgm:spPr/>
      <dgm:t>
        <a:bodyPr/>
        <a:lstStyle/>
        <a:p>
          <a:endParaRPr lang="en-US" sz="1400" dirty="0"/>
        </a:p>
      </dgm:t>
    </dgm:pt>
    <dgm:pt modelId="{55C2DE1B-AE5C-AB47-8D1F-CD94D20944B6}" type="parTrans" cxnId="{5DEC2D0C-CBBC-E446-9E1A-EBBF938C5254}">
      <dgm:prSet/>
      <dgm:spPr/>
      <dgm:t>
        <a:bodyPr/>
        <a:lstStyle/>
        <a:p>
          <a:endParaRPr lang="en-US"/>
        </a:p>
      </dgm:t>
    </dgm:pt>
    <dgm:pt modelId="{AA4A7610-AEC7-7047-91BF-1E4F68313BDE}" type="sibTrans" cxnId="{5DEC2D0C-CBBC-E446-9E1A-EBBF938C5254}">
      <dgm:prSet/>
      <dgm:spPr/>
      <dgm:t>
        <a:bodyPr/>
        <a:lstStyle/>
        <a:p>
          <a:endParaRPr lang="en-US"/>
        </a:p>
      </dgm:t>
    </dgm:pt>
    <dgm:pt modelId="{F43DD13D-D42A-A74D-A4F1-446FED3AB153}">
      <dgm:prSet phldrT="[Text]" custT="1"/>
      <dgm:spPr/>
      <dgm:t>
        <a:bodyPr/>
        <a:lstStyle/>
        <a:p>
          <a:endParaRPr lang="en-US" sz="1400" dirty="0"/>
        </a:p>
      </dgm:t>
    </dgm:pt>
    <dgm:pt modelId="{C4890476-0DE6-1348-93AA-0486E410B6F6}" type="parTrans" cxnId="{012CB0FC-BFAB-B647-914E-25386D6BD86A}">
      <dgm:prSet/>
      <dgm:spPr/>
      <dgm:t>
        <a:bodyPr/>
        <a:lstStyle/>
        <a:p>
          <a:endParaRPr lang="en-US"/>
        </a:p>
      </dgm:t>
    </dgm:pt>
    <dgm:pt modelId="{2AE758C5-E7C6-3F4A-ABC7-86EDC5D468AC}" type="sibTrans" cxnId="{012CB0FC-BFAB-B647-914E-25386D6BD86A}">
      <dgm:prSet/>
      <dgm:spPr/>
      <dgm:t>
        <a:bodyPr/>
        <a:lstStyle/>
        <a:p>
          <a:endParaRPr lang="en-US"/>
        </a:p>
      </dgm:t>
    </dgm:pt>
    <dgm:pt modelId="{72B83311-C69B-AF4A-85C1-85FC5FD93ECD}">
      <dgm:prSet custT="1"/>
      <dgm:spPr/>
      <dgm:t>
        <a:bodyPr/>
        <a:lstStyle/>
        <a:p>
          <a:r>
            <a:rPr lang="en-US" sz="1400" b="1" dirty="0" smtClean="0">
              <a:solidFill>
                <a:schemeClr val="tx1"/>
              </a:solidFill>
            </a:rPr>
            <a:t>Centralize </a:t>
          </a:r>
          <a:r>
            <a:rPr lang="en-US" sz="1400" b="1" dirty="0" err="1" smtClean="0">
              <a:solidFill>
                <a:schemeClr val="tx1"/>
              </a:solidFill>
            </a:rPr>
            <a:t>para</a:t>
          </a:r>
          <a:r>
            <a:rPr lang="en-US" sz="1400" b="1" dirty="0" smtClean="0">
              <a:solidFill>
                <a:schemeClr val="tx1"/>
              </a:solidFill>
            </a:rPr>
            <a:t> and substitute teacher recruitment strategy </a:t>
          </a:r>
          <a:r>
            <a:rPr lang="en-US" sz="1400" dirty="0" smtClean="0">
              <a:solidFill>
                <a:schemeClr val="tx1"/>
              </a:solidFill>
            </a:rPr>
            <a:t>to coordinate among districts, RESCs, and ARCs</a:t>
          </a:r>
          <a:endParaRPr lang="en-US" sz="1400" b="1" dirty="0" smtClean="0">
            <a:solidFill>
              <a:schemeClr val="tx1"/>
            </a:solidFill>
          </a:endParaRPr>
        </a:p>
      </dgm:t>
    </dgm:pt>
    <dgm:pt modelId="{E2C1CD26-D129-B54C-B5E6-605E672233EB}" type="parTrans" cxnId="{8DDCEC86-F655-3A4C-9E5D-CF99CFD241ED}">
      <dgm:prSet/>
      <dgm:spPr/>
      <dgm:t>
        <a:bodyPr/>
        <a:lstStyle/>
        <a:p>
          <a:endParaRPr lang="en-US"/>
        </a:p>
      </dgm:t>
    </dgm:pt>
    <dgm:pt modelId="{01E7772A-2E5E-454E-B786-F47C8AB30065}" type="sibTrans" cxnId="{8DDCEC86-F655-3A4C-9E5D-CF99CFD241ED}">
      <dgm:prSet/>
      <dgm:spPr/>
      <dgm:t>
        <a:bodyPr/>
        <a:lstStyle/>
        <a:p>
          <a:endParaRPr lang="en-US"/>
        </a:p>
      </dgm:t>
    </dgm:pt>
    <dgm:pt modelId="{B13F2329-2B70-AB42-BEE6-F6254980FDA0}">
      <dgm:prSet custT="1"/>
      <dgm:spPr/>
      <dgm:t>
        <a:bodyPr/>
        <a:lstStyle/>
        <a:p>
          <a:endParaRPr lang="en-US" sz="1400" b="1" dirty="0" smtClean="0">
            <a:solidFill>
              <a:schemeClr val="tx1"/>
            </a:solidFill>
          </a:endParaRPr>
        </a:p>
      </dgm:t>
    </dgm:pt>
    <dgm:pt modelId="{5E0302E7-C914-5E4E-A616-376258E37494}" type="parTrans" cxnId="{26B5A5C8-50B4-0C48-B1F9-65041BCF0874}">
      <dgm:prSet/>
      <dgm:spPr/>
      <dgm:t>
        <a:bodyPr/>
        <a:lstStyle/>
        <a:p>
          <a:endParaRPr lang="en-US"/>
        </a:p>
      </dgm:t>
    </dgm:pt>
    <dgm:pt modelId="{50EE3FA7-743D-B040-9491-791008F3D1B9}" type="sibTrans" cxnId="{26B5A5C8-50B4-0C48-B1F9-65041BCF0874}">
      <dgm:prSet/>
      <dgm:spPr/>
      <dgm:t>
        <a:bodyPr/>
        <a:lstStyle/>
        <a:p>
          <a:endParaRPr lang="en-US"/>
        </a:p>
      </dgm:t>
    </dgm:pt>
    <dgm:pt modelId="{EB80CF46-0410-AB4C-B07B-96EEA70B9D26}">
      <dgm:prSet custT="1"/>
      <dgm:spPr/>
      <dgm:t>
        <a:bodyPr/>
        <a:lstStyle/>
        <a:p>
          <a:r>
            <a:rPr lang="en-US" sz="1400" b="1" dirty="0" smtClean="0">
              <a:solidFill>
                <a:schemeClr val="tx1"/>
              </a:solidFill>
            </a:rPr>
            <a:t>Create and heavily advertise exclusive pathways for non-certified staff </a:t>
          </a:r>
          <a:r>
            <a:rPr lang="en-US" sz="1400" b="0" dirty="0" smtClean="0">
              <a:solidFill>
                <a:schemeClr val="tx1"/>
              </a:solidFill>
            </a:rPr>
            <a:t>to participate in EPPs</a:t>
          </a:r>
          <a:endParaRPr lang="en-US" sz="1400" b="1" dirty="0" smtClean="0">
            <a:solidFill>
              <a:schemeClr val="tx1"/>
            </a:solidFill>
          </a:endParaRPr>
        </a:p>
      </dgm:t>
    </dgm:pt>
    <dgm:pt modelId="{9F1C0EA0-360A-8442-AA33-3D3D19A6FF34}" type="parTrans" cxnId="{F2AC6271-9F54-0545-BAA4-6FF0D49D5BA2}">
      <dgm:prSet/>
      <dgm:spPr/>
      <dgm:t>
        <a:bodyPr/>
        <a:lstStyle/>
        <a:p>
          <a:endParaRPr lang="en-US"/>
        </a:p>
      </dgm:t>
    </dgm:pt>
    <dgm:pt modelId="{A0A6E142-B41A-3B45-8AB2-702970590478}" type="sibTrans" cxnId="{F2AC6271-9F54-0545-BAA4-6FF0D49D5BA2}">
      <dgm:prSet/>
      <dgm:spPr/>
      <dgm:t>
        <a:bodyPr/>
        <a:lstStyle/>
        <a:p>
          <a:endParaRPr lang="en-US"/>
        </a:p>
      </dgm:t>
    </dgm:pt>
    <dgm:pt modelId="{1096EC39-762A-2346-9453-2BEF8B6BA696}">
      <dgm:prSet custT="1"/>
      <dgm:spPr/>
      <dgm:t>
        <a:bodyPr/>
        <a:lstStyle/>
        <a:p>
          <a:endParaRPr lang="en-US" sz="1400" b="1" dirty="0" smtClean="0">
            <a:solidFill>
              <a:schemeClr val="tx1"/>
            </a:solidFill>
          </a:endParaRPr>
        </a:p>
      </dgm:t>
    </dgm:pt>
    <dgm:pt modelId="{CDF3DBDE-001E-AE4C-BD62-A1DC45C4F4C5}" type="parTrans" cxnId="{17889067-0028-BE41-B016-F28B6E0912E2}">
      <dgm:prSet/>
      <dgm:spPr/>
      <dgm:t>
        <a:bodyPr/>
        <a:lstStyle/>
        <a:p>
          <a:endParaRPr lang="en-US"/>
        </a:p>
      </dgm:t>
    </dgm:pt>
    <dgm:pt modelId="{B9057F9E-2E86-804D-A7EC-BBFD3E6F6F55}" type="sibTrans" cxnId="{17889067-0028-BE41-B016-F28B6E0912E2}">
      <dgm:prSet/>
      <dgm:spPr/>
      <dgm:t>
        <a:bodyPr/>
        <a:lstStyle/>
        <a:p>
          <a:endParaRPr lang="en-US"/>
        </a:p>
      </dgm:t>
    </dgm:pt>
    <dgm:pt modelId="{3F94AFE1-9DE3-7749-B838-0CFC968C359D}">
      <dgm:prSet custT="1"/>
      <dgm:spPr/>
      <dgm:t>
        <a:bodyPr/>
        <a:lstStyle/>
        <a:p>
          <a:r>
            <a:rPr lang="en-US" sz="1400" b="0" dirty="0" smtClean="0">
              <a:solidFill>
                <a:schemeClr val="tx1"/>
              </a:solidFill>
            </a:rPr>
            <a:t>Continue</a:t>
          </a:r>
          <a:r>
            <a:rPr lang="en-US" sz="1400" b="1" dirty="0" smtClean="0">
              <a:solidFill>
                <a:schemeClr val="tx1"/>
              </a:solidFill>
            </a:rPr>
            <a:t> </a:t>
          </a:r>
          <a:r>
            <a:rPr lang="en-US" sz="1400" dirty="0" smtClean="0">
              <a:solidFill>
                <a:schemeClr val="tx1"/>
              </a:solidFill>
            </a:rPr>
            <a:t>providing </a:t>
          </a:r>
          <a:r>
            <a:rPr lang="en-US" sz="1400" b="1" dirty="0" smtClean="0">
              <a:solidFill>
                <a:schemeClr val="tx1"/>
              </a:solidFill>
            </a:rPr>
            <a:t>scholarships to ease financial burden</a:t>
          </a:r>
        </a:p>
      </dgm:t>
    </dgm:pt>
    <dgm:pt modelId="{7848A6A1-442D-914A-9703-B69BCEE9FA6D}" type="parTrans" cxnId="{7625542F-40C3-1748-8994-988618694B20}">
      <dgm:prSet/>
      <dgm:spPr/>
      <dgm:t>
        <a:bodyPr/>
        <a:lstStyle/>
        <a:p>
          <a:endParaRPr lang="en-US"/>
        </a:p>
      </dgm:t>
    </dgm:pt>
    <dgm:pt modelId="{BE956BD1-FBC9-DB4E-B274-9730A827E1C0}" type="sibTrans" cxnId="{7625542F-40C3-1748-8994-988618694B20}">
      <dgm:prSet/>
      <dgm:spPr/>
      <dgm:t>
        <a:bodyPr/>
        <a:lstStyle/>
        <a:p>
          <a:endParaRPr lang="en-US"/>
        </a:p>
      </dgm:t>
    </dgm:pt>
    <dgm:pt modelId="{339D8D5E-DBF4-ED47-8673-83EDF8888563}">
      <dgm:prSet custT="1"/>
      <dgm:spPr/>
      <dgm:t>
        <a:bodyPr/>
        <a:lstStyle/>
        <a:p>
          <a:endParaRPr lang="en-US" sz="1400" dirty="0">
            <a:solidFill>
              <a:schemeClr val="tx1"/>
            </a:solidFill>
          </a:endParaRPr>
        </a:p>
      </dgm:t>
    </dgm:pt>
    <dgm:pt modelId="{0FE4324E-CF8B-964E-9C34-4FBA642AD57F}" type="parTrans" cxnId="{45C90B53-15CA-554C-AD0A-3DC0B1EA23DF}">
      <dgm:prSet/>
      <dgm:spPr/>
      <dgm:t>
        <a:bodyPr/>
        <a:lstStyle/>
        <a:p>
          <a:endParaRPr lang="en-US"/>
        </a:p>
      </dgm:t>
    </dgm:pt>
    <dgm:pt modelId="{0332351A-C4B8-D245-8928-9DDA8A208BB3}" type="sibTrans" cxnId="{45C90B53-15CA-554C-AD0A-3DC0B1EA23DF}">
      <dgm:prSet/>
      <dgm:spPr/>
      <dgm:t>
        <a:bodyPr/>
        <a:lstStyle/>
        <a:p>
          <a:endParaRPr lang="en-US"/>
        </a:p>
      </dgm:t>
    </dgm:pt>
    <dgm:pt modelId="{3C2BA087-308C-7E4C-A4AE-7BB7272C62F4}">
      <dgm:prSet custT="1"/>
      <dgm:spPr/>
      <dgm:t>
        <a:bodyPr/>
        <a:lstStyle/>
        <a:p>
          <a:r>
            <a:rPr lang="en-US" sz="1400" dirty="0" smtClean="0">
              <a:solidFill>
                <a:schemeClr val="tx1"/>
              </a:solidFill>
            </a:rPr>
            <a:t>Provide </a:t>
          </a:r>
          <a:r>
            <a:rPr lang="en-US" sz="1400" b="1" dirty="0" smtClean="0">
              <a:solidFill>
                <a:schemeClr val="tx1"/>
              </a:solidFill>
            </a:rPr>
            <a:t>tutoring to help non-certified staff prepare</a:t>
          </a:r>
          <a:r>
            <a:rPr lang="en-US" sz="1400" dirty="0" smtClean="0">
              <a:solidFill>
                <a:schemeClr val="tx1"/>
              </a:solidFill>
            </a:rPr>
            <a:t> for EPP and certification requirements</a:t>
          </a:r>
        </a:p>
      </dgm:t>
    </dgm:pt>
    <dgm:pt modelId="{CCC30CD7-6970-E045-9145-215214A92024}" type="parTrans" cxnId="{5CE3E75F-2DD5-D34C-9C6F-980B18B57FE1}">
      <dgm:prSet/>
      <dgm:spPr/>
      <dgm:t>
        <a:bodyPr/>
        <a:lstStyle/>
        <a:p>
          <a:endParaRPr lang="en-US"/>
        </a:p>
      </dgm:t>
    </dgm:pt>
    <dgm:pt modelId="{26C1E63E-70B6-6446-A57B-4B3D0831E033}" type="sibTrans" cxnId="{5CE3E75F-2DD5-D34C-9C6F-980B18B57FE1}">
      <dgm:prSet/>
      <dgm:spPr/>
      <dgm:t>
        <a:bodyPr/>
        <a:lstStyle/>
        <a:p>
          <a:endParaRPr lang="en-US"/>
        </a:p>
      </dgm:t>
    </dgm:pt>
    <dgm:pt modelId="{377181C9-4E64-A244-AB4F-89EC038A124F}">
      <dgm:prSet phldrT="[Text]" custT="1"/>
      <dgm:spPr/>
      <dgm:t>
        <a:bodyPr/>
        <a:lstStyle/>
        <a:p>
          <a:pPr rtl="0"/>
          <a:endParaRPr lang="en-US" sz="1400" dirty="0"/>
        </a:p>
      </dgm:t>
    </dgm:pt>
    <dgm:pt modelId="{DCF0AF0E-D17A-ED4A-8ED0-43FDBB71D361}" type="parTrans" cxnId="{C56DD286-46D0-DB49-A59D-C20EC96A5E6F}">
      <dgm:prSet/>
      <dgm:spPr/>
      <dgm:t>
        <a:bodyPr/>
        <a:lstStyle/>
        <a:p>
          <a:endParaRPr lang="en-US"/>
        </a:p>
      </dgm:t>
    </dgm:pt>
    <dgm:pt modelId="{54C93BB9-EF7A-E34E-99E2-08AC8A8D36EE}" type="sibTrans" cxnId="{C56DD286-46D0-DB49-A59D-C20EC96A5E6F}">
      <dgm:prSet/>
      <dgm:spPr/>
      <dgm:t>
        <a:bodyPr/>
        <a:lstStyle/>
        <a:p>
          <a:endParaRPr lang="en-US"/>
        </a:p>
      </dgm:t>
    </dgm:pt>
    <dgm:pt modelId="{7AEE8853-A498-434B-B52E-2586FFF4FA86}">
      <dgm:prSet custT="1"/>
      <dgm:spPr/>
      <dgm:t>
        <a:bodyPr/>
        <a:lstStyle/>
        <a:p>
          <a:pPr rtl="0"/>
          <a:endParaRPr lang="en-US" sz="1400" dirty="0"/>
        </a:p>
      </dgm:t>
    </dgm:pt>
    <dgm:pt modelId="{DFBF83F0-B844-7C4D-9440-FF13BB90769F}" type="parTrans" cxnId="{46172A7E-1CAE-6540-BDC4-A78B8D7F99DD}">
      <dgm:prSet/>
      <dgm:spPr/>
      <dgm:t>
        <a:bodyPr/>
        <a:lstStyle/>
        <a:p>
          <a:endParaRPr lang="en-US"/>
        </a:p>
      </dgm:t>
    </dgm:pt>
    <dgm:pt modelId="{DF69D255-8DD9-8142-A2B1-01A9D558EAC4}" type="sibTrans" cxnId="{46172A7E-1CAE-6540-BDC4-A78B8D7F99DD}">
      <dgm:prSet/>
      <dgm:spPr/>
      <dgm:t>
        <a:bodyPr/>
        <a:lstStyle/>
        <a:p>
          <a:endParaRPr lang="en-US"/>
        </a:p>
      </dgm:t>
    </dgm:pt>
    <dgm:pt modelId="{6B474C30-A333-EA4E-8C15-F69A7C48CD2D}">
      <dgm:prSet phldrT="[Text]" custT="1"/>
      <dgm:spPr/>
      <dgm:t>
        <a:bodyPr/>
        <a:lstStyle/>
        <a:p>
          <a:pPr rtl="0"/>
          <a:endParaRPr lang="en-US" sz="1400" dirty="0"/>
        </a:p>
      </dgm:t>
    </dgm:pt>
    <dgm:pt modelId="{47A50117-D486-5148-9A46-8B3D0EEF0325}" type="parTrans" cxnId="{D379B0B0-A3E2-064A-AB88-E66A4BFF529A}">
      <dgm:prSet/>
      <dgm:spPr/>
      <dgm:t>
        <a:bodyPr/>
        <a:lstStyle/>
        <a:p>
          <a:endParaRPr lang="en-US"/>
        </a:p>
      </dgm:t>
    </dgm:pt>
    <dgm:pt modelId="{64CD80FA-F65B-B046-B35A-4113879B07F5}" type="sibTrans" cxnId="{D379B0B0-A3E2-064A-AB88-E66A4BFF529A}">
      <dgm:prSet/>
      <dgm:spPr/>
      <dgm:t>
        <a:bodyPr/>
        <a:lstStyle/>
        <a:p>
          <a:endParaRPr lang="en-US"/>
        </a:p>
      </dgm:t>
    </dgm:pt>
    <dgm:pt modelId="{BD5D76B0-98F6-934E-BAC1-E6AA3CE5413D}">
      <dgm:prSet custT="1"/>
      <dgm:spPr/>
      <dgm:t>
        <a:bodyPr/>
        <a:lstStyle/>
        <a:p>
          <a:pPr rtl="0"/>
          <a:endParaRPr lang="en-US" sz="1400" dirty="0"/>
        </a:p>
      </dgm:t>
    </dgm:pt>
    <dgm:pt modelId="{B14B2611-3B0E-2F4F-87C4-082438533F60}" type="parTrans" cxnId="{F05BACFD-1553-E340-8961-264C6CE2B57D}">
      <dgm:prSet/>
      <dgm:spPr/>
      <dgm:t>
        <a:bodyPr/>
        <a:lstStyle/>
        <a:p>
          <a:endParaRPr lang="en-US"/>
        </a:p>
      </dgm:t>
    </dgm:pt>
    <dgm:pt modelId="{3E567A53-FBB7-2040-BAEA-B7681A853103}" type="sibTrans" cxnId="{F05BACFD-1553-E340-8961-264C6CE2B57D}">
      <dgm:prSet/>
      <dgm:spPr/>
      <dgm:t>
        <a:bodyPr/>
        <a:lstStyle/>
        <a:p>
          <a:endParaRPr lang="en-US"/>
        </a:p>
      </dgm:t>
    </dgm:pt>
    <dgm:pt modelId="{C2D6645F-48D2-B641-AADF-C3FB62772162}">
      <dgm:prSet custT="1"/>
      <dgm:spPr/>
      <dgm:t>
        <a:bodyPr/>
        <a:lstStyle/>
        <a:p>
          <a:r>
            <a:rPr lang="en-US" sz="1400" dirty="0" smtClean="0">
              <a:solidFill>
                <a:schemeClr val="tx1"/>
              </a:solidFill>
            </a:rPr>
            <a:t>Paraprofessionals are experienced in school settings and are </a:t>
          </a:r>
          <a:r>
            <a:rPr lang="en-US" sz="1400" b="1" dirty="0" smtClean="0">
              <a:solidFill>
                <a:schemeClr val="tx1"/>
              </a:solidFill>
            </a:rPr>
            <a:t>more likely to be from underrepresented backgrounds</a:t>
          </a:r>
          <a:endParaRPr lang="en-US" sz="1400" dirty="0"/>
        </a:p>
      </dgm:t>
    </dgm:pt>
    <dgm:pt modelId="{B0203260-4657-2E43-B5EF-627C723C1DE6}" type="parTrans" cxnId="{41F1AF5E-060F-0C49-863B-23B928A209CB}">
      <dgm:prSet/>
      <dgm:spPr/>
      <dgm:t>
        <a:bodyPr/>
        <a:lstStyle/>
        <a:p>
          <a:endParaRPr lang="en-US"/>
        </a:p>
      </dgm:t>
    </dgm:pt>
    <dgm:pt modelId="{5A5F28EF-2F55-4E44-B612-48A3A677B706}" type="sibTrans" cxnId="{41F1AF5E-060F-0C49-863B-23B928A209CB}">
      <dgm:prSet/>
      <dgm:spPr/>
      <dgm:t>
        <a:bodyPr/>
        <a:lstStyle/>
        <a:p>
          <a:endParaRPr lang="en-US"/>
        </a:p>
      </dgm:t>
    </dgm:pt>
    <dgm:pt modelId="{C69815C8-804D-D34F-9AAD-64C0EC3458CD}">
      <dgm:prSet custT="1"/>
      <dgm:spPr/>
      <dgm:t>
        <a:bodyPr/>
        <a:lstStyle/>
        <a:p>
          <a:r>
            <a:rPr lang="en-US" sz="1400" dirty="0" smtClean="0">
              <a:solidFill>
                <a:schemeClr val="tx1"/>
              </a:solidFill>
            </a:rPr>
            <a:t>A significant proportion of paraprofessionals are </a:t>
          </a:r>
          <a:r>
            <a:rPr lang="en-US" sz="1400" b="1" dirty="0" smtClean="0">
              <a:solidFill>
                <a:schemeClr val="tx1"/>
              </a:solidFill>
            </a:rPr>
            <a:t>concentrated in shortage areas </a:t>
          </a:r>
          <a:r>
            <a:rPr lang="en-US" sz="1400" dirty="0" smtClean="0">
              <a:solidFill>
                <a:schemeClr val="tx1"/>
              </a:solidFill>
            </a:rPr>
            <a:t>of bilingual and special education</a:t>
          </a:r>
          <a:endParaRPr lang="en-US" sz="1400" dirty="0"/>
        </a:p>
      </dgm:t>
    </dgm:pt>
    <dgm:pt modelId="{8FE4B371-B5F9-2A4E-8D6A-8738AF91BB61}" type="parTrans" cxnId="{7DCE8D97-4777-F645-9A2D-14756BB470BD}">
      <dgm:prSet/>
      <dgm:spPr/>
      <dgm:t>
        <a:bodyPr/>
        <a:lstStyle/>
        <a:p>
          <a:endParaRPr lang="en-US"/>
        </a:p>
      </dgm:t>
    </dgm:pt>
    <dgm:pt modelId="{29CE28E3-8E20-8F42-8340-FD4C0D8AEBBE}" type="sibTrans" cxnId="{7DCE8D97-4777-F645-9A2D-14756BB470BD}">
      <dgm:prSet/>
      <dgm:spPr/>
      <dgm:t>
        <a:bodyPr/>
        <a:lstStyle/>
        <a:p>
          <a:endParaRPr lang="en-US"/>
        </a:p>
      </dgm:t>
    </dgm:pt>
    <dgm:pt modelId="{688678F0-9E95-1F49-801C-AEAD9544A674}">
      <dgm:prSet custT="1"/>
      <dgm:spPr/>
      <dgm:t>
        <a:bodyPr/>
        <a:lstStyle/>
        <a:p>
          <a:endParaRPr lang="en-US" sz="1400" dirty="0"/>
        </a:p>
      </dgm:t>
    </dgm:pt>
    <dgm:pt modelId="{2EAAEEC9-C8C0-5C4D-BED1-992772333A1E}" type="parTrans" cxnId="{96D06537-6A8E-014A-AB98-A76F404BAA64}">
      <dgm:prSet/>
      <dgm:spPr/>
      <dgm:t>
        <a:bodyPr/>
        <a:lstStyle/>
        <a:p>
          <a:endParaRPr lang="en-US"/>
        </a:p>
      </dgm:t>
    </dgm:pt>
    <dgm:pt modelId="{2EE19C8D-69B6-E940-A612-DC882136B632}" type="sibTrans" cxnId="{96D06537-6A8E-014A-AB98-A76F404BAA64}">
      <dgm:prSet/>
      <dgm:spPr/>
      <dgm:t>
        <a:bodyPr/>
        <a:lstStyle/>
        <a:p>
          <a:endParaRPr lang="en-US"/>
        </a:p>
      </dgm:t>
    </dgm:pt>
    <dgm:pt modelId="{AFD1AF19-28A5-CD40-A833-2E40E37056C1}" type="pres">
      <dgm:prSet presAssocID="{36DCF4C0-53F0-D24D-9F02-B80ED96E3D97}" presName="linearFlow" presStyleCnt="0">
        <dgm:presLayoutVars>
          <dgm:dir/>
          <dgm:animLvl val="lvl"/>
          <dgm:resizeHandles val="exact"/>
        </dgm:presLayoutVars>
      </dgm:prSet>
      <dgm:spPr/>
      <dgm:t>
        <a:bodyPr/>
        <a:lstStyle/>
        <a:p>
          <a:endParaRPr lang="en-US"/>
        </a:p>
      </dgm:t>
    </dgm:pt>
    <dgm:pt modelId="{8E24A00A-AB45-FB44-A5AA-F07D89348B51}" type="pres">
      <dgm:prSet presAssocID="{5D8FCCD8-2F32-3945-8B00-E8420A6C5F79}" presName="composite" presStyleCnt="0"/>
      <dgm:spPr/>
    </dgm:pt>
    <dgm:pt modelId="{F4BEEFB7-FB1F-3447-B52E-FCF47975917E}" type="pres">
      <dgm:prSet presAssocID="{5D8FCCD8-2F32-3945-8B00-E8420A6C5F79}" presName="parTx" presStyleLbl="node1" presStyleIdx="0" presStyleCnt="3">
        <dgm:presLayoutVars>
          <dgm:chMax val="0"/>
          <dgm:chPref val="0"/>
          <dgm:bulletEnabled val="1"/>
        </dgm:presLayoutVars>
      </dgm:prSet>
      <dgm:spPr/>
      <dgm:t>
        <a:bodyPr/>
        <a:lstStyle/>
        <a:p>
          <a:endParaRPr lang="en-US"/>
        </a:p>
      </dgm:t>
    </dgm:pt>
    <dgm:pt modelId="{5EF1BA9E-A7D4-C844-9183-F623739342D3}" type="pres">
      <dgm:prSet presAssocID="{5D8FCCD8-2F32-3945-8B00-E8420A6C5F79}" presName="parSh" presStyleLbl="node1" presStyleIdx="0" presStyleCnt="3"/>
      <dgm:spPr/>
      <dgm:t>
        <a:bodyPr/>
        <a:lstStyle/>
        <a:p>
          <a:endParaRPr lang="en-US"/>
        </a:p>
      </dgm:t>
    </dgm:pt>
    <dgm:pt modelId="{D9E49904-694B-F44B-860D-179FA66C1794}" type="pres">
      <dgm:prSet presAssocID="{5D8FCCD8-2F32-3945-8B00-E8420A6C5F79}" presName="desTx" presStyleLbl="fgAcc1" presStyleIdx="0" presStyleCnt="3" custScaleX="110049">
        <dgm:presLayoutVars>
          <dgm:bulletEnabled val="1"/>
        </dgm:presLayoutVars>
      </dgm:prSet>
      <dgm:spPr/>
      <dgm:t>
        <a:bodyPr/>
        <a:lstStyle/>
        <a:p>
          <a:endParaRPr lang="en-US"/>
        </a:p>
      </dgm:t>
    </dgm:pt>
    <dgm:pt modelId="{DBD42A39-C0C7-4343-B895-86914157A82C}" type="pres">
      <dgm:prSet presAssocID="{29A810EA-29B4-3345-93A1-29949E2BBFA7}" presName="sibTrans" presStyleLbl="sibTrans2D1" presStyleIdx="0" presStyleCnt="2"/>
      <dgm:spPr/>
      <dgm:t>
        <a:bodyPr/>
        <a:lstStyle/>
        <a:p>
          <a:endParaRPr lang="en-US"/>
        </a:p>
      </dgm:t>
    </dgm:pt>
    <dgm:pt modelId="{F0167830-9075-464D-8AE7-8F9C8AD19534}" type="pres">
      <dgm:prSet presAssocID="{29A810EA-29B4-3345-93A1-29949E2BBFA7}" presName="connTx" presStyleLbl="sibTrans2D1" presStyleIdx="0" presStyleCnt="2"/>
      <dgm:spPr/>
      <dgm:t>
        <a:bodyPr/>
        <a:lstStyle/>
        <a:p>
          <a:endParaRPr lang="en-US"/>
        </a:p>
      </dgm:t>
    </dgm:pt>
    <dgm:pt modelId="{3677E555-487A-004C-80D1-75C4212E904E}" type="pres">
      <dgm:prSet presAssocID="{B0EE8A04-B512-064B-BC47-400CAE113725}" presName="composite" presStyleCnt="0"/>
      <dgm:spPr/>
    </dgm:pt>
    <dgm:pt modelId="{3B399557-1DA6-3B48-B539-C9C07F94EBA8}" type="pres">
      <dgm:prSet presAssocID="{B0EE8A04-B512-064B-BC47-400CAE113725}" presName="parTx" presStyleLbl="node1" presStyleIdx="0" presStyleCnt="3">
        <dgm:presLayoutVars>
          <dgm:chMax val="0"/>
          <dgm:chPref val="0"/>
          <dgm:bulletEnabled val="1"/>
        </dgm:presLayoutVars>
      </dgm:prSet>
      <dgm:spPr/>
      <dgm:t>
        <a:bodyPr/>
        <a:lstStyle/>
        <a:p>
          <a:endParaRPr lang="en-US"/>
        </a:p>
      </dgm:t>
    </dgm:pt>
    <dgm:pt modelId="{CF3E93BD-CF2F-924F-8ED8-340F0DAA3D19}" type="pres">
      <dgm:prSet presAssocID="{B0EE8A04-B512-064B-BC47-400CAE113725}" presName="parSh" presStyleLbl="node1" presStyleIdx="1" presStyleCnt="3"/>
      <dgm:spPr/>
      <dgm:t>
        <a:bodyPr/>
        <a:lstStyle/>
        <a:p>
          <a:endParaRPr lang="en-US"/>
        </a:p>
      </dgm:t>
    </dgm:pt>
    <dgm:pt modelId="{861FB837-C130-944F-B489-428268F9B09D}" type="pres">
      <dgm:prSet presAssocID="{B0EE8A04-B512-064B-BC47-400CAE113725}" presName="desTx" presStyleLbl="fgAcc1" presStyleIdx="1" presStyleCnt="3" custScaleX="121909">
        <dgm:presLayoutVars>
          <dgm:bulletEnabled val="1"/>
        </dgm:presLayoutVars>
      </dgm:prSet>
      <dgm:spPr/>
      <dgm:t>
        <a:bodyPr/>
        <a:lstStyle/>
        <a:p>
          <a:endParaRPr lang="en-US"/>
        </a:p>
      </dgm:t>
    </dgm:pt>
    <dgm:pt modelId="{BC50644E-97F4-694C-9FEA-43A40F8522AC}" type="pres">
      <dgm:prSet presAssocID="{1990B7B7-C7F7-C445-BFE3-796B3C5E16DC}" presName="sibTrans" presStyleLbl="sibTrans2D1" presStyleIdx="1" presStyleCnt="2" custAng="13017"/>
      <dgm:spPr/>
      <dgm:t>
        <a:bodyPr/>
        <a:lstStyle/>
        <a:p>
          <a:endParaRPr lang="en-US"/>
        </a:p>
      </dgm:t>
    </dgm:pt>
    <dgm:pt modelId="{4DAB18B4-0A69-C24F-8519-B8EBBD434CBC}" type="pres">
      <dgm:prSet presAssocID="{1990B7B7-C7F7-C445-BFE3-796B3C5E16DC}" presName="connTx" presStyleLbl="sibTrans2D1" presStyleIdx="1" presStyleCnt="2"/>
      <dgm:spPr/>
      <dgm:t>
        <a:bodyPr/>
        <a:lstStyle/>
        <a:p>
          <a:endParaRPr lang="en-US"/>
        </a:p>
      </dgm:t>
    </dgm:pt>
    <dgm:pt modelId="{0D509A23-9C3E-1E4A-B5FC-49DACB8716A1}" type="pres">
      <dgm:prSet presAssocID="{B6E38A29-DFA0-9B41-89F7-072D2D082236}" presName="composite" presStyleCnt="0"/>
      <dgm:spPr/>
    </dgm:pt>
    <dgm:pt modelId="{E7D552ED-B7EC-4340-BFF0-DFE490ADDCE4}" type="pres">
      <dgm:prSet presAssocID="{B6E38A29-DFA0-9B41-89F7-072D2D082236}" presName="parTx" presStyleLbl="node1" presStyleIdx="1" presStyleCnt="3">
        <dgm:presLayoutVars>
          <dgm:chMax val="0"/>
          <dgm:chPref val="0"/>
          <dgm:bulletEnabled val="1"/>
        </dgm:presLayoutVars>
      </dgm:prSet>
      <dgm:spPr/>
      <dgm:t>
        <a:bodyPr/>
        <a:lstStyle/>
        <a:p>
          <a:endParaRPr lang="en-US"/>
        </a:p>
      </dgm:t>
    </dgm:pt>
    <dgm:pt modelId="{46D5D1B1-C250-424E-B9CE-2F202F2BB0A1}" type="pres">
      <dgm:prSet presAssocID="{B6E38A29-DFA0-9B41-89F7-072D2D082236}" presName="parSh" presStyleLbl="node1" presStyleIdx="2" presStyleCnt="3" custLinFactNeighborX="4251" custLinFactNeighborY="-1514"/>
      <dgm:spPr/>
      <dgm:t>
        <a:bodyPr/>
        <a:lstStyle/>
        <a:p>
          <a:endParaRPr lang="en-US"/>
        </a:p>
      </dgm:t>
    </dgm:pt>
    <dgm:pt modelId="{5B02DD9B-063B-D240-A874-F71DE6464E54}" type="pres">
      <dgm:prSet presAssocID="{B6E38A29-DFA0-9B41-89F7-072D2D082236}" presName="desTx" presStyleLbl="fgAcc1" presStyleIdx="2" presStyleCnt="3" custScaleX="121909" custLinFactNeighborX="4263" custLinFactNeighborY="-29">
        <dgm:presLayoutVars>
          <dgm:bulletEnabled val="1"/>
        </dgm:presLayoutVars>
      </dgm:prSet>
      <dgm:spPr/>
      <dgm:t>
        <a:bodyPr/>
        <a:lstStyle/>
        <a:p>
          <a:endParaRPr lang="en-US"/>
        </a:p>
      </dgm:t>
    </dgm:pt>
  </dgm:ptLst>
  <dgm:cxnLst>
    <dgm:cxn modelId="{66711274-2D5F-2244-B71A-6FBCE8A246B6}" type="presOf" srcId="{B6E38A29-DFA0-9B41-89F7-072D2D082236}" destId="{E7D552ED-B7EC-4340-BFF0-DFE490ADDCE4}" srcOrd="0" destOrd="0" presId="urn:microsoft.com/office/officeart/2005/8/layout/process3"/>
    <dgm:cxn modelId="{17889067-0028-BE41-B016-F28B6E0912E2}" srcId="{B0EE8A04-B512-064B-BC47-400CAE113725}" destId="{1096EC39-762A-2346-9453-2BEF8B6BA696}" srcOrd="4" destOrd="0" parTransId="{CDF3DBDE-001E-AE4C-BD62-A1DC45C4F4C5}" sibTransId="{B9057F9E-2E86-804D-A7EC-BBFD3E6F6F55}"/>
    <dgm:cxn modelId="{87E37C3B-7F76-7B45-B91E-DDDBA24395DB}" srcId="{E8FB35BF-0E73-CA4D-8292-6E2338601DB9}" destId="{C8B12318-78D7-2D48-A4DA-74D9C33844A7}" srcOrd="0" destOrd="0" parTransId="{641584CB-2F34-744E-B75F-0CBC2747632D}" sibTransId="{DBB9D6AF-A211-1C4C-AD74-42E776DBB049}"/>
    <dgm:cxn modelId="{EE84820A-EE5F-1E4D-9F88-A91B8ABDE1B5}" type="presOf" srcId="{5D8FCCD8-2F32-3945-8B00-E8420A6C5F79}" destId="{5EF1BA9E-A7D4-C844-9183-F623739342D3}" srcOrd="1" destOrd="0" presId="urn:microsoft.com/office/officeart/2005/8/layout/process3"/>
    <dgm:cxn modelId="{E048A94C-DCDB-F74A-A272-6F3B6009C9DA}" type="presOf" srcId="{36DCF4C0-53F0-D24D-9F02-B80ED96E3D97}" destId="{AFD1AF19-28A5-CD40-A833-2E40E37056C1}" srcOrd="0" destOrd="0" presId="urn:microsoft.com/office/officeart/2005/8/layout/process3"/>
    <dgm:cxn modelId="{45C90B53-15CA-554C-AD0A-3DC0B1EA23DF}" srcId="{B0EE8A04-B512-064B-BC47-400CAE113725}" destId="{339D8D5E-DBF4-ED47-8673-83EDF8888563}" srcOrd="6" destOrd="0" parTransId="{0FE4324E-CF8B-964E-9C34-4FBA642AD57F}" sibTransId="{0332351A-C4B8-D245-8928-9DDA8A208BB3}"/>
    <dgm:cxn modelId="{62C41451-70B1-124F-94D0-A1F861550C6D}" type="presOf" srcId="{5D8FCCD8-2F32-3945-8B00-E8420A6C5F79}" destId="{F4BEEFB7-FB1F-3447-B52E-FCF47975917E}" srcOrd="0" destOrd="0" presId="urn:microsoft.com/office/officeart/2005/8/layout/process3"/>
    <dgm:cxn modelId="{CDAA106B-940C-E245-A7D5-D2D177591977}" type="presOf" srcId="{29A810EA-29B4-3345-93A1-29949E2BBFA7}" destId="{DBD42A39-C0C7-4343-B895-86914157A82C}" srcOrd="0" destOrd="0" presId="urn:microsoft.com/office/officeart/2005/8/layout/process3"/>
    <dgm:cxn modelId="{F0F62318-4304-CC4B-BBB8-A588BF22E2DB}" type="presOf" srcId="{7AEE8853-A498-434B-B52E-2586FFF4FA86}" destId="{5B02DD9B-063B-D240-A874-F71DE6464E54}" srcOrd="0" destOrd="0" presId="urn:microsoft.com/office/officeart/2005/8/layout/process3"/>
    <dgm:cxn modelId="{26B5A5C8-50B4-0C48-B1F9-65041BCF0874}" srcId="{B0EE8A04-B512-064B-BC47-400CAE113725}" destId="{B13F2329-2B70-AB42-BEE6-F6254980FDA0}" srcOrd="2" destOrd="0" parTransId="{5E0302E7-C914-5E4E-A616-376258E37494}" sibTransId="{50EE3FA7-743D-B040-9491-791008F3D1B9}"/>
    <dgm:cxn modelId="{87343CCB-5A98-7644-A22B-5B0074A2B50D}" srcId="{36DCF4C0-53F0-D24D-9F02-B80ED96E3D97}" destId="{B0EE8A04-B512-064B-BC47-400CAE113725}" srcOrd="1" destOrd="0" parTransId="{7E6BD70D-7DE7-0C49-8620-566B3055DCD6}" sibTransId="{1990B7B7-C7F7-C445-BFE3-796B3C5E16DC}"/>
    <dgm:cxn modelId="{012CB0FC-BFAB-B647-914E-25386D6BD86A}" srcId="{5D8FCCD8-2F32-3945-8B00-E8420A6C5F79}" destId="{F43DD13D-D42A-A74D-A4F1-446FED3AB153}" srcOrd="3" destOrd="0" parTransId="{C4890476-0DE6-1348-93AA-0486E410B6F6}" sibTransId="{2AE758C5-E7C6-3F4A-ABC7-86EDC5D468AC}"/>
    <dgm:cxn modelId="{678D4589-3871-7443-B92B-B036EE551361}" srcId="{5D8FCCD8-2F32-3945-8B00-E8420A6C5F79}" destId="{E98C2D57-0EBC-374B-8124-388F08E7E4FF}" srcOrd="1" destOrd="0" parTransId="{8D2FCA4F-210B-6D44-B7E7-050954C5E6C8}" sibTransId="{BDC65ED2-73C7-224A-848A-2251282F6172}"/>
    <dgm:cxn modelId="{7DCE8D97-4777-F645-9A2D-14756BB470BD}" srcId="{B6E38A29-DFA0-9B41-89F7-072D2D082236}" destId="{C69815C8-804D-D34F-9AAD-64C0EC3458CD}" srcOrd="3" destOrd="0" parTransId="{8FE4B371-B5F9-2A4E-8D6A-8738AF91BB61}" sibTransId="{29CE28E3-8E20-8F42-8340-FD4C0D8AEBBE}"/>
    <dgm:cxn modelId="{D379B0B0-A3E2-064A-AB88-E66A4BFF529A}" srcId="{B6E38A29-DFA0-9B41-89F7-072D2D082236}" destId="{6B474C30-A333-EA4E-8C15-F69A7C48CD2D}" srcOrd="4" destOrd="0" parTransId="{47A50117-D486-5148-9A46-8B3D0EEF0325}" sibTransId="{64CD80FA-F65B-B046-B35A-4113879B07F5}"/>
    <dgm:cxn modelId="{B34D1E36-45B8-8140-A12D-E9B2678D302E}" type="presOf" srcId="{F43DD13D-D42A-A74D-A4F1-446FED3AB153}" destId="{D9E49904-694B-F44B-860D-179FA66C1794}" srcOrd="0" destOrd="5" presId="urn:microsoft.com/office/officeart/2005/8/layout/process3"/>
    <dgm:cxn modelId="{1A2C40E6-1A76-2C48-89B7-AAB0B7BA28B8}" type="presOf" srcId="{688678F0-9E95-1F49-801C-AEAD9544A674}" destId="{5B02DD9B-063B-D240-A874-F71DE6464E54}" srcOrd="0" destOrd="2" presId="urn:microsoft.com/office/officeart/2005/8/layout/process3"/>
    <dgm:cxn modelId="{BA93745F-E376-5E4F-AB66-60241367F83B}" type="presOf" srcId="{E8FB35BF-0E73-CA4D-8292-6E2338601DB9}" destId="{D9E49904-694B-F44B-860D-179FA66C1794}" srcOrd="0" destOrd="0" presId="urn:microsoft.com/office/officeart/2005/8/layout/process3"/>
    <dgm:cxn modelId="{3BABB5D0-7DB2-F64C-B4E1-59B5317D2E35}" type="presOf" srcId="{29A810EA-29B4-3345-93A1-29949E2BBFA7}" destId="{F0167830-9075-464D-8AE7-8F9C8AD19534}" srcOrd="1" destOrd="0" presId="urn:microsoft.com/office/officeart/2005/8/layout/process3"/>
    <dgm:cxn modelId="{0280AE04-2E3E-D242-ADF1-477B4C42FFAB}" type="presOf" srcId="{1096EC39-762A-2346-9453-2BEF8B6BA696}" destId="{861FB837-C130-944F-B489-428268F9B09D}" srcOrd="0" destOrd="4" presId="urn:microsoft.com/office/officeart/2005/8/layout/process3"/>
    <dgm:cxn modelId="{BA5FA640-0E16-C441-88CB-BEA89064B35C}" type="presOf" srcId="{339D8D5E-DBF4-ED47-8673-83EDF8888563}" destId="{861FB837-C130-944F-B489-428268F9B09D}" srcOrd="0" destOrd="6" presId="urn:microsoft.com/office/officeart/2005/8/layout/process3"/>
    <dgm:cxn modelId="{41F1AF5E-060F-0C49-863B-23B928A209CB}" srcId="{B6E38A29-DFA0-9B41-89F7-072D2D082236}" destId="{C2D6645F-48D2-B641-AADF-C3FB62772162}" srcOrd="1" destOrd="0" parTransId="{B0203260-4657-2E43-B5EF-627C723C1DE6}" sibTransId="{5A5F28EF-2F55-4E44-B612-48A3A677B706}"/>
    <dgm:cxn modelId="{2417DE8B-B471-654D-9039-3017EA2FB7CD}" type="presOf" srcId="{EB975191-7CAD-BC41-9C6D-B964EAEDFC2B}" destId="{D9E49904-694B-F44B-860D-179FA66C1794}" srcOrd="0" destOrd="4" presId="urn:microsoft.com/office/officeart/2005/8/layout/process3"/>
    <dgm:cxn modelId="{0F2FFBCF-71D5-7D42-BE37-3999EEEF29DD}" type="presOf" srcId="{B0EE8A04-B512-064B-BC47-400CAE113725}" destId="{3B399557-1DA6-3B48-B539-C9C07F94EBA8}" srcOrd="0" destOrd="0" presId="urn:microsoft.com/office/officeart/2005/8/layout/process3"/>
    <dgm:cxn modelId="{FF3C95D7-DD66-0347-8365-0BA401B9698D}" type="presOf" srcId="{6B474C30-A333-EA4E-8C15-F69A7C48CD2D}" destId="{5B02DD9B-063B-D240-A874-F71DE6464E54}" srcOrd="0" destOrd="4" presId="urn:microsoft.com/office/officeart/2005/8/layout/process3"/>
    <dgm:cxn modelId="{65EE8C94-47F3-3542-ACD3-7F2671241053}" type="presOf" srcId="{C2D6645F-48D2-B641-AADF-C3FB62772162}" destId="{5B02DD9B-063B-D240-A874-F71DE6464E54}" srcOrd="0" destOrd="1" presId="urn:microsoft.com/office/officeart/2005/8/layout/process3"/>
    <dgm:cxn modelId="{85F924BA-83F2-E54B-9CCA-F524C56DEE95}" type="presOf" srcId="{1990B7B7-C7F7-C445-BFE3-796B3C5E16DC}" destId="{BC50644E-97F4-694C-9FEA-43A40F8522AC}" srcOrd="0" destOrd="0" presId="urn:microsoft.com/office/officeart/2005/8/layout/process3"/>
    <dgm:cxn modelId="{D7D30DA2-04BA-C146-B436-9E9980447E1C}" srcId="{5D8FCCD8-2F32-3945-8B00-E8420A6C5F79}" destId="{E8FB35BF-0E73-CA4D-8292-6E2338601DB9}" srcOrd="0" destOrd="0" parTransId="{052987C7-5504-E841-AB75-2547736E8CA3}" sibTransId="{DDCF39E3-DBF0-E440-B8F0-EA510188B435}"/>
    <dgm:cxn modelId="{7F9E1A29-6679-F943-B1DD-73F653E66ED4}" type="presOf" srcId="{6FC4A0A9-9AC7-3743-B858-CEF70B294D14}" destId="{D9E49904-694B-F44B-860D-179FA66C1794}" srcOrd="0" destOrd="3" presId="urn:microsoft.com/office/officeart/2005/8/layout/process3"/>
    <dgm:cxn modelId="{7D176A2C-B8E9-8E45-B16C-84833398E6A9}" type="presOf" srcId="{377181C9-4E64-A244-AB4F-89EC038A124F}" destId="{861FB837-C130-944F-B489-428268F9B09D}" srcOrd="0" destOrd="8" presId="urn:microsoft.com/office/officeart/2005/8/layout/process3"/>
    <dgm:cxn modelId="{4678CF1D-BEF4-7249-88CC-2DF0CF280533}" type="presOf" srcId="{EB80CF46-0410-AB4C-B07B-96EEA70B9D26}" destId="{861FB837-C130-944F-B489-428268F9B09D}" srcOrd="0" destOrd="3" presId="urn:microsoft.com/office/officeart/2005/8/layout/process3"/>
    <dgm:cxn modelId="{F2AC6271-9F54-0545-BAA4-6FF0D49D5BA2}" srcId="{B0EE8A04-B512-064B-BC47-400CAE113725}" destId="{EB80CF46-0410-AB4C-B07B-96EEA70B9D26}" srcOrd="3" destOrd="0" parTransId="{9F1C0EA0-360A-8442-AA33-3D3D19A6FF34}" sibTransId="{A0A6E142-B41A-3B45-8AB2-702970590478}"/>
    <dgm:cxn modelId="{CA4B2CC5-53A2-914B-A394-2037C3F25236}" srcId="{36DCF4C0-53F0-D24D-9F02-B80ED96E3D97}" destId="{B6E38A29-DFA0-9B41-89F7-072D2D082236}" srcOrd="2" destOrd="0" parTransId="{2B0D930F-44E6-FF45-84AF-32E296B54755}" sibTransId="{F1BBF988-3D17-5F43-B5EF-BFA9FD118928}"/>
    <dgm:cxn modelId="{46172A7E-1CAE-6540-BDC4-A78B8D7F99DD}" srcId="{B6E38A29-DFA0-9B41-89F7-072D2D082236}" destId="{7AEE8853-A498-434B-B52E-2586FFF4FA86}" srcOrd="0" destOrd="0" parTransId="{DFBF83F0-B844-7C4D-9440-FF13BB90769F}" sibTransId="{DF69D255-8DD9-8142-A2B1-01A9D558EAC4}"/>
    <dgm:cxn modelId="{A89CD221-51AB-5F46-B4AD-9D5DE2EF543C}" type="presOf" srcId="{3F94AFE1-9DE3-7749-B838-0CFC968C359D}" destId="{861FB837-C130-944F-B489-428268F9B09D}" srcOrd="0" destOrd="5" presId="urn:microsoft.com/office/officeart/2005/8/layout/process3"/>
    <dgm:cxn modelId="{C56DD286-46D0-DB49-A59D-C20EC96A5E6F}" srcId="{B0EE8A04-B512-064B-BC47-400CAE113725}" destId="{377181C9-4E64-A244-AB4F-89EC038A124F}" srcOrd="8" destOrd="0" parTransId="{DCF0AF0E-D17A-ED4A-8ED0-43FDBB71D361}" sibTransId="{54C93BB9-EF7A-E34E-99E2-08AC8A8D36EE}"/>
    <dgm:cxn modelId="{5DEC2D0C-CBBC-E446-9E1A-EBBF938C5254}" srcId="{5D8FCCD8-2F32-3945-8B00-E8420A6C5F79}" destId="{EB975191-7CAD-BC41-9C6D-B964EAEDFC2B}" srcOrd="2" destOrd="0" parTransId="{55C2DE1B-AE5C-AB47-8D1F-CD94D20944B6}" sibTransId="{AA4A7610-AEC7-7047-91BF-1E4F68313BDE}"/>
    <dgm:cxn modelId="{5CE3E75F-2DD5-D34C-9C6F-980B18B57FE1}" srcId="{B0EE8A04-B512-064B-BC47-400CAE113725}" destId="{3C2BA087-308C-7E4C-A4AE-7BB7272C62F4}" srcOrd="7" destOrd="0" parTransId="{CCC30CD7-6970-E045-9145-215214A92024}" sibTransId="{26C1E63E-70B6-6446-A57B-4B3D0831E033}"/>
    <dgm:cxn modelId="{EF9E816C-C302-F843-9783-EB4F800FDB2C}" type="presOf" srcId="{B0EE8A04-B512-064B-BC47-400CAE113725}" destId="{CF3E93BD-CF2F-924F-8ED8-340F0DAA3D19}" srcOrd="1" destOrd="0" presId="urn:microsoft.com/office/officeart/2005/8/layout/process3"/>
    <dgm:cxn modelId="{72E7E7CC-9E1C-594F-AA39-5C2DE5A3D1B4}" srcId="{E98C2D57-0EBC-374B-8124-388F08E7E4FF}" destId="{6FC4A0A9-9AC7-3743-B858-CEF70B294D14}" srcOrd="0" destOrd="0" parTransId="{0AA8BA2A-4D0B-614C-A75B-AC1D31518794}" sibTransId="{F8B1A80E-D8E2-3F4C-B042-98753AA9AECC}"/>
    <dgm:cxn modelId="{19F89B08-6EC1-2447-9AD7-AF7C65016DFA}" type="presOf" srcId="{72B83311-C69B-AF4A-85C1-85FC5FD93ECD}" destId="{861FB837-C130-944F-B489-428268F9B09D}" srcOrd="0" destOrd="1" presId="urn:microsoft.com/office/officeart/2005/8/layout/process3"/>
    <dgm:cxn modelId="{1A998964-854D-EB41-867F-88EDD6D2B21C}" srcId="{B0EE8A04-B512-064B-BC47-400CAE113725}" destId="{CAC377C8-1C41-D349-9FE3-15F2ED7B9EE0}" srcOrd="0" destOrd="0" parTransId="{8CF0581D-079F-5446-B470-7F519083087E}" sibTransId="{7467480C-5240-134F-8A1A-BF6249700F98}"/>
    <dgm:cxn modelId="{8DDCEC86-F655-3A4C-9E5D-CF99CFD241ED}" srcId="{B0EE8A04-B512-064B-BC47-400CAE113725}" destId="{72B83311-C69B-AF4A-85C1-85FC5FD93ECD}" srcOrd="1" destOrd="0" parTransId="{E2C1CD26-D129-B54C-B5E6-605E672233EB}" sibTransId="{01E7772A-2E5E-454E-B786-F47C8AB30065}"/>
    <dgm:cxn modelId="{0EC0A92A-D1D5-F14D-B8AD-879574759E5C}" type="presOf" srcId="{C8B12318-78D7-2D48-A4DA-74D9C33844A7}" destId="{D9E49904-694B-F44B-860D-179FA66C1794}" srcOrd="0" destOrd="1" presId="urn:microsoft.com/office/officeart/2005/8/layout/process3"/>
    <dgm:cxn modelId="{01331813-6D72-734F-9FEF-FF8C79555838}" type="presOf" srcId="{B6E38A29-DFA0-9B41-89F7-072D2D082236}" destId="{46D5D1B1-C250-424E-B9CE-2F202F2BB0A1}" srcOrd="1" destOrd="0" presId="urn:microsoft.com/office/officeart/2005/8/layout/process3"/>
    <dgm:cxn modelId="{F05BACFD-1553-E340-8961-264C6CE2B57D}" srcId="{B6E38A29-DFA0-9B41-89F7-072D2D082236}" destId="{BD5D76B0-98F6-934E-BAC1-E6AA3CE5413D}" srcOrd="5" destOrd="0" parTransId="{B14B2611-3B0E-2F4F-87C4-082438533F60}" sibTransId="{3E567A53-FBB7-2040-BAEA-B7681A853103}"/>
    <dgm:cxn modelId="{744DE415-8625-7444-837C-B9EAC5691F71}" type="presOf" srcId="{1990B7B7-C7F7-C445-BFE3-796B3C5E16DC}" destId="{4DAB18B4-0A69-C24F-8519-B8EBBD434CBC}" srcOrd="1" destOrd="0" presId="urn:microsoft.com/office/officeart/2005/8/layout/process3"/>
    <dgm:cxn modelId="{B96F4F59-9A43-0441-B6E2-9F1110646F6C}" type="presOf" srcId="{E98C2D57-0EBC-374B-8124-388F08E7E4FF}" destId="{D9E49904-694B-F44B-860D-179FA66C1794}" srcOrd="0" destOrd="2" presId="urn:microsoft.com/office/officeart/2005/8/layout/process3"/>
    <dgm:cxn modelId="{564F8710-713E-834C-A2D4-7B606247E04C}" type="presOf" srcId="{B13F2329-2B70-AB42-BEE6-F6254980FDA0}" destId="{861FB837-C130-944F-B489-428268F9B09D}" srcOrd="0" destOrd="2" presId="urn:microsoft.com/office/officeart/2005/8/layout/process3"/>
    <dgm:cxn modelId="{BE23D43B-FD54-CC48-8608-C70B69FB92E7}" type="presOf" srcId="{CAC377C8-1C41-D349-9FE3-15F2ED7B9EE0}" destId="{861FB837-C130-944F-B489-428268F9B09D}" srcOrd="0" destOrd="0" presId="urn:microsoft.com/office/officeart/2005/8/layout/process3"/>
    <dgm:cxn modelId="{7625542F-40C3-1748-8994-988618694B20}" srcId="{B0EE8A04-B512-064B-BC47-400CAE113725}" destId="{3F94AFE1-9DE3-7749-B838-0CFC968C359D}" srcOrd="5" destOrd="0" parTransId="{7848A6A1-442D-914A-9703-B69BCEE9FA6D}" sibTransId="{BE956BD1-FBC9-DB4E-B274-9730A827E1C0}"/>
    <dgm:cxn modelId="{2DC44861-BD03-E54F-8B80-2073733CDE32}" srcId="{36DCF4C0-53F0-D24D-9F02-B80ED96E3D97}" destId="{5D8FCCD8-2F32-3945-8B00-E8420A6C5F79}" srcOrd="0" destOrd="0" parTransId="{992B6588-9512-6646-B99B-78BAC218BBA1}" sibTransId="{29A810EA-29B4-3345-93A1-29949E2BBFA7}"/>
    <dgm:cxn modelId="{ED32D390-2855-F94A-8D5A-8AAE7853D1DB}" type="presOf" srcId="{BD5D76B0-98F6-934E-BAC1-E6AA3CE5413D}" destId="{5B02DD9B-063B-D240-A874-F71DE6464E54}" srcOrd="0" destOrd="5" presId="urn:microsoft.com/office/officeart/2005/8/layout/process3"/>
    <dgm:cxn modelId="{96D06537-6A8E-014A-AB98-A76F404BAA64}" srcId="{B6E38A29-DFA0-9B41-89F7-072D2D082236}" destId="{688678F0-9E95-1F49-801C-AEAD9544A674}" srcOrd="2" destOrd="0" parTransId="{2EAAEEC9-C8C0-5C4D-BED1-992772333A1E}" sibTransId="{2EE19C8D-69B6-E940-A612-DC882136B632}"/>
    <dgm:cxn modelId="{4340302F-5A71-CA47-BFB0-62D65B622412}" type="presOf" srcId="{3C2BA087-308C-7E4C-A4AE-7BB7272C62F4}" destId="{861FB837-C130-944F-B489-428268F9B09D}" srcOrd="0" destOrd="7" presId="urn:microsoft.com/office/officeart/2005/8/layout/process3"/>
    <dgm:cxn modelId="{8F69C055-9E3B-EF48-88B2-5D146E24E392}" type="presOf" srcId="{C69815C8-804D-D34F-9AAD-64C0EC3458CD}" destId="{5B02DD9B-063B-D240-A874-F71DE6464E54}" srcOrd="0" destOrd="3" presId="urn:microsoft.com/office/officeart/2005/8/layout/process3"/>
    <dgm:cxn modelId="{0B035CB5-8E09-4247-A750-90691AFA84AC}" type="presParOf" srcId="{AFD1AF19-28A5-CD40-A833-2E40E37056C1}" destId="{8E24A00A-AB45-FB44-A5AA-F07D89348B51}" srcOrd="0" destOrd="0" presId="urn:microsoft.com/office/officeart/2005/8/layout/process3"/>
    <dgm:cxn modelId="{C2246DFB-3042-C44C-A07D-F066A40C8067}" type="presParOf" srcId="{8E24A00A-AB45-FB44-A5AA-F07D89348B51}" destId="{F4BEEFB7-FB1F-3447-B52E-FCF47975917E}" srcOrd="0" destOrd="0" presId="urn:microsoft.com/office/officeart/2005/8/layout/process3"/>
    <dgm:cxn modelId="{79196642-B0A4-6D46-A8CF-53F97A0EF351}" type="presParOf" srcId="{8E24A00A-AB45-FB44-A5AA-F07D89348B51}" destId="{5EF1BA9E-A7D4-C844-9183-F623739342D3}" srcOrd="1" destOrd="0" presId="urn:microsoft.com/office/officeart/2005/8/layout/process3"/>
    <dgm:cxn modelId="{7E99EE56-04E9-6040-BD6C-B36C6CDD7A33}" type="presParOf" srcId="{8E24A00A-AB45-FB44-A5AA-F07D89348B51}" destId="{D9E49904-694B-F44B-860D-179FA66C1794}" srcOrd="2" destOrd="0" presId="urn:microsoft.com/office/officeart/2005/8/layout/process3"/>
    <dgm:cxn modelId="{2DD05D25-2EE9-8F4E-96DC-E2A811DE2D06}" type="presParOf" srcId="{AFD1AF19-28A5-CD40-A833-2E40E37056C1}" destId="{DBD42A39-C0C7-4343-B895-86914157A82C}" srcOrd="1" destOrd="0" presId="urn:microsoft.com/office/officeart/2005/8/layout/process3"/>
    <dgm:cxn modelId="{6A8DCD9A-9D2B-2B4F-BB30-8DA889EBDBFA}" type="presParOf" srcId="{DBD42A39-C0C7-4343-B895-86914157A82C}" destId="{F0167830-9075-464D-8AE7-8F9C8AD19534}" srcOrd="0" destOrd="0" presId="urn:microsoft.com/office/officeart/2005/8/layout/process3"/>
    <dgm:cxn modelId="{07C5897A-4D63-1347-A616-5D4931598979}" type="presParOf" srcId="{AFD1AF19-28A5-CD40-A833-2E40E37056C1}" destId="{3677E555-487A-004C-80D1-75C4212E904E}" srcOrd="2" destOrd="0" presId="urn:microsoft.com/office/officeart/2005/8/layout/process3"/>
    <dgm:cxn modelId="{D519F725-4558-594D-8837-7D8AA6AAB4F2}" type="presParOf" srcId="{3677E555-487A-004C-80D1-75C4212E904E}" destId="{3B399557-1DA6-3B48-B539-C9C07F94EBA8}" srcOrd="0" destOrd="0" presId="urn:microsoft.com/office/officeart/2005/8/layout/process3"/>
    <dgm:cxn modelId="{24A1AE0F-B751-BB43-B782-A7E87F4B7A6E}" type="presParOf" srcId="{3677E555-487A-004C-80D1-75C4212E904E}" destId="{CF3E93BD-CF2F-924F-8ED8-340F0DAA3D19}" srcOrd="1" destOrd="0" presId="urn:microsoft.com/office/officeart/2005/8/layout/process3"/>
    <dgm:cxn modelId="{39D4BCD3-B93B-2D43-B9A0-A319B65BE3D5}" type="presParOf" srcId="{3677E555-487A-004C-80D1-75C4212E904E}" destId="{861FB837-C130-944F-B489-428268F9B09D}" srcOrd="2" destOrd="0" presId="urn:microsoft.com/office/officeart/2005/8/layout/process3"/>
    <dgm:cxn modelId="{174C8A36-D886-A445-84EC-E23D40A5FA36}" type="presParOf" srcId="{AFD1AF19-28A5-CD40-A833-2E40E37056C1}" destId="{BC50644E-97F4-694C-9FEA-43A40F8522AC}" srcOrd="3" destOrd="0" presId="urn:microsoft.com/office/officeart/2005/8/layout/process3"/>
    <dgm:cxn modelId="{43389112-75F0-AE45-8EB7-F8888CF3C3DA}" type="presParOf" srcId="{BC50644E-97F4-694C-9FEA-43A40F8522AC}" destId="{4DAB18B4-0A69-C24F-8519-B8EBBD434CBC}" srcOrd="0" destOrd="0" presId="urn:microsoft.com/office/officeart/2005/8/layout/process3"/>
    <dgm:cxn modelId="{C43C4EC3-A91E-C745-9B0C-765A827514B6}" type="presParOf" srcId="{AFD1AF19-28A5-CD40-A833-2E40E37056C1}" destId="{0D509A23-9C3E-1E4A-B5FC-49DACB8716A1}" srcOrd="4" destOrd="0" presId="urn:microsoft.com/office/officeart/2005/8/layout/process3"/>
    <dgm:cxn modelId="{FDA1F4BD-A23A-D347-A460-606AF45CC239}" type="presParOf" srcId="{0D509A23-9C3E-1E4A-B5FC-49DACB8716A1}" destId="{E7D552ED-B7EC-4340-BFF0-DFE490ADDCE4}" srcOrd="0" destOrd="0" presId="urn:microsoft.com/office/officeart/2005/8/layout/process3"/>
    <dgm:cxn modelId="{68212CBE-DE75-5040-8796-04473894D590}" type="presParOf" srcId="{0D509A23-9C3E-1E4A-B5FC-49DACB8716A1}" destId="{46D5D1B1-C250-424E-B9CE-2F202F2BB0A1}" srcOrd="1" destOrd="0" presId="urn:microsoft.com/office/officeart/2005/8/layout/process3"/>
    <dgm:cxn modelId="{00D42464-D2B1-D24E-94D0-31B16A1C4F07}" type="presParOf" srcId="{0D509A23-9C3E-1E4A-B5FC-49DACB8716A1}" destId="{5B02DD9B-063B-D240-A874-F71DE6464E5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6DCF4C0-53F0-D24D-9F02-B80ED96E3D97}"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5D8FCCD8-2F32-3945-8B00-E8420A6C5F79}">
      <dgm:prSet phldrT="[Text]" custT="1"/>
      <dgm:spPr/>
      <dgm:t>
        <a:bodyPr/>
        <a:lstStyle/>
        <a:p>
          <a:r>
            <a:rPr lang="en-US" sz="1800" b="1" dirty="0" smtClean="0"/>
            <a:t>What is Available in CT</a:t>
          </a:r>
          <a:r>
            <a:rPr lang="en-US" sz="1800" b="1" baseline="0" dirty="0" smtClean="0"/>
            <a:t> Now?</a:t>
          </a:r>
          <a:endParaRPr lang="en-US" sz="1800" dirty="0"/>
        </a:p>
      </dgm:t>
    </dgm:pt>
    <dgm:pt modelId="{992B6588-9512-6646-B99B-78BAC218BBA1}" type="parTrans" cxnId="{2DC44861-BD03-E54F-8B80-2073733CDE32}">
      <dgm:prSet/>
      <dgm:spPr/>
      <dgm:t>
        <a:bodyPr/>
        <a:lstStyle/>
        <a:p>
          <a:endParaRPr lang="en-US"/>
        </a:p>
      </dgm:t>
    </dgm:pt>
    <dgm:pt modelId="{29A810EA-29B4-3345-93A1-29949E2BBFA7}" type="sibTrans" cxnId="{2DC44861-BD03-E54F-8B80-2073733CDE32}">
      <dgm:prSet/>
      <dgm:spPr/>
      <dgm:t>
        <a:bodyPr/>
        <a:lstStyle/>
        <a:p>
          <a:endParaRPr lang="en-US"/>
        </a:p>
      </dgm:t>
    </dgm:pt>
    <dgm:pt modelId="{E8FB35BF-0E73-CA4D-8292-6E2338601DB9}">
      <dgm:prSet phldrT="[Text]" custT="1"/>
      <dgm:spPr/>
      <dgm:t>
        <a:bodyPr/>
        <a:lstStyle/>
        <a:p>
          <a:r>
            <a:rPr lang="en-US" sz="1400" dirty="0" smtClean="0">
              <a:solidFill>
                <a:prstClr val="black"/>
              </a:solidFill>
            </a:rPr>
            <a:t>Office of Higher Education ARC weekend program for </a:t>
          </a:r>
          <a:r>
            <a:rPr lang="en-US" sz="1400" b="1" dirty="0" smtClean="0">
              <a:solidFill>
                <a:prstClr val="black"/>
              </a:solidFill>
            </a:rPr>
            <a:t>candidates interested in secondary education; </a:t>
          </a:r>
          <a:r>
            <a:rPr lang="en-US" sz="1400" b="0" dirty="0" smtClean="0">
              <a:solidFill>
                <a:prstClr val="black"/>
              </a:solidFill>
            </a:rPr>
            <a:t>$2500</a:t>
          </a:r>
          <a:r>
            <a:rPr lang="en-US" sz="1400" b="0" baseline="0" dirty="0" smtClean="0">
              <a:solidFill>
                <a:prstClr val="black"/>
              </a:solidFill>
            </a:rPr>
            <a:t> grants available through MTIP</a:t>
          </a:r>
          <a:endParaRPr lang="en-US" sz="1400" b="0" dirty="0"/>
        </a:p>
      </dgm:t>
    </dgm:pt>
    <dgm:pt modelId="{052987C7-5504-E841-AB75-2547736E8CA3}" type="parTrans" cxnId="{D7D30DA2-04BA-C146-B436-9E9980447E1C}">
      <dgm:prSet/>
      <dgm:spPr/>
      <dgm:t>
        <a:bodyPr/>
        <a:lstStyle/>
        <a:p>
          <a:endParaRPr lang="en-US"/>
        </a:p>
      </dgm:t>
    </dgm:pt>
    <dgm:pt modelId="{DDCF39E3-DBF0-E440-B8F0-EA510188B435}" type="sibTrans" cxnId="{D7D30DA2-04BA-C146-B436-9E9980447E1C}">
      <dgm:prSet/>
      <dgm:spPr/>
      <dgm:t>
        <a:bodyPr/>
        <a:lstStyle/>
        <a:p>
          <a:endParaRPr lang="en-US"/>
        </a:p>
      </dgm:t>
    </dgm:pt>
    <dgm:pt modelId="{B0EE8A04-B512-064B-BC47-400CAE113725}">
      <dgm:prSet phldrT="[Text]" custT="1"/>
      <dgm:spPr/>
      <dgm:t>
        <a:bodyPr/>
        <a:lstStyle/>
        <a:p>
          <a:r>
            <a:rPr lang="en-US" sz="1800" b="1" dirty="0" smtClean="0"/>
            <a:t>What Can CT Do Differently?</a:t>
          </a:r>
          <a:endParaRPr lang="en-US" sz="1800" dirty="0"/>
        </a:p>
      </dgm:t>
    </dgm:pt>
    <dgm:pt modelId="{7E6BD70D-7DE7-0C49-8620-566B3055DCD6}" type="parTrans" cxnId="{87343CCB-5A98-7644-A22B-5B0074A2B50D}">
      <dgm:prSet/>
      <dgm:spPr/>
      <dgm:t>
        <a:bodyPr/>
        <a:lstStyle/>
        <a:p>
          <a:endParaRPr lang="en-US"/>
        </a:p>
      </dgm:t>
    </dgm:pt>
    <dgm:pt modelId="{1990B7B7-C7F7-C445-BFE3-796B3C5E16DC}" type="sibTrans" cxnId="{87343CCB-5A98-7644-A22B-5B0074A2B50D}">
      <dgm:prSet/>
      <dgm:spPr/>
      <dgm:t>
        <a:bodyPr/>
        <a:lstStyle/>
        <a:p>
          <a:endParaRPr lang="en-US"/>
        </a:p>
      </dgm:t>
    </dgm:pt>
    <dgm:pt modelId="{CAC377C8-1C41-D349-9FE3-15F2ED7B9EE0}">
      <dgm:prSet phldrT="[Text]" custT="1"/>
      <dgm:spPr/>
      <dgm:t>
        <a:bodyPr/>
        <a:lstStyle/>
        <a:p>
          <a:pPr rtl="0"/>
          <a:r>
            <a:rPr lang="en-US" sz="1400" dirty="0" smtClean="0">
              <a:solidFill>
                <a:schemeClr val="tx1"/>
              </a:solidFill>
            </a:rPr>
            <a:t>Create </a:t>
          </a:r>
          <a:r>
            <a:rPr lang="en-US" sz="1400" b="0" dirty="0" smtClean="0">
              <a:solidFill>
                <a:schemeClr val="tx1"/>
              </a:solidFill>
            </a:rPr>
            <a:t>more options </a:t>
          </a:r>
          <a:r>
            <a:rPr lang="en-US" sz="1400" dirty="0" smtClean="0">
              <a:solidFill>
                <a:schemeClr val="tx1"/>
              </a:solidFill>
            </a:rPr>
            <a:t>that </a:t>
          </a:r>
          <a:r>
            <a:rPr lang="en-US" sz="1400" b="1" dirty="0" smtClean="0">
              <a:solidFill>
                <a:schemeClr val="tx1"/>
              </a:solidFill>
            </a:rPr>
            <a:t>allow candidates to work while getting certified </a:t>
          </a:r>
          <a:endParaRPr lang="en-US" sz="1400" b="1" dirty="0"/>
        </a:p>
      </dgm:t>
    </dgm:pt>
    <dgm:pt modelId="{8CF0581D-079F-5446-B470-7F519083087E}" type="parTrans" cxnId="{1A998964-854D-EB41-867F-88EDD6D2B21C}">
      <dgm:prSet/>
      <dgm:spPr/>
      <dgm:t>
        <a:bodyPr/>
        <a:lstStyle/>
        <a:p>
          <a:endParaRPr lang="en-US"/>
        </a:p>
      </dgm:t>
    </dgm:pt>
    <dgm:pt modelId="{7467480C-5240-134F-8A1A-BF6249700F98}" type="sibTrans" cxnId="{1A998964-854D-EB41-867F-88EDD6D2B21C}">
      <dgm:prSet/>
      <dgm:spPr/>
      <dgm:t>
        <a:bodyPr/>
        <a:lstStyle/>
        <a:p>
          <a:endParaRPr lang="en-US"/>
        </a:p>
      </dgm:t>
    </dgm:pt>
    <dgm:pt modelId="{B6E38A29-DFA0-9B41-89F7-072D2D082236}">
      <dgm:prSet phldrT="[Text]" custT="1"/>
      <dgm:spPr/>
      <dgm:t>
        <a:bodyPr/>
        <a:lstStyle/>
        <a:p>
          <a:r>
            <a:rPr lang="en-US" sz="1800" b="1" dirty="0" smtClean="0"/>
            <a:t>Diversity Benefit</a:t>
          </a:r>
          <a:endParaRPr lang="en-US" sz="1800" dirty="0"/>
        </a:p>
      </dgm:t>
    </dgm:pt>
    <dgm:pt modelId="{2B0D930F-44E6-FF45-84AF-32E296B54755}" type="parTrans" cxnId="{CA4B2CC5-53A2-914B-A394-2037C3F25236}">
      <dgm:prSet/>
      <dgm:spPr/>
      <dgm:t>
        <a:bodyPr/>
        <a:lstStyle/>
        <a:p>
          <a:endParaRPr lang="en-US"/>
        </a:p>
      </dgm:t>
    </dgm:pt>
    <dgm:pt modelId="{F1BBF988-3D17-5F43-B5EF-BFA9FD118928}" type="sibTrans" cxnId="{CA4B2CC5-53A2-914B-A394-2037C3F25236}">
      <dgm:prSet/>
      <dgm:spPr/>
      <dgm:t>
        <a:bodyPr/>
        <a:lstStyle/>
        <a:p>
          <a:endParaRPr lang="en-US"/>
        </a:p>
      </dgm:t>
    </dgm:pt>
    <dgm:pt modelId="{7D84F14A-CA9F-3A43-924E-2F733DA1D649}">
      <dgm:prSet phldrT="[Text]" custT="1"/>
      <dgm:spPr/>
      <dgm:t>
        <a:bodyPr/>
        <a:lstStyle/>
        <a:p>
          <a:r>
            <a:rPr lang="en-US" sz="1400" b="0" dirty="0" smtClean="0">
              <a:solidFill>
                <a:schemeClr val="tx1"/>
              </a:solidFill>
            </a:rPr>
            <a:t>ARCs, such as TFA and Relay have initiatives targeted specifically at maximizing the number of teachers of color produced by their programs</a:t>
          </a:r>
          <a:endParaRPr lang="en-US" sz="1400" dirty="0"/>
        </a:p>
      </dgm:t>
    </dgm:pt>
    <dgm:pt modelId="{252F9010-40E7-8D41-B5CC-81F1CC397163}" type="parTrans" cxnId="{EA6489C2-49A6-8C49-81E5-45D65A827A1F}">
      <dgm:prSet/>
      <dgm:spPr/>
      <dgm:t>
        <a:bodyPr/>
        <a:lstStyle/>
        <a:p>
          <a:endParaRPr lang="en-US"/>
        </a:p>
      </dgm:t>
    </dgm:pt>
    <dgm:pt modelId="{1B32ACEF-F099-1740-96A4-2F8BA0D2C278}" type="sibTrans" cxnId="{EA6489C2-49A6-8C49-81E5-45D65A827A1F}">
      <dgm:prSet/>
      <dgm:spPr/>
      <dgm:t>
        <a:bodyPr/>
        <a:lstStyle/>
        <a:p>
          <a:pPr rtl="0"/>
          <a:endParaRPr lang="en-US"/>
        </a:p>
      </dgm:t>
    </dgm:pt>
    <dgm:pt modelId="{CE779A33-5C05-7746-8FDE-A75CE5584673}">
      <dgm:prSet custT="1"/>
      <dgm:spPr/>
      <dgm:t>
        <a:bodyPr/>
        <a:lstStyle/>
        <a:p>
          <a:r>
            <a:rPr lang="en-US" sz="1400" dirty="0" smtClean="0">
              <a:solidFill>
                <a:prstClr val="black"/>
              </a:solidFill>
            </a:rPr>
            <a:t>Teach for America CT provides 155 corps members each year, </a:t>
          </a:r>
          <a:r>
            <a:rPr lang="en-US" sz="1400" b="1" dirty="0" smtClean="0">
              <a:solidFill>
                <a:prstClr val="black"/>
              </a:solidFill>
            </a:rPr>
            <a:t>most of whom just finished college</a:t>
          </a:r>
        </a:p>
      </dgm:t>
    </dgm:pt>
    <dgm:pt modelId="{C17B03E9-4194-4C45-A74C-418D5920A271}" type="parTrans" cxnId="{872BBAB5-F86E-494E-8EE6-C9D535FCE0E2}">
      <dgm:prSet/>
      <dgm:spPr/>
      <dgm:t>
        <a:bodyPr/>
        <a:lstStyle/>
        <a:p>
          <a:endParaRPr lang="en-US"/>
        </a:p>
      </dgm:t>
    </dgm:pt>
    <dgm:pt modelId="{1A41DAD5-13FA-2443-BEC2-0EC0367AEB29}" type="sibTrans" cxnId="{872BBAB5-F86E-494E-8EE6-C9D535FCE0E2}">
      <dgm:prSet/>
      <dgm:spPr/>
      <dgm:t>
        <a:bodyPr/>
        <a:lstStyle/>
        <a:p>
          <a:endParaRPr lang="en-US"/>
        </a:p>
      </dgm:t>
    </dgm:pt>
    <dgm:pt modelId="{7771A83D-CF32-DF48-AB68-C643AA23BAF0}">
      <dgm:prSet custT="1"/>
      <dgm:spPr/>
      <dgm:t>
        <a:bodyPr/>
        <a:lstStyle/>
        <a:p>
          <a:r>
            <a:rPr lang="en-US" sz="1400" dirty="0" smtClean="0">
              <a:solidFill>
                <a:prstClr val="black"/>
              </a:solidFill>
            </a:rPr>
            <a:t>Relay Graduate School of Education recently approved program with a current cohort of </a:t>
          </a:r>
          <a:r>
            <a:rPr lang="en-US" sz="1400" b="1" dirty="0" smtClean="0">
              <a:solidFill>
                <a:prstClr val="black"/>
              </a:solidFill>
            </a:rPr>
            <a:t>58</a:t>
          </a:r>
          <a:r>
            <a:rPr lang="en-US" sz="1400" dirty="0" smtClean="0">
              <a:solidFill>
                <a:prstClr val="black"/>
              </a:solidFill>
            </a:rPr>
            <a:t> </a:t>
          </a:r>
          <a:r>
            <a:rPr lang="en-US" sz="1400" b="1" dirty="0" smtClean="0">
              <a:solidFill>
                <a:prstClr val="black"/>
              </a:solidFill>
            </a:rPr>
            <a:t>noncertified school staff.</a:t>
          </a:r>
        </a:p>
      </dgm:t>
    </dgm:pt>
    <dgm:pt modelId="{EFE80DB1-8E35-3D46-AE8C-B7999B14B142}" type="parTrans" cxnId="{5EE7CD72-0592-9845-A0F7-0A2A64D0B57C}">
      <dgm:prSet/>
      <dgm:spPr/>
      <dgm:t>
        <a:bodyPr/>
        <a:lstStyle/>
        <a:p>
          <a:endParaRPr lang="en-US"/>
        </a:p>
      </dgm:t>
    </dgm:pt>
    <dgm:pt modelId="{661AAD33-26F4-0042-B0A8-E171376609CE}" type="sibTrans" cxnId="{5EE7CD72-0592-9845-A0F7-0A2A64D0B57C}">
      <dgm:prSet/>
      <dgm:spPr/>
      <dgm:t>
        <a:bodyPr/>
        <a:lstStyle/>
        <a:p>
          <a:endParaRPr lang="en-US"/>
        </a:p>
      </dgm:t>
    </dgm:pt>
    <dgm:pt modelId="{9A2D9A84-7558-B14E-B098-A7BC5A4F612C}">
      <dgm:prSet custT="1"/>
      <dgm:spPr/>
      <dgm:t>
        <a:bodyPr/>
        <a:lstStyle/>
        <a:p>
          <a:r>
            <a:rPr lang="en-US" sz="1400" b="0" dirty="0" smtClean="0">
              <a:solidFill>
                <a:prstClr val="black"/>
              </a:solidFill>
            </a:rPr>
            <a:t>Office of Early Childhood ARC at Charter Oak </a:t>
          </a:r>
          <a:r>
            <a:rPr lang="en-US" sz="1400" b="1" dirty="0" smtClean="0">
              <a:solidFill>
                <a:prstClr val="black"/>
              </a:solidFill>
            </a:rPr>
            <a:t>for candidates with 3-years experience as early childhood educator </a:t>
          </a:r>
          <a:r>
            <a:rPr lang="en-US" sz="1400" b="0" dirty="0" smtClean="0">
              <a:solidFill>
                <a:prstClr val="black"/>
              </a:solidFill>
            </a:rPr>
            <a:t>and undergraduate courses in human development </a:t>
          </a:r>
        </a:p>
      </dgm:t>
    </dgm:pt>
    <dgm:pt modelId="{214DEBAA-BA36-6E4A-BB36-27B425990DFF}" type="parTrans" cxnId="{A6310DA3-24C6-C840-8E49-5F761B6588EC}">
      <dgm:prSet/>
      <dgm:spPr/>
      <dgm:t>
        <a:bodyPr/>
        <a:lstStyle/>
        <a:p>
          <a:endParaRPr lang="en-US"/>
        </a:p>
      </dgm:t>
    </dgm:pt>
    <dgm:pt modelId="{FA8D2621-541F-164D-B7DF-0085E280F766}" type="sibTrans" cxnId="{A6310DA3-24C6-C840-8E49-5F761B6588EC}">
      <dgm:prSet/>
      <dgm:spPr/>
      <dgm:t>
        <a:bodyPr/>
        <a:lstStyle/>
        <a:p>
          <a:endParaRPr lang="en-US"/>
        </a:p>
      </dgm:t>
    </dgm:pt>
    <dgm:pt modelId="{39B29FC4-A199-4047-9CC3-ACDC14D30DE9}">
      <dgm:prSet custT="1"/>
      <dgm:spPr/>
      <dgm:t>
        <a:bodyPr/>
        <a:lstStyle/>
        <a:p>
          <a:r>
            <a:rPr lang="en-US" sz="1400" dirty="0" smtClean="0">
              <a:solidFill>
                <a:schemeClr val="tx1"/>
              </a:solidFill>
            </a:rPr>
            <a:t>Create </a:t>
          </a:r>
          <a:r>
            <a:rPr lang="en-US" sz="1400" b="0" dirty="0" smtClean="0">
              <a:solidFill>
                <a:schemeClr val="tx1"/>
              </a:solidFill>
            </a:rPr>
            <a:t>more options that have</a:t>
          </a:r>
          <a:r>
            <a:rPr lang="en-US" sz="1400" dirty="0" smtClean="0">
              <a:solidFill>
                <a:schemeClr val="tx1"/>
              </a:solidFill>
            </a:rPr>
            <a:t> affordable tuition</a:t>
          </a:r>
        </a:p>
      </dgm:t>
    </dgm:pt>
    <dgm:pt modelId="{06D0A549-2787-A04C-A59A-C59CACBDCC5B}" type="parTrans" cxnId="{D508B1F9-574F-9B40-9393-B05520C58AB8}">
      <dgm:prSet/>
      <dgm:spPr/>
      <dgm:t>
        <a:bodyPr/>
        <a:lstStyle/>
        <a:p>
          <a:endParaRPr lang="en-US"/>
        </a:p>
      </dgm:t>
    </dgm:pt>
    <dgm:pt modelId="{CD69EA0E-EBDA-2340-AA1E-730D31506FC9}" type="sibTrans" cxnId="{D508B1F9-574F-9B40-9393-B05520C58AB8}">
      <dgm:prSet/>
      <dgm:spPr/>
      <dgm:t>
        <a:bodyPr/>
        <a:lstStyle/>
        <a:p>
          <a:endParaRPr lang="en-US"/>
        </a:p>
      </dgm:t>
    </dgm:pt>
    <dgm:pt modelId="{91214BF0-2774-8F49-8F9D-6BEC6D407B46}">
      <dgm:prSet custT="1"/>
      <dgm:spPr/>
      <dgm:t>
        <a:bodyPr/>
        <a:lstStyle/>
        <a:p>
          <a:pPr rtl="0"/>
          <a:r>
            <a:rPr lang="en-US" sz="1400" dirty="0" smtClean="0"/>
            <a:t>Create options that </a:t>
          </a:r>
          <a:r>
            <a:rPr lang="en-US" sz="1400" b="1" dirty="0" smtClean="0"/>
            <a:t>attract career changers</a:t>
          </a:r>
          <a:endParaRPr lang="en-US" sz="1400" b="1" dirty="0"/>
        </a:p>
      </dgm:t>
    </dgm:pt>
    <dgm:pt modelId="{18209DE7-4FC2-C142-A04E-5A2BCFD1B247}" type="parTrans" cxnId="{8409B55A-6D31-254E-A53E-22C16DBD6FA9}">
      <dgm:prSet/>
      <dgm:spPr/>
      <dgm:t>
        <a:bodyPr/>
        <a:lstStyle/>
        <a:p>
          <a:endParaRPr lang="en-US"/>
        </a:p>
      </dgm:t>
    </dgm:pt>
    <dgm:pt modelId="{13E18593-3C20-7A4D-B171-AA2CC87039C2}" type="sibTrans" cxnId="{8409B55A-6D31-254E-A53E-22C16DBD6FA9}">
      <dgm:prSet/>
      <dgm:spPr/>
      <dgm:t>
        <a:bodyPr/>
        <a:lstStyle/>
        <a:p>
          <a:endParaRPr lang="en-US"/>
        </a:p>
      </dgm:t>
    </dgm:pt>
    <dgm:pt modelId="{F6B2F0E3-0B4C-4245-8F65-7AEDFF22F283}">
      <dgm:prSet phldrT="[Text]" custT="1"/>
      <dgm:spPr/>
      <dgm:t>
        <a:bodyPr/>
        <a:lstStyle/>
        <a:p>
          <a:endParaRPr lang="en-US" sz="1400" b="1" dirty="0"/>
        </a:p>
      </dgm:t>
    </dgm:pt>
    <dgm:pt modelId="{184D21C8-8576-FC48-8D06-B1581D99951A}" type="parTrans" cxnId="{992C1324-F391-2A4C-B465-997E4B8EAAA5}">
      <dgm:prSet/>
      <dgm:spPr/>
      <dgm:t>
        <a:bodyPr/>
        <a:lstStyle/>
        <a:p>
          <a:endParaRPr lang="en-US"/>
        </a:p>
      </dgm:t>
    </dgm:pt>
    <dgm:pt modelId="{9B4795B4-E15A-8741-A213-6DD74F63C7A5}" type="sibTrans" cxnId="{992C1324-F391-2A4C-B465-997E4B8EAAA5}">
      <dgm:prSet/>
      <dgm:spPr/>
      <dgm:t>
        <a:bodyPr/>
        <a:lstStyle/>
        <a:p>
          <a:endParaRPr lang="en-US"/>
        </a:p>
      </dgm:t>
    </dgm:pt>
    <dgm:pt modelId="{9D9BA42F-FFEF-7F48-B627-51D51CBEC743}">
      <dgm:prSet custT="1"/>
      <dgm:spPr/>
      <dgm:t>
        <a:bodyPr/>
        <a:lstStyle/>
        <a:p>
          <a:endParaRPr lang="en-US" sz="1400" b="1" dirty="0" smtClean="0">
            <a:solidFill>
              <a:prstClr val="black"/>
            </a:solidFill>
          </a:endParaRPr>
        </a:p>
      </dgm:t>
    </dgm:pt>
    <dgm:pt modelId="{95948953-677E-9649-B236-73DBE1F421F5}" type="parTrans" cxnId="{C451B706-671B-2A46-B27B-EE52A2321E3B}">
      <dgm:prSet/>
      <dgm:spPr/>
      <dgm:t>
        <a:bodyPr/>
        <a:lstStyle/>
        <a:p>
          <a:endParaRPr lang="en-US"/>
        </a:p>
      </dgm:t>
    </dgm:pt>
    <dgm:pt modelId="{10A8A293-6127-CC4F-BE5D-582AE1088145}" type="sibTrans" cxnId="{C451B706-671B-2A46-B27B-EE52A2321E3B}">
      <dgm:prSet/>
      <dgm:spPr/>
      <dgm:t>
        <a:bodyPr/>
        <a:lstStyle/>
        <a:p>
          <a:endParaRPr lang="en-US"/>
        </a:p>
      </dgm:t>
    </dgm:pt>
    <dgm:pt modelId="{39CEAB54-6EDF-B442-9941-9CCA250BACA7}">
      <dgm:prSet custT="1"/>
      <dgm:spPr/>
      <dgm:t>
        <a:bodyPr/>
        <a:lstStyle/>
        <a:p>
          <a:endParaRPr lang="en-US" sz="1400" b="1" dirty="0" smtClean="0">
            <a:solidFill>
              <a:prstClr val="black"/>
            </a:solidFill>
          </a:endParaRPr>
        </a:p>
      </dgm:t>
    </dgm:pt>
    <dgm:pt modelId="{B2D5A506-1B03-9246-83AC-FA0271CB96F5}" type="parTrans" cxnId="{BE70CA9D-AACE-8D4D-8A52-3F05E65307E6}">
      <dgm:prSet/>
      <dgm:spPr/>
      <dgm:t>
        <a:bodyPr/>
        <a:lstStyle/>
        <a:p>
          <a:endParaRPr lang="en-US"/>
        </a:p>
      </dgm:t>
    </dgm:pt>
    <dgm:pt modelId="{21CDBB51-AA69-D04E-95EB-FF94858962C1}" type="sibTrans" cxnId="{BE70CA9D-AACE-8D4D-8A52-3F05E65307E6}">
      <dgm:prSet/>
      <dgm:spPr/>
      <dgm:t>
        <a:bodyPr/>
        <a:lstStyle/>
        <a:p>
          <a:endParaRPr lang="en-US"/>
        </a:p>
      </dgm:t>
    </dgm:pt>
    <dgm:pt modelId="{E3E040CE-9E9D-CB44-BDCE-F2A9F71498DC}">
      <dgm:prSet phldrT="[Text]" custT="1"/>
      <dgm:spPr/>
      <dgm:t>
        <a:bodyPr/>
        <a:lstStyle/>
        <a:p>
          <a:pPr rtl="0"/>
          <a:endParaRPr lang="en-US" sz="1400" b="1" dirty="0"/>
        </a:p>
      </dgm:t>
    </dgm:pt>
    <dgm:pt modelId="{CE8EA927-4180-5642-94C2-5C64913060D0}" type="parTrans" cxnId="{D1615DD2-9E29-2E45-9884-6D13B30D3237}">
      <dgm:prSet/>
      <dgm:spPr/>
      <dgm:t>
        <a:bodyPr/>
        <a:lstStyle/>
        <a:p>
          <a:endParaRPr lang="en-US"/>
        </a:p>
      </dgm:t>
    </dgm:pt>
    <dgm:pt modelId="{C0435D67-E42B-8C42-A1CA-7C449CA3E8AB}" type="sibTrans" cxnId="{D1615DD2-9E29-2E45-9884-6D13B30D3237}">
      <dgm:prSet/>
      <dgm:spPr/>
      <dgm:t>
        <a:bodyPr/>
        <a:lstStyle/>
        <a:p>
          <a:endParaRPr lang="en-US"/>
        </a:p>
      </dgm:t>
    </dgm:pt>
    <dgm:pt modelId="{6CE55FC7-EE95-0341-B247-FEBF27199992}">
      <dgm:prSet custT="1"/>
      <dgm:spPr/>
      <dgm:t>
        <a:bodyPr/>
        <a:lstStyle/>
        <a:p>
          <a:pPr rtl="0"/>
          <a:endParaRPr lang="en-US" sz="1400" b="1" dirty="0"/>
        </a:p>
      </dgm:t>
    </dgm:pt>
    <dgm:pt modelId="{74D33CCF-3A7E-DD40-B15D-438DCCA54B29}" type="parTrans" cxnId="{7FDFF19B-FFC2-E044-B190-4546442E6AC1}">
      <dgm:prSet/>
      <dgm:spPr/>
      <dgm:t>
        <a:bodyPr/>
        <a:lstStyle/>
        <a:p>
          <a:endParaRPr lang="en-US"/>
        </a:p>
      </dgm:t>
    </dgm:pt>
    <dgm:pt modelId="{91E7229C-8F2C-F84A-B5EC-EC25F8FD24B0}" type="sibTrans" cxnId="{7FDFF19B-FFC2-E044-B190-4546442E6AC1}">
      <dgm:prSet/>
      <dgm:spPr/>
      <dgm:t>
        <a:bodyPr/>
        <a:lstStyle/>
        <a:p>
          <a:endParaRPr lang="en-US"/>
        </a:p>
      </dgm:t>
    </dgm:pt>
    <dgm:pt modelId="{B64646AB-4C64-B746-BCF0-2C763CBCA7EA}">
      <dgm:prSet custT="1"/>
      <dgm:spPr/>
      <dgm:t>
        <a:bodyPr/>
        <a:lstStyle/>
        <a:p>
          <a:r>
            <a:rPr lang="en-US" sz="1400" dirty="0" smtClean="0">
              <a:solidFill>
                <a:schemeClr val="tx1"/>
              </a:solidFill>
            </a:rPr>
            <a:t>Options to explore include:</a:t>
          </a:r>
        </a:p>
      </dgm:t>
    </dgm:pt>
    <dgm:pt modelId="{076079BE-51F1-3748-A9C2-526485584EFC}" type="parTrans" cxnId="{459F0479-8994-8A4D-B631-C38BDD82E8E3}">
      <dgm:prSet/>
      <dgm:spPr/>
      <dgm:t>
        <a:bodyPr/>
        <a:lstStyle/>
        <a:p>
          <a:endParaRPr lang="en-US"/>
        </a:p>
      </dgm:t>
    </dgm:pt>
    <dgm:pt modelId="{EAE85F46-7CD5-D844-A9E7-39A2B0BE4FB0}" type="sibTrans" cxnId="{459F0479-8994-8A4D-B631-C38BDD82E8E3}">
      <dgm:prSet/>
      <dgm:spPr/>
      <dgm:t>
        <a:bodyPr/>
        <a:lstStyle/>
        <a:p>
          <a:endParaRPr lang="en-US"/>
        </a:p>
      </dgm:t>
    </dgm:pt>
    <dgm:pt modelId="{6852D84B-45B4-474F-87DE-96898AD43D6F}">
      <dgm:prSet custT="1"/>
      <dgm:spPr/>
      <dgm:t>
        <a:bodyPr/>
        <a:lstStyle/>
        <a:p>
          <a:r>
            <a:rPr lang="en-US" sz="1400" dirty="0" smtClean="0">
              <a:solidFill>
                <a:schemeClr val="tx1"/>
              </a:solidFill>
            </a:rPr>
            <a:t>Based in multiple urban areas  </a:t>
          </a:r>
          <a:endParaRPr lang="en-US" sz="1400" dirty="0" smtClean="0">
            <a:solidFill>
              <a:srgbClr val="FF0000"/>
            </a:solidFill>
          </a:endParaRPr>
        </a:p>
      </dgm:t>
    </dgm:pt>
    <dgm:pt modelId="{BA0FCA6F-F297-0746-A6A2-501E2F5132B9}" type="parTrans" cxnId="{051D5782-4F33-184E-9804-CAA19757ADF7}">
      <dgm:prSet/>
      <dgm:spPr/>
      <dgm:t>
        <a:bodyPr/>
        <a:lstStyle/>
        <a:p>
          <a:endParaRPr lang="en-US"/>
        </a:p>
      </dgm:t>
    </dgm:pt>
    <dgm:pt modelId="{5FCC0A24-2459-A340-A846-D91A38542615}" type="sibTrans" cxnId="{051D5782-4F33-184E-9804-CAA19757ADF7}">
      <dgm:prSet/>
      <dgm:spPr/>
      <dgm:t>
        <a:bodyPr/>
        <a:lstStyle/>
        <a:p>
          <a:endParaRPr lang="en-US"/>
        </a:p>
      </dgm:t>
    </dgm:pt>
    <dgm:pt modelId="{6657246E-8AC6-094F-8D3C-1504CB366BB6}">
      <dgm:prSet custT="1"/>
      <dgm:spPr/>
      <dgm:t>
        <a:bodyPr/>
        <a:lstStyle/>
        <a:p>
          <a:r>
            <a:rPr lang="en-US" sz="1400" dirty="0" smtClean="0">
              <a:solidFill>
                <a:schemeClr val="tx1"/>
              </a:solidFill>
            </a:rPr>
            <a:t>Summer or evening classes</a:t>
          </a:r>
        </a:p>
      </dgm:t>
    </dgm:pt>
    <dgm:pt modelId="{F45F6AD7-4350-F541-80EB-FBECE724598C}" type="parTrans" cxnId="{CC784866-B695-2149-9AAD-40EF3E63FDD8}">
      <dgm:prSet/>
      <dgm:spPr/>
      <dgm:t>
        <a:bodyPr/>
        <a:lstStyle/>
        <a:p>
          <a:endParaRPr lang="en-US"/>
        </a:p>
      </dgm:t>
    </dgm:pt>
    <dgm:pt modelId="{C65BD444-890C-7849-9766-B9F34ADD3447}" type="sibTrans" cxnId="{CC784866-B695-2149-9AAD-40EF3E63FDD8}">
      <dgm:prSet/>
      <dgm:spPr/>
      <dgm:t>
        <a:bodyPr/>
        <a:lstStyle/>
        <a:p>
          <a:endParaRPr lang="en-US"/>
        </a:p>
      </dgm:t>
    </dgm:pt>
    <dgm:pt modelId="{77B2CA6F-B933-4341-9C30-92D9E7E5D35C}">
      <dgm:prSet custT="1"/>
      <dgm:spPr/>
      <dgm:t>
        <a:bodyPr/>
        <a:lstStyle/>
        <a:p>
          <a:endParaRPr lang="en-US" sz="1400" dirty="0" smtClean="0">
            <a:solidFill>
              <a:schemeClr val="tx1"/>
            </a:solidFill>
          </a:endParaRPr>
        </a:p>
      </dgm:t>
    </dgm:pt>
    <dgm:pt modelId="{C3D661DE-C20B-374B-8D7B-773E53E8EA90}" type="parTrans" cxnId="{85C58D77-1032-934F-8C21-D3119D3D6ACD}">
      <dgm:prSet/>
      <dgm:spPr/>
      <dgm:t>
        <a:bodyPr/>
        <a:lstStyle/>
        <a:p>
          <a:endParaRPr lang="en-US"/>
        </a:p>
      </dgm:t>
    </dgm:pt>
    <dgm:pt modelId="{A0F9E02F-8A4D-E648-8DAF-D9B07E9963D4}" type="sibTrans" cxnId="{85C58D77-1032-934F-8C21-D3119D3D6ACD}">
      <dgm:prSet/>
      <dgm:spPr/>
      <dgm:t>
        <a:bodyPr/>
        <a:lstStyle/>
        <a:p>
          <a:endParaRPr lang="en-US"/>
        </a:p>
      </dgm:t>
    </dgm:pt>
    <dgm:pt modelId="{6662913E-E3EC-8948-826B-160ADD2EB0DB}">
      <dgm:prSet custT="1"/>
      <dgm:spPr/>
      <dgm:t>
        <a:bodyPr/>
        <a:lstStyle/>
        <a:p>
          <a:r>
            <a:rPr lang="en-US" sz="1400" dirty="0" smtClean="0">
              <a:solidFill>
                <a:schemeClr val="tx1"/>
              </a:solidFill>
            </a:rPr>
            <a:t>More or larger cohorts </a:t>
          </a:r>
        </a:p>
      </dgm:t>
    </dgm:pt>
    <dgm:pt modelId="{3EA16385-EB24-E64D-98A2-70F0E37E2A1E}" type="parTrans" cxnId="{FD8E364E-4F63-EF45-94E7-DEBE62F11C47}">
      <dgm:prSet/>
      <dgm:spPr/>
      <dgm:t>
        <a:bodyPr/>
        <a:lstStyle/>
        <a:p>
          <a:endParaRPr lang="en-US"/>
        </a:p>
      </dgm:t>
    </dgm:pt>
    <dgm:pt modelId="{9C70570B-002E-974D-BE8B-55FA1B9B34FD}" type="sibTrans" cxnId="{FD8E364E-4F63-EF45-94E7-DEBE62F11C47}">
      <dgm:prSet/>
      <dgm:spPr/>
      <dgm:t>
        <a:bodyPr/>
        <a:lstStyle/>
        <a:p>
          <a:endParaRPr lang="en-US"/>
        </a:p>
      </dgm:t>
    </dgm:pt>
    <dgm:pt modelId="{D108EC4E-51CB-254B-89B2-F181A34537A4}">
      <dgm:prSet custT="1"/>
      <dgm:spPr/>
      <dgm:t>
        <a:bodyPr/>
        <a:lstStyle/>
        <a:p>
          <a:r>
            <a:rPr lang="en-US" sz="1400" dirty="0" smtClean="0">
              <a:solidFill>
                <a:schemeClr val="tx1"/>
              </a:solidFill>
            </a:rPr>
            <a:t>Relay is currently the least expensive option, with $4,000 out-of-pocket cost for candidates </a:t>
          </a:r>
        </a:p>
      </dgm:t>
    </dgm:pt>
    <dgm:pt modelId="{BBC12DAB-F335-D645-854F-93BF622902F8}" type="parTrans" cxnId="{B8BDB6D9-29F0-0640-AEAF-077726EB50FD}">
      <dgm:prSet/>
      <dgm:spPr/>
      <dgm:t>
        <a:bodyPr/>
        <a:lstStyle/>
        <a:p>
          <a:endParaRPr lang="en-US"/>
        </a:p>
      </dgm:t>
    </dgm:pt>
    <dgm:pt modelId="{5F988068-FFA6-2344-A184-FD0F0A189C7F}" type="sibTrans" cxnId="{B8BDB6D9-29F0-0640-AEAF-077726EB50FD}">
      <dgm:prSet/>
      <dgm:spPr/>
      <dgm:t>
        <a:bodyPr/>
        <a:lstStyle/>
        <a:p>
          <a:endParaRPr lang="en-US"/>
        </a:p>
      </dgm:t>
    </dgm:pt>
    <dgm:pt modelId="{425E54FB-5252-5C4F-86E3-405125626D71}">
      <dgm:prSet phldrT="[Text]" custT="1"/>
      <dgm:spPr/>
      <dgm:t>
        <a:bodyPr/>
        <a:lstStyle/>
        <a:p>
          <a:r>
            <a:rPr lang="en-US" sz="1400" dirty="0" smtClean="0"/>
            <a:t>The cost of traditional certification programs leads many people of color to discount teaching as a professional option. Alternative certification programs can significantly reduce the cost of becoming a teacher</a:t>
          </a:r>
          <a:endParaRPr lang="en-US" sz="1400" dirty="0"/>
        </a:p>
      </dgm:t>
    </dgm:pt>
    <dgm:pt modelId="{69DB7BF7-BA0E-7E4A-89D1-1499B1EF7CE0}" type="parTrans" cxnId="{6F1C92D9-11CF-7D42-BB58-36D5D948C719}">
      <dgm:prSet/>
      <dgm:spPr/>
      <dgm:t>
        <a:bodyPr/>
        <a:lstStyle/>
        <a:p>
          <a:endParaRPr lang="en-US"/>
        </a:p>
      </dgm:t>
    </dgm:pt>
    <dgm:pt modelId="{D8C52E9B-BD28-B84C-996F-F8987B228E39}" type="sibTrans" cxnId="{6F1C92D9-11CF-7D42-BB58-36D5D948C719}">
      <dgm:prSet/>
      <dgm:spPr/>
      <dgm:t>
        <a:bodyPr/>
        <a:lstStyle/>
        <a:p>
          <a:endParaRPr lang="en-US"/>
        </a:p>
      </dgm:t>
    </dgm:pt>
    <dgm:pt modelId="{6E96A23D-9936-7A43-A67D-61DD9C1F2FE6}">
      <dgm:prSet custT="1"/>
      <dgm:spPr/>
      <dgm:t>
        <a:bodyPr/>
        <a:lstStyle/>
        <a:p>
          <a:endParaRPr lang="en-US" sz="1400" dirty="0" smtClean="0">
            <a:solidFill>
              <a:schemeClr val="tx1"/>
            </a:solidFill>
          </a:endParaRPr>
        </a:p>
      </dgm:t>
    </dgm:pt>
    <dgm:pt modelId="{79889466-AA30-3B48-9B40-047A4DA54A94}" type="parTrans" cxnId="{BF18E7B4-2DBF-C445-B595-988282E3120A}">
      <dgm:prSet/>
      <dgm:spPr/>
      <dgm:t>
        <a:bodyPr/>
        <a:lstStyle/>
        <a:p>
          <a:endParaRPr lang="en-US"/>
        </a:p>
      </dgm:t>
    </dgm:pt>
    <dgm:pt modelId="{E769436F-D1AA-E244-8205-1C67482393B0}" type="sibTrans" cxnId="{BF18E7B4-2DBF-C445-B595-988282E3120A}">
      <dgm:prSet/>
      <dgm:spPr/>
      <dgm:t>
        <a:bodyPr/>
        <a:lstStyle/>
        <a:p>
          <a:endParaRPr lang="en-US"/>
        </a:p>
      </dgm:t>
    </dgm:pt>
    <dgm:pt modelId="{D5814422-A292-E74A-B04C-3389F139B1E3}">
      <dgm:prSet phldrT="[Text]" custT="1"/>
      <dgm:spPr/>
      <dgm:t>
        <a:bodyPr/>
        <a:lstStyle/>
        <a:p>
          <a:endParaRPr lang="en-US" sz="1400" dirty="0"/>
        </a:p>
      </dgm:t>
    </dgm:pt>
    <dgm:pt modelId="{4C085E0F-943A-3B43-94EE-527E1153D7EF}" type="parTrans" cxnId="{D949334A-DB37-B64E-9A33-CE232E725DC8}">
      <dgm:prSet/>
      <dgm:spPr/>
      <dgm:t>
        <a:bodyPr/>
        <a:lstStyle/>
        <a:p>
          <a:endParaRPr lang="en-US"/>
        </a:p>
      </dgm:t>
    </dgm:pt>
    <dgm:pt modelId="{6C612EB1-0D88-A443-8915-35D95E924C56}" type="sibTrans" cxnId="{D949334A-DB37-B64E-9A33-CE232E725DC8}">
      <dgm:prSet/>
      <dgm:spPr/>
      <dgm:t>
        <a:bodyPr/>
        <a:lstStyle/>
        <a:p>
          <a:endParaRPr lang="en-US"/>
        </a:p>
      </dgm:t>
    </dgm:pt>
    <dgm:pt modelId="{AFD1AF19-28A5-CD40-A833-2E40E37056C1}" type="pres">
      <dgm:prSet presAssocID="{36DCF4C0-53F0-D24D-9F02-B80ED96E3D97}" presName="linearFlow" presStyleCnt="0">
        <dgm:presLayoutVars>
          <dgm:dir/>
          <dgm:animLvl val="lvl"/>
          <dgm:resizeHandles val="exact"/>
        </dgm:presLayoutVars>
      </dgm:prSet>
      <dgm:spPr/>
      <dgm:t>
        <a:bodyPr/>
        <a:lstStyle/>
        <a:p>
          <a:endParaRPr lang="en-US"/>
        </a:p>
      </dgm:t>
    </dgm:pt>
    <dgm:pt modelId="{8E24A00A-AB45-FB44-A5AA-F07D89348B51}" type="pres">
      <dgm:prSet presAssocID="{5D8FCCD8-2F32-3945-8B00-E8420A6C5F79}" presName="composite" presStyleCnt="0"/>
      <dgm:spPr/>
    </dgm:pt>
    <dgm:pt modelId="{F4BEEFB7-FB1F-3447-B52E-FCF47975917E}" type="pres">
      <dgm:prSet presAssocID="{5D8FCCD8-2F32-3945-8B00-E8420A6C5F79}" presName="parTx" presStyleLbl="node1" presStyleIdx="0" presStyleCnt="3">
        <dgm:presLayoutVars>
          <dgm:chMax val="0"/>
          <dgm:chPref val="0"/>
          <dgm:bulletEnabled val="1"/>
        </dgm:presLayoutVars>
      </dgm:prSet>
      <dgm:spPr/>
      <dgm:t>
        <a:bodyPr/>
        <a:lstStyle/>
        <a:p>
          <a:endParaRPr lang="en-US"/>
        </a:p>
      </dgm:t>
    </dgm:pt>
    <dgm:pt modelId="{5EF1BA9E-A7D4-C844-9183-F623739342D3}" type="pres">
      <dgm:prSet presAssocID="{5D8FCCD8-2F32-3945-8B00-E8420A6C5F79}" presName="parSh" presStyleLbl="node1" presStyleIdx="0" presStyleCnt="3"/>
      <dgm:spPr/>
      <dgm:t>
        <a:bodyPr/>
        <a:lstStyle/>
        <a:p>
          <a:endParaRPr lang="en-US"/>
        </a:p>
      </dgm:t>
    </dgm:pt>
    <dgm:pt modelId="{D9E49904-694B-F44B-860D-179FA66C1794}" type="pres">
      <dgm:prSet presAssocID="{5D8FCCD8-2F32-3945-8B00-E8420A6C5F79}" presName="desTx" presStyleLbl="fgAcc1" presStyleIdx="0" presStyleCnt="3" custScaleX="130614">
        <dgm:presLayoutVars>
          <dgm:bulletEnabled val="1"/>
        </dgm:presLayoutVars>
      </dgm:prSet>
      <dgm:spPr/>
      <dgm:t>
        <a:bodyPr/>
        <a:lstStyle/>
        <a:p>
          <a:endParaRPr lang="en-US"/>
        </a:p>
      </dgm:t>
    </dgm:pt>
    <dgm:pt modelId="{DBD42A39-C0C7-4343-B895-86914157A82C}" type="pres">
      <dgm:prSet presAssocID="{29A810EA-29B4-3345-93A1-29949E2BBFA7}" presName="sibTrans" presStyleLbl="sibTrans2D1" presStyleIdx="0" presStyleCnt="2"/>
      <dgm:spPr/>
      <dgm:t>
        <a:bodyPr/>
        <a:lstStyle/>
        <a:p>
          <a:endParaRPr lang="en-US"/>
        </a:p>
      </dgm:t>
    </dgm:pt>
    <dgm:pt modelId="{F0167830-9075-464D-8AE7-8F9C8AD19534}" type="pres">
      <dgm:prSet presAssocID="{29A810EA-29B4-3345-93A1-29949E2BBFA7}" presName="connTx" presStyleLbl="sibTrans2D1" presStyleIdx="0" presStyleCnt="2"/>
      <dgm:spPr/>
      <dgm:t>
        <a:bodyPr/>
        <a:lstStyle/>
        <a:p>
          <a:endParaRPr lang="en-US"/>
        </a:p>
      </dgm:t>
    </dgm:pt>
    <dgm:pt modelId="{3677E555-487A-004C-80D1-75C4212E904E}" type="pres">
      <dgm:prSet presAssocID="{B0EE8A04-B512-064B-BC47-400CAE113725}" presName="composite" presStyleCnt="0"/>
      <dgm:spPr/>
    </dgm:pt>
    <dgm:pt modelId="{3B399557-1DA6-3B48-B539-C9C07F94EBA8}" type="pres">
      <dgm:prSet presAssocID="{B0EE8A04-B512-064B-BC47-400CAE113725}" presName="parTx" presStyleLbl="node1" presStyleIdx="0" presStyleCnt="3">
        <dgm:presLayoutVars>
          <dgm:chMax val="0"/>
          <dgm:chPref val="0"/>
          <dgm:bulletEnabled val="1"/>
        </dgm:presLayoutVars>
      </dgm:prSet>
      <dgm:spPr/>
      <dgm:t>
        <a:bodyPr/>
        <a:lstStyle/>
        <a:p>
          <a:endParaRPr lang="en-US"/>
        </a:p>
      </dgm:t>
    </dgm:pt>
    <dgm:pt modelId="{CF3E93BD-CF2F-924F-8ED8-340F0DAA3D19}" type="pres">
      <dgm:prSet presAssocID="{B0EE8A04-B512-064B-BC47-400CAE113725}" presName="parSh" presStyleLbl="node1" presStyleIdx="1" presStyleCnt="3"/>
      <dgm:spPr/>
      <dgm:t>
        <a:bodyPr/>
        <a:lstStyle/>
        <a:p>
          <a:endParaRPr lang="en-US"/>
        </a:p>
      </dgm:t>
    </dgm:pt>
    <dgm:pt modelId="{861FB837-C130-944F-B489-428268F9B09D}" type="pres">
      <dgm:prSet presAssocID="{B0EE8A04-B512-064B-BC47-400CAE113725}" presName="desTx" presStyleLbl="fgAcc1" presStyleIdx="1" presStyleCnt="3" custScaleX="114730">
        <dgm:presLayoutVars>
          <dgm:bulletEnabled val="1"/>
        </dgm:presLayoutVars>
      </dgm:prSet>
      <dgm:spPr/>
      <dgm:t>
        <a:bodyPr/>
        <a:lstStyle/>
        <a:p>
          <a:endParaRPr lang="en-US"/>
        </a:p>
      </dgm:t>
    </dgm:pt>
    <dgm:pt modelId="{BC50644E-97F4-694C-9FEA-43A40F8522AC}" type="pres">
      <dgm:prSet presAssocID="{1990B7B7-C7F7-C445-BFE3-796B3C5E16DC}" presName="sibTrans" presStyleLbl="sibTrans2D1" presStyleIdx="1" presStyleCnt="2" custLinFactNeighborX="6042"/>
      <dgm:spPr/>
      <dgm:t>
        <a:bodyPr/>
        <a:lstStyle/>
        <a:p>
          <a:endParaRPr lang="en-US"/>
        </a:p>
      </dgm:t>
    </dgm:pt>
    <dgm:pt modelId="{4DAB18B4-0A69-C24F-8519-B8EBBD434CBC}" type="pres">
      <dgm:prSet presAssocID="{1990B7B7-C7F7-C445-BFE3-796B3C5E16DC}" presName="connTx" presStyleLbl="sibTrans2D1" presStyleIdx="1" presStyleCnt="2"/>
      <dgm:spPr/>
      <dgm:t>
        <a:bodyPr/>
        <a:lstStyle/>
        <a:p>
          <a:endParaRPr lang="en-US"/>
        </a:p>
      </dgm:t>
    </dgm:pt>
    <dgm:pt modelId="{0D509A23-9C3E-1E4A-B5FC-49DACB8716A1}" type="pres">
      <dgm:prSet presAssocID="{B6E38A29-DFA0-9B41-89F7-072D2D082236}" presName="composite" presStyleCnt="0"/>
      <dgm:spPr/>
    </dgm:pt>
    <dgm:pt modelId="{E7D552ED-B7EC-4340-BFF0-DFE490ADDCE4}" type="pres">
      <dgm:prSet presAssocID="{B6E38A29-DFA0-9B41-89F7-072D2D082236}" presName="parTx" presStyleLbl="node1" presStyleIdx="1" presStyleCnt="3">
        <dgm:presLayoutVars>
          <dgm:chMax val="0"/>
          <dgm:chPref val="0"/>
          <dgm:bulletEnabled val="1"/>
        </dgm:presLayoutVars>
      </dgm:prSet>
      <dgm:spPr/>
      <dgm:t>
        <a:bodyPr/>
        <a:lstStyle/>
        <a:p>
          <a:endParaRPr lang="en-US"/>
        </a:p>
      </dgm:t>
    </dgm:pt>
    <dgm:pt modelId="{46D5D1B1-C250-424E-B9CE-2F202F2BB0A1}" type="pres">
      <dgm:prSet presAssocID="{B6E38A29-DFA0-9B41-89F7-072D2D082236}" presName="parSh" presStyleLbl="node1" presStyleIdx="2" presStyleCnt="3" custLinFactNeighborX="4251" custLinFactNeighborY="-1514"/>
      <dgm:spPr/>
      <dgm:t>
        <a:bodyPr/>
        <a:lstStyle/>
        <a:p>
          <a:endParaRPr lang="en-US"/>
        </a:p>
      </dgm:t>
    </dgm:pt>
    <dgm:pt modelId="{5B02DD9B-063B-D240-A874-F71DE6464E54}" type="pres">
      <dgm:prSet presAssocID="{B6E38A29-DFA0-9B41-89F7-072D2D082236}" presName="desTx" presStyleLbl="fgAcc1" presStyleIdx="2" presStyleCnt="3" custScaleX="105274">
        <dgm:presLayoutVars>
          <dgm:bulletEnabled val="1"/>
        </dgm:presLayoutVars>
      </dgm:prSet>
      <dgm:spPr/>
      <dgm:t>
        <a:bodyPr/>
        <a:lstStyle/>
        <a:p>
          <a:endParaRPr lang="en-US"/>
        </a:p>
      </dgm:t>
    </dgm:pt>
  </dgm:ptLst>
  <dgm:cxnLst>
    <dgm:cxn modelId="{613600DA-4515-3D4F-B0C6-887FBBD4A1CB}" type="presOf" srcId="{B0EE8A04-B512-064B-BC47-400CAE113725}" destId="{CF3E93BD-CF2F-924F-8ED8-340F0DAA3D19}" srcOrd="1" destOrd="0" presId="urn:microsoft.com/office/officeart/2005/8/layout/process3"/>
    <dgm:cxn modelId="{EA6489C2-49A6-8C49-81E5-45D65A827A1F}" srcId="{B6E38A29-DFA0-9B41-89F7-072D2D082236}" destId="{7D84F14A-CA9F-3A43-924E-2F733DA1D649}" srcOrd="0" destOrd="0" parTransId="{252F9010-40E7-8D41-B5CC-81F1CC397163}" sibTransId="{1B32ACEF-F099-1740-96A4-2F8BA0D2C278}"/>
    <dgm:cxn modelId="{D7D30DA2-04BA-C146-B436-9E9980447E1C}" srcId="{5D8FCCD8-2F32-3945-8B00-E8420A6C5F79}" destId="{E8FB35BF-0E73-CA4D-8292-6E2338601DB9}" srcOrd="0" destOrd="0" parTransId="{052987C7-5504-E841-AB75-2547736E8CA3}" sibTransId="{DDCF39E3-DBF0-E440-B8F0-EA510188B435}"/>
    <dgm:cxn modelId="{A802B459-D294-4643-84BB-567715FA3063}" type="presOf" srcId="{7771A83D-CF32-DF48-AB68-C643AA23BAF0}" destId="{D9E49904-694B-F44B-860D-179FA66C1794}" srcOrd="0" destOrd="4" presId="urn:microsoft.com/office/officeart/2005/8/layout/process3"/>
    <dgm:cxn modelId="{872BBAB5-F86E-494E-8EE6-C9D535FCE0E2}" srcId="{5D8FCCD8-2F32-3945-8B00-E8420A6C5F79}" destId="{CE779A33-5C05-7746-8FDE-A75CE5584673}" srcOrd="2" destOrd="0" parTransId="{C17B03E9-4194-4C45-A74C-418D5920A271}" sibTransId="{1A41DAD5-13FA-2443-BEC2-0EC0367AEB29}"/>
    <dgm:cxn modelId="{CC784866-B695-2149-9AAD-40EF3E63FDD8}" srcId="{B64646AB-4C64-B746-BCF0-2C763CBCA7EA}" destId="{6657246E-8AC6-094F-8D3C-1504CB366BB6}" srcOrd="2" destOrd="0" parTransId="{F45F6AD7-4350-F541-80EB-FBECE724598C}" sibTransId="{C65BD444-890C-7849-9766-B9F34ADD3447}"/>
    <dgm:cxn modelId="{B8BDB6D9-29F0-0640-AEAF-077726EB50FD}" srcId="{39B29FC4-A199-4047-9CC3-ACDC14D30DE9}" destId="{D108EC4E-51CB-254B-89B2-F181A34537A4}" srcOrd="0" destOrd="0" parTransId="{BBC12DAB-F335-D645-854F-93BF622902F8}" sibTransId="{5F988068-FFA6-2344-A184-FD0F0A189C7F}"/>
    <dgm:cxn modelId="{70038729-307D-9846-9FEC-698D7C23D794}" type="presOf" srcId="{91214BF0-2774-8F49-8F9D-6BEC6D407B46}" destId="{861FB837-C130-944F-B489-428268F9B09D}" srcOrd="0" destOrd="2" presId="urn:microsoft.com/office/officeart/2005/8/layout/process3"/>
    <dgm:cxn modelId="{D1615DD2-9E29-2E45-9884-6D13B30D3237}" srcId="{B0EE8A04-B512-064B-BC47-400CAE113725}" destId="{E3E040CE-9E9D-CB44-BDCE-F2A9F71498DC}" srcOrd="1" destOrd="0" parTransId="{CE8EA927-4180-5642-94C2-5C64913060D0}" sibTransId="{C0435D67-E42B-8C42-A1CA-7C449CA3E8AB}"/>
    <dgm:cxn modelId="{D949334A-DB37-B64E-9A33-CE232E725DC8}" srcId="{B6E38A29-DFA0-9B41-89F7-072D2D082236}" destId="{D5814422-A292-E74A-B04C-3389F139B1E3}" srcOrd="1" destOrd="0" parTransId="{4C085E0F-943A-3B43-94EE-527E1153D7EF}" sibTransId="{6C612EB1-0D88-A443-8915-35D95E924C56}"/>
    <dgm:cxn modelId="{1A998964-854D-EB41-867F-88EDD6D2B21C}" srcId="{B0EE8A04-B512-064B-BC47-400CAE113725}" destId="{CAC377C8-1C41-D349-9FE3-15F2ED7B9EE0}" srcOrd="0" destOrd="0" parTransId="{8CF0581D-079F-5446-B470-7F519083087E}" sibTransId="{7467480C-5240-134F-8A1A-BF6249700F98}"/>
    <dgm:cxn modelId="{459F0479-8994-8A4D-B631-C38BDD82E8E3}" srcId="{B0EE8A04-B512-064B-BC47-400CAE113725}" destId="{B64646AB-4C64-B746-BCF0-2C763CBCA7EA}" srcOrd="5" destOrd="0" parTransId="{076079BE-51F1-3748-A9C2-526485584EFC}" sibTransId="{EAE85F46-7CD5-D844-A9E7-39A2B0BE4FB0}"/>
    <dgm:cxn modelId="{BF18E7B4-2DBF-C445-B595-988282E3120A}" srcId="{39B29FC4-A199-4047-9CC3-ACDC14D30DE9}" destId="{6E96A23D-9936-7A43-A67D-61DD9C1F2FE6}" srcOrd="1" destOrd="0" parTransId="{79889466-AA30-3B48-9B40-047A4DA54A94}" sibTransId="{E769436F-D1AA-E244-8205-1C67482393B0}"/>
    <dgm:cxn modelId="{2DC44861-BD03-E54F-8B80-2073733CDE32}" srcId="{36DCF4C0-53F0-D24D-9F02-B80ED96E3D97}" destId="{5D8FCCD8-2F32-3945-8B00-E8420A6C5F79}" srcOrd="0" destOrd="0" parTransId="{992B6588-9512-6646-B99B-78BAC218BBA1}" sibTransId="{29A810EA-29B4-3345-93A1-29949E2BBFA7}"/>
    <dgm:cxn modelId="{CA4B2CC5-53A2-914B-A394-2037C3F25236}" srcId="{36DCF4C0-53F0-D24D-9F02-B80ED96E3D97}" destId="{B6E38A29-DFA0-9B41-89F7-072D2D082236}" srcOrd="2" destOrd="0" parTransId="{2B0D930F-44E6-FF45-84AF-32E296B54755}" sibTransId="{F1BBF988-3D17-5F43-B5EF-BFA9FD118928}"/>
    <dgm:cxn modelId="{85C58D77-1032-934F-8C21-D3119D3D6ACD}" srcId="{B64646AB-4C64-B746-BCF0-2C763CBCA7EA}" destId="{77B2CA6F-B933-4341-9C30-92D9E7E5D35C}" srcOrd="3" destOrd="0" parTransId="{C3D661DE-C20B-374B-8D7B-773E53E8EA90}" sibTransId="{A0F9E02F-8A4D-E648-8DAF-D9B07E9963D4}"/>
    <dgm:cxn modelId="{BE70CA9D-AACE-8D4D-8A52-3F05E65307E6}" srcId="{5D8FCCD8-2F32-3945-8B00-E8420A6C5F79}" destId="{39CEAB54-6EDF-B442-9941-9CCA250BACA7}" srcOrd="5" destOrd="0" parTransId="{B2D5A506-1B03-9246-83AC-FA0271CB96F5}" sibTransId="{21CDBB51-AA69-D04E-95EB-FF94858962C1}"/>
    <dgm:cxn modelId="{47FC7A8C-7E00-344F-859F-FE589939113D}" type="presOf" srcId="{6E96A23D-9936-7A43-A67D-61DD9C1F2FE6}" destId="{861FB837-C130-944F-B489-428268F9B09D}" srcOrd="0" destOrd="6" presId="urn:microsoft.com/office/officeart/2005/8/layout/process3"/>
    <dgm:cxn modelId="{FD8E364E-4F63-EF45-94E7-DEBE62F11C47}" srcId="{B64646AB-4C64-B746-BCF0-2C763CBCA7EA}" destId="{6662913E-E3EC-8948-826B-160ADD2EB0DB}" srcOrd="1" destOrd="0" parTransId="{3EA16385-EB24-E64D-98A2-70F0E37E2A1E}" sibTransId="{9C70570B-002E-974D-BE8B-55FA1B9B34FD}"/>
    <dgm:cxn modelId="{992C1324-F391-2A4C-B465-997E4B8EAAA5}" srcId="{5D8FCCD8-2F32-3945-8B00-E8420A6C5F79}" destId="{F6B2F0E3-0B4C-4245-8F65-7AEDFF22F283}" srcOrd="1" destOrd="0" parTransId="{184D21C8-8576-FC48-8D06-B1581D99951A}" sibTransId="{9B4795B4-E15A-8741-A213-6DD74F63C7A5}"/>
    <dgm:cxn modelId="{9915FBD9-7047-5844-9380-00A1D5847EE5}" type="presOf" srcId="{5D8FCCD8-2F32-3945-8B00-E8420A6C5F79}" destId="{F4BEEFB7-FB1F-3447-B52E-FCF47975917E}" srcOrd="0" destOrd="0" presId="urn:microsoft.com/office/officeart/2005/8/layout/process3"/>
    <dgm:cxn modelId="{8409B55A-6D31-254E-A53E-22C16DBD6FA9}" srcId="{B0EE8A04-B512-064B-BC47-400CAE113725}" destId="{91214BF0-2774-8F49-8F9D-6BEC6D407B46}" srcOrd="2" destOrd="0" parTransId="{18209DE7-4FC2-C142-A04E-5A2BCFD1B247}" sibTransId="{13E18593-3C20-7A4D-B171-AA2CC87039C2}"/>
    <dgm:cxn modelId="{A0514793-F155-874C-8EE8-F21FC45D5CE6}" type="presOf" srcId="{39B29FC4-A199-4047-9CC3-ACDC14D30DE9}" destId="{861FB837-C130-944F-B489-428268F9B09D}" srcOrd="0" destOrd="4" presId="urn:microsoft.com/office/officeart/2005/8/layout/process3"/>
    <dgm:cxn modelId="{267B2590-949E-C149-AFC3-889150173E4D}" type="presOf" srcId="{B6E38A29-DFA0-9B41-89F7-072D2D082236}" destId="{46D5D1B1-C250-424E-B9CE-2F202F2BB0A1}" srcOrd="1" destOrd="0" presId="urn:microsoft.com/office/officeart/2005/8/layout/process3"/>
    <dgm:cxn modelId="{762DA9A2-84EC-DC4A-A510-E57FF9629183}" type="presOf" srcId="{77B2CA6F-B933-4341-9C30-92D9E7E5D35C}" destId="{861FB837-C130-944F-B489-428268F9B09D}" srcOrd="0" destOrd="11" presId="urn:microsoft.com/office/officeart/2005/8/layout/process3"/>
    <dgm:cxn modelId="{D9CD3341-BEBD-CB4E-8803-68643D5B0936}" type="presOf" srcId="{D108EC4E-51CB-254B-89B2-F181A34537A4}" destId="{861FB837-C130-944F-B489-428268F9B09D}" srcOrd="0" destOrd="5" presId="urn:microsoft.com/office/officeart/2005/8/layout/process3"/>
    <dgm:cxn modelId="{24EAA662-A407-184F-A5A9-1EA4E3117E85}" type="presOf" srcId="{B0EE8A04-B512-064B-BC47-400CAE113725}" destId="{3B399557-1DA6-3B48-B539-C9C07F94EBA8}" srcOrd="0" destOrd="0" presId="urn:microsoft.com/office/officeart/2005/8/layout/process3"/>
    <dgm:cxn modelId="{5EE7CD72-0592-9845-A0F7-0A2A64D0B57C}" srcId="{5D8FCCD8-2F32-3945-8B00-E8420A6C5F79}" destId="{7771A83D-CF32-DF48-AB68-C643AA23BAF0}" srcOrd="4" destOrd="0" parTransId="{EFE80DB1-8E35-3D46-AE8C-B7999B14B142}" sibTransId="{661AAD33-26F4-0042-B0A8-E171376609CE}"/>
    <dgm:cxn modelId="{157A086A-A1E1-0844-83F5-20BA0588EAB3}" type="presOf" srcId="{B6E38A29-DFA0-9B41-89F7-072D2D082236}" destId="{E7D552ED-B7EC-4340-BFF0-DFE490ADDCE4}" srcOrd="0" destOrd="0" presId="urn:microsoft.com/office/officeart/2005/8/layout/process3"/>
    <dgm:cxn modelId="{A48F4E6C-D97B-C24C-B7CE-68E45C697949}" type="presOf" srcId="{6657246E-8AC6-094F-8D3C-1504CB366BB6}" destId="{861FB837-C130-944F-B489-428268F9B09D}" srcOrd="0" destOrd="10" presId="urn:microsoft.com/office/officeart/2005/8/layout/process3"/>
    <dgm:cxn modelId="{0ED5EC8C-EE21-E142-95AF-D844AE0482AE}" type="presOf" srcId="{E8FB35BF-0E73-CA4D-8292-6E2338601DB9}" destId="{D9E49904-694B-F44B-860D-179FA66C1794}" srcOrd="0" destOrd="0" presId="urn:microsoft.com/office/officeart/2005/8/layout/process3"/>
    <dgm:cxn modelId="{4AC72A70-F2EB-CA45-88E2-8FB523A6D9E7}" type="presOf" srcId="{5D8FCCD8-2F32-3945-8B00-E8420A6C5F79}" destId="{5EF1BA9E-A7D4-C844-9183-F623739342D3}" srcOrd="1" destOrd="0" presId="urn:microsoft.com/office/officeart/2005/8/layout/process3"/>
    <dgm:cxn modelId="{87343CCB-5A98-7644-A22B-5B0074A2B50D}" srcId="{36DCF4C0-53F0-D24D-9F02-B80ED96E3D97}" destId="{B0EE8A04-B512-064B-BC47-400CAE113725}" srcOrd="1" destOrd="0" parTransId="{7E6BD70D-7DE7-0C49-8620-566B3055DCD6}" sibTransId="{1990B7B7-C7F7-C445-BFE3-796B3C5E16DC}"/>
    <dgm:cxn modelId="{9C626C04-390B-894C-B0BD-A12F7A06894A}" type="presOf" srcId="{CAC377C8-1C41-D349-9FE3-15F2ED7B9EE0}" destId="{861FB837-C130-944F-B489-428268F9B09D}" srcOrd="0" destOrd="0" presId="urn:microsoft.com/office/officeart/2005/8/layout/process3"/>
    <dgm:cxn modelId="{7FDFF19B-FFC2-E044-B190-4546442E6AC1}" srcId="{B0EE8A04-B512-064B-BC47-400CAE113725}" destId="{6CE55FC7-EE95-0341-B247-FEBF27199992}" srcOrd="3" destOrd="0" parTransId="{74D33CCF-3A7E-DD40-B15D-438DCCA54B29}" sibTransId="{91E7229C-8F2C-F84A-B5EC-EC25F8FD24B0}"/>
    <dgm:cxn modelId="{C4309C75-FEBE-8A41-9618-6B8A02F9F7A1}" type="presOf" srcId="{29A810EA-29B4-3345-93A1-29949E2BBFA7}" destId="{F0167830-9075-464D-8AE7-8F9C8AD19534}" srcOrd="1" destOrd="0" presId="urn:microsoft.com/office/officeart/2005/8/layout/process3"/>
    <dgm:cxn modelId="{C451B706-671B-2A46-B27B-EE52A2321E3B}" srcId="{5D8FCCD8-2F32-3945-8B00-E8420A6C5F79}" destId="{9D9BA42F-FFEF-7F48-B627-51D51CBEC743}" srcOrd="3" destOrd="0" parTransId="{95948953-677E-9649-B236-73DBE1F421F5}" sibTransId="{10A8A293-6127-CC4F-BE5D-582AE1088145}"/>
    <dgm:cxn modelId="{14529ED1-6A23-1F4C-AD6A-0F06F3C337C7}" type="presOf" srcId="{B64646AB-4C64-B746-BCF0-2C763CBCA7EA}" destId="{861FB837-C130-944F-B489-428268F9B09D}" srcOrd="0" destOrd="7" presId="urn:microsoft.com/office/officeart/2005/8/layout/process3"/>
    <dgm:cxn modelId="{867AB194-ED6D-E341-B411-66233D24F704}" type="presOf" srcId="{6852D84B-45B4-474F-87DE-96898AD43D6F}" destId="{861FB837-C130-944F-B489-428268F9B09D}" srcOrd="0" destOrd="8" presId="urn:microsoft.com/office/officeart/2005/8/layout/process3"/>
    <dgm:cxn modelId="{6392708D-5F36-934B-880B-164805D53644}" type="presOf" srcId="{7D84F14A-CA9F-3A43-924E-2F733DA1D649}" destId="{5B02DD9B-063B-D240-A874-F71DE6464E54}" srcOrd="0" destOrd="0" presId="urn:microsoft.com/office/officeart/2005/8/layout/process3"/>
    <dgm:cxn modelId="{EAECC6E2-A4A1-1041-A1E4-287A301A1FCE}" type="presOf" srcId="{36DCF4C0-53F0-D24D-9F02-B80ED96E3D97}" destId="{AFD1AF19-28A5-CD40-A833-2E40E37056C1}" srcOrd="0" destOrd="0" presId="urn:microsoft.com/office/officeart/2005/8/layout/process3"/>
    <dgm:cxn modelId="{556668E0-4112-0741-BB92-B4B98FB8F838}" type="presOf" srcId="{9D9BA42F-FFEF-7F48-B627-51D51CBEC743}" destId="{D9E49904-694B-F44B-860D-179FA66C1794}" srcOrd="0" destOrd="3" presId="urn:microsoft.com/office/officeart/2005/8/layout/process3"/>
    <dgm:cxn modelId="{D508B1F9-574F-9B40-9393-B05520C58AB8}" srcId="{B0EE8A04-B512-064B-BC47-400CAE113725}" destId="{39B29FC4-A199-4047-9CC3-ACDC14D30DE9}" srcOrd="4" destOrd="0" parTransId="{06D0A549-2787-A04C-A59A-C59CACBDCC5B}" sibTransId="{CD69EA0E-EBDA-2340-AA1E-730D31506FC9}"/>
    <dgm:cxn modelId="{9A1F1241-5785-5E4F-862A-06CE388D251F}" type="presOf" srcId="{425E54FB-5252-5C4F-86E3-405125626D71}" destId="{5B02DD9B-063B-D240-A874-F71DE6464E54}" srcOrd="0" destOrd="2" presId="urn:microsoft.com/office/officeart/2005/8/layout/process3"/>
    <dgm:cxn modelId="{D12DC2C7-75E9-5843-B1FA-10CFFCF74497}" type="presOf" srcId="{29A810EA-29B4-3345-93A1-29949E2BBFA7}" destId="{DBD42A39-C0C7-4343-B895-86914157A82C}" srcOrd="0" destOrd="0" presId="urn:microsoft.com/office/officeart/2005/8/layout/process3"/>
    <dgm:cxn modelId="{4E29F575-16CE-F241-BD5B-DAEEB3BBFE60}" type="presOf" srcId="{D5814422-A292-E74A-B04C-3389F139B1E3}" destId="{5B02DD9B-063B-D240-A874-F71DE6464E54}" srcOrd="0" destOrd="1" presId="urn:microsoft.com/office/officeart/2005/8/layout/process3"/>
    <dgm:cxn modelId="{6F1C92D9-11CF-7D42-BB58-36D5D948C719}" srcId="{B6E38A29-DFA0-9B41-89F7-072D2D082236}" destId="{425E54FB-5252-5C4F-86E3-405125626D71}" srcOrd="2" destOrd="0" parTransId="{69DB7BF7-BA0E-7E4A-89D1-1499B1EF7CE0}" sibTransId="{D8C52E9B-BD28-B84C-996F-F8987B228E39}"/>
    <dgm:cxn modelId="{A6310DA3-24C6-C840-8E49-5F761B6588EC}" srcId="{5D8FCCD8-2F32-3945-8B00-E8420A6C5F79}" destId="{9A2D9A84-7558-B14E-B098-A7BC5A4F612C}" srcOrd="6" destOrd="0" parTransId="{214DEBAA-BA36-6E4A-BB36-27B425990DFF}" sibTransId="{FA8D2621-541F-164D-B7DF-0085E280F766}"/>
    <dgm:cxn modelId="{0BDF69B5-CA40-594E-9C94-55C92A7A362A}" type="presOf" srcId="{F6B2F0E3-0B4C-4245-8F65-7AEDFF22F283}" destId="{D9E49904-694B-F44B-860D-179FA66C1794}" srcOrd="0" destOrd="1" presId="urn:microsoft.com/office/officeart/2005/8/layout/process3"/>
    <dgm:cxn modelId="{051D5782-4F33-184E-9804-CAA19757ADF7}" srcId="{B64646AB-4C64-B746-BCF0-2C763CBCA7EA}" destId="{6852D84B-45B4-474F-87DE-96898AD43D6F}" srcOrd="0" destOrd="0" parTransId="{BA0FCA6F-F297-0746-A6A2-501E2F5132B9}" sibTransId="{5FCC0A24-2459-A340-A846-D91A38542615}"/>
    <dgm:cxn modelId="{87F1D5FF-2B92-0449-9120-E3E344EBEA88}" type="presOf" srcId="{39CEAB54-6EDF-B442-9941-9CCA250BACA7}" destId="{D9E49904-694B-F44B-860D-179FA66C1794}" srcOrd="0" destOrd="5" presId="urn:microsoft.com/office/officeart/2005/8/layout/process3"/>
    <dgm:cxn modelId="{FFC1F222-AF26-6848-B0B3-631F690F815C}" type="presOf" srcId="{1990B7B7-C7F7-C445-BFE3-796B3C5E16DC}" destId="{BC50644E-97F4-694C-9FEA-43A40F8522AC}" srcOrd="0" destOrd="0" presId="urn:microsoft.com/office/officeart/2005/8/layout/process3"/>
    <dgm:cxn modelId="{5D5A1DF5-29BE-5342-A644-909C6BDEDA5E}" type="presOf" srcId="{E3E040CE-9E9D-CB44-BDCE-F2A9F71498DC}" destId="{861FB837-C130-944F-B489-428268F9B09D}" srcOrd="0" destOrd="1" presId="urn:microsoft.com/office/officeart/2005/8/layout/process3"/>
    <dgm:cxn modelId="{3A6CF4B1-5256-8B40-AA16-60F1F23D4EE7}" type="presOf" srcId="{9A2D9A84-7558-B14E-B098-A7BC5A4F612C}" destId="{D9E49904-694B-F44B-860D-179FA66C1794}" srcOrd="0" destOrd="6" presId="urn:microsoft.com/office/officeart/2005/8/layout/process3"/>
    <dgm:cxn modelId="{7ECA6263-62DB-2148-BD67-3EDF8D94E777}" type="presOf" srcId="{1990B7B7-C7F7-C445-BFE3-796B3C5E16DC}" destId="{4DAB18B4-0A69-C24F-8519-B8EBBD434CBC}" srcOrd="1" destOrd="0" presId="urn:microsoft.com/office/officeart/2005/8/layout/process3"/>
    <dgm:cxn modelId="{AD9D479C-FF1B-E740-9913-720A43A53CBE}" type="presOf" srcId="{6CE55FC7-EE95-0341-B247-FEBF27199992}" destId="{861FB837-C130-944F-B489-428268F9B09D}" srcOrd="0" destOrd="3" presId="urn:microsoft.com/office/officeart/2005/8/layout/process3"/>
    <dgm:cxn modelId="{18B3264F-E012-C147-B7A3-94765343BCD1}" type="presOf" srcId="{CE779A33-5C05-7746-8FDE-A75CE5584673}" destId="{D9E49904-694B-F44B-860D-179FA66C1794}" srcOrd="0" destOrd="2" presId="urn:microsoft.com/office/officeart/2005/8/layout/process3"/>
    <dgm:cxn modelId="{8298B59A-A29F-BD4A-86C2-99CFBB6F625B}" type="presOf" srcId="{6662913E-E3EC-8948-826B-160ADD2EB0DB}" destId="{861FB837-C130-944F-B489-428268F9B09D}" srcOrd="0" destOrd="9" presId="urn:microsoft.com/office/officeart/2005/8/layout/process3"/>
    <dgm:cxn modelId="{1B53CC2D-6E79-094E-87F7-E018A6236B83}" type="presParOf" srcId="{AFD1AF19-28A5-CD40-A833-2E40E37056C1}" destId="{8E24A00A-AB45-FB44-A5AA-F07D89348B51}" srcOrd="0" destOrd="0" presId="urn:microsoft.com/office/officeart/2005/8/layout/process3"/>
    <dgm:cxn modelId="{C1689E7B-77B5-204E-8F85-0F2FCFE78C85}" type="presParOf" srcId="{8E24A00A-AB45-FB44-A5AA-F07D89348B51}" destId="{F4BEEFB7-FB1F-3447-B52E-FCF47975917E}" srcOrd="0" destOrd="0" presId="urn:microsoft.com/office/officeart/2005/8/layout/process3"/>
    <dgm:cxn modelId="{84FA353E-37A2-7D48-9AEE-7F9807596D97}" type="presParOf" srcId="{8E24A00A-AB45-FB44-A5AA-F07D89348B51}" destId="{5EF1BA9E-A7D4-C844-9183-F623739342D3}" srcOrd="1" destOrd="0" presId="urn:microsoft.com/office/officeart/2005/8/layout/process3"/>
    <dgm:cxn modelId="{CDEC251E-525C-AC4C-8690-28E4F7314B41}" type="presParOf" srcId="{8E24A00A-AB45-FB44-A5AA-F07D89348B51}" destId="{D9E49904-694B-F44B-860D-179FA66C1794}" srcOrd="2" destOrd="0" presId="urn:microsoft.com/office/officeart/2005/8/layout/process3"/>
    <dgm:cxn modelId="{2CE5EF7A-A9ED-0F47-8B24-A8D4E65198B3}" type="presParOf" srcId="{AFD1AF19-28A5-CD40-A833-2E40E37056C1}" destId="{DBD42A39-C0C7-4343-B895-86914157A82C}" srcOrd="1" destOrd="0" presId="urn:microsoft.com/office/officeart/2005/8/layout/process3"/>
    <dgm:cxn modelId="{C191982F-1A47-DF40-898E-0FF77EA2C72E}" type="presParOf" srcId="{DBD42A39-C0C7-4343-B895-86914157A82C}" destId="{F0167830-9075-464D-8AE7-8F9C8AD19534}" srcOrd="0" destOrd="0" presId="urn:microsoft.com/office/officeart/2005/8/layout/process3"/>
    <dgm:cxn modelId="{D2FA8E2F-0814-D040-A59C-26782EBD9494}" type="presParOf" srcId="{AFD1AF19-28A5-CD40-A833-2E40E37056C1}" destId="{3677E555-487A-004C-80D1-75C4212E904E}" srcOrd="2" destOrd="0" presId="urn:microsoft.com/office/officeart/2005/8/layout/process3"/>
    <dgm:cxn modelId="{27C69F0E-13B5-8549-8DA1-B489315FB665}" type="presParOf" srcId="{3677E555-487A-004C-80D1-75C4212E904E}" destId="{3B399557-1DA6-3B48-B539-C9C07F94EBA8}" srcOrd="0" destOrd="0" presId="urn:microsoft.com/office/officeart/2005/8/layout/process3"/>
    <dgm:cxn modelId="{F291DFB2-8091-D348-A9CA-E0C8125AF999}" type="presParOf" srcId="{3677E555-487A-004C-80D1-75C4212E904E}" destId="{CF3E93BD-CF2F-924F-8ED8-340F0DAA3D19}" srcOrd="1" destOrd="0" presId="urn:microsoft.com/office/officeart/2005/8/layout/process3"/>
    <dgm:cxn modelId="{BF7FE1E1-3BE2-1C48-BE89-1DD7D240319A}" type="presParOf" srcId="{3677E555-487A-004C-80D1-75C4212E904E}" destId="{861FB837-C130-944F-B489-428268F9B09D}" srcOrd="2" destOrd="0" presId="urn:microsoft.com/office/officeart/2005/8/layout/process3"/>
    <dgm:cxn modelId="{92DB5987-28C8-E344-99DC-1C821D20D9E5}" type="presParOf" srcId="{AFD1AF19-28A5-CD40-A833-2E40E37056C1}" destId="{BC50644E-97F4-694C-9FEA-43A40F8522AC}" srcOrd="3" destOrd="0" presId="urn:microsoft.com/office/officeart/2005/8/layout/process3"/>
    <dgm:cxn modelId="{98E3C6FD-BCF7-5C41-AC30-21E3089B4918}" type="presParOf" srcId="{BC50644E-97F4-694C-9FEA-43A40F8522AC}" destId="{4DAB18B4-0A69-C24F-8519-B8EBBD434CBC}" srcOrd="0" destOrd="0" presId="urn:microsoft.com/office/officeart/2005/8/layout/process3"/>
    <dgm:cxn modelId="{07D1860E-8E11-4C40-80CB-57ACEE132F9C}" type="presParOf" srcId="{AFD1AF19-28A5-CD40-A833-2E40E37056C1}" destId="{0D509A23-9C3E-1E4A-B5FC-49DACB8716A1}" srcOrd="4" destOrd="0" presId="urn:microsoft.com/office/officeart/2005/8/layout/process3"/>
    <dgm:cxn modelId="{C6838DC6-ADDB-5446-8187-36D8CA844905}" type="presParOf" srcId="{0D509A23-9C3E-1E4A-B5FC-49DACB8716A1}" destId="{E7D552ED-B7EC-4340-BFF0-DFE490ADDCE4}" srcOrd="0" destOrd="0" presId="urn:microsoft.com/office/officeart/2005/8/layout/process3"/>
    <dgm:cxn modelId="{A64EC2C9-B8A2-F548-87DD-F3EBDEA3C803}" type="presParOf" srcId="{0D509A23-9C3E-1E4A-B5FC-49DACB8716A1}" destId="{46D5D1B1-C250-424E-B9CE-2F202F2BB0A1}" srcOrd="1" destOrd="0" presId="urn:microsoft.com/office/officeart/2005/8/layout/process3"/>
    <dgm:cxn modelId="{58713EB7-02EC-AE41-B906-65DAD9F315AA}" type="presParOf" srcId="{0D509A23-9C3E-1E4A-B5FC-49DACB8716A1}" destId="{5B02DD9B-063B-D240-A874-F71DE6464E5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6DCF4C0-53F0-D24D-9F02-B80ED96E3D97}" type="doc">
      <dgm:prSet loTypeId="urn:microsoft.com/office/officeart/2005/8/layout/process3" loCatId="" qsTypeId="urn:microsoft.com/office/officeart/2005/8/quickstyle/simple4" qsCatId="simple" csTypeId="urn:microsoft.com/office/officeart/2005/8/colors/accent1_2" csCatId="accent1" phldr="1"/>
      <dgm:spPr/>
      <dgm:t>
        <a:bodyPr/>
        <a:lstStyle/>
        <a:p>
          <a:endParaRPr lang="en-US"/>
        </a:p>
      </dgm:t>
    </dgm:pt>
    <dgm:pt modelId="{5D8FCCD8-2F32-3945-8B00-E8420A6C5F79}">
      <dgm:prSet phldrT="[Text]" custT="1"/>
      <dgm:spPr/>
      <dgm:t>
        <a:bodyPr/>
        <a:lstStyle/>
        <a:p>
          <a:r>
            <a:rPr lang="en-US" sz="1800" b="1" dirty="0" smtClean="0"/>
            <a:t>What is Available in CT</a:t>
          </a:r>
          <a:r>
            <a:rPr lang="en-US" sz="1800" b="1" baseline="0" dirty="0" smtClean="0"/>
            <a:t> Now?</a:t>
          </a:r>
          <a:endParaRPr lang="en-US" sz="1800" dirty="0"/>
        </a:p>
      </dgm:t>
    </dgm:pt>
    <dgm:pt modelId="{992B6588-9512-6646-B99B-78BAC218BBA1}" type="parTrans" cxnId="{2DC44861-BD03-E54F-8B80-2073733CDE32}">
      <dgm:prSet/>
      <dgm:spPr/>
      <dgm:t>
        <a:bodyPr/>
        <a:lstStyle/>
        <a:p>
          <a:endParaRPr lang="en-US"/>
        </a:p>
      </dgm:t>
    </dgm:pt>
    <dgm:pt modelId="{29A810EA-29B4-3345-93A1-29949E2BBFA7}" type="sibTrans" cxnId="{2DC44861-BD03-E54F-8B80-2073733CDE32}">
      <dgm:prSet/>
      <dgm:spPr/>
      <dgm:t>
        <a:bodyPr/>
        <a:lstStyle/>
        <a:p>
          <a:endParaRPr lang="en-US"/>
        </a:p>
      </dgm:t>
    </dgm:pt>
    <dgm:pt modelId="{E8FB35BF-0E73-CA4D-8292-6E2338601DB9}">
      <dgm:prSet phldrT="[Text]" custT="1"/>
      <dgm:spPr/>
      <dgm:t>
        <a:bodyPr/>
        <a:lstStyle/>
        <a:p>
          <a:r>
            <a:rPr lang="en-US" sz="1400" b="1" dirty="0" smtClean="0"/>
            <a:t>Earn a bachelor’s degree </a:t>
          </a:r>
          <a:r>
            <a:rPr lang="en-US" sz="1400" b="0" dirty="0" smtClean="0"/>
            <a:t>from a regionally accredited institution</a:t>
          </a:r>
          <a:endParaRPr lang="en-US" sz="1400" b="0" dirty="0"/>
        </a:p>
      </dgm:t>
    </dgm:pt>
    <dgm:pt modelId="{052987C7-5504-E841-AB75-2547736E8CA3}" type="parTrans" cxnId="{D7D30DA2-04BA-C146-B436-9E9980447E1C}">
      <dgm:prSet/>
      <dgm:spPr/>
      <dgm:t>
        <a:bodyPr/>
        <a:lstStyle/>
        <a:p>
          <a:endParaRPr lang="en-US"/>
        </a:p>
      </dgm:t>
    </dgm:pt>
    <dgm:pt modelId="{DDCF39E3-DBF0-E440-B8F0-EA510188B435}" type="sibTrans" cxnId="{D7D30DA2-04BA-C146-B436-9E9980447E1C}">
      <dgm:prSet/>
      <dgm:spPr/>
      <dgm:t>
        <a:bodyPr/>
        <a:lstStyle/>
        <a:p>
          <a:endParaRPr lang="en-US"/>
        </a:p>
      </dgm:t>
    </dgm:pt>
    <dgm:pt modelId="{B0EE8A04-B512-064B-BC47-400CAE113725}">
      <dgm:prSet phldrT="[Text]" custT="1"/>
      <dgm:spPr/>
      <dgm:t>
        <a:bodyPr/>
        <a:lstStyle/>
        <a:p>
          <a:r>
            <a:rPr lang="en-US" sz="1800" b="1" dirty="0" smtClean="0"/>
            <a:t>What Can CT Do Differently?</a:t>
          </a:r>
          <a:endParaRPr lang="en-US" sz="1800" dirty="0"/>
        </a:p>
      </dgm:t>
    </dgm:pt>
    <dgm:pt modelId="{7E6BD70D-7DE7-0C49-8620-566B3055DCD6}" type="parTrans" cxnId="{87343CCB-5A98-7644-A22B-5B0074A2B50D}">
      <dgm:prSet/>
      <dgm:spPr/>
      <dgm:t>
        <a:bodyPr/>
        <a:lstStyle/>
        <a:p>
          <a:endParaRPr lang="en-US"/>
        </a:p>
      </dgm:t>
    </dgm:pt>
    <dgm:pt modelId="{1990B7B7-C7F7-C445-BFE3-796B3C5E16DC}" type="sibTrans" cxnId="{87343CCB-5A98-7644-A22B-5B0074A2B50D}">
      <dgm:prSet/>
      <dgm:spPr/>
      <dgm:t>
        <a:bodyPr/>
        <a:lstStyle/>
        <a:p>
          <a:endParaRPr lang="en-US"/>
        </a:p>
      </dgm:t>
    </dgm:pt>
    <dgm:pt modelId="{B6E38A29-DFA0-9B41-89F7-072D2D082236}">
      <dgm:prSet phldrT="[Text]" custT="1"/>
      <dgm:spPr/>
      <dgm:t>
        <a:bodyPr/>
        <a:lstStyle/>
        <a:p>
          <a:r>
            <a:rPr lang="en-US" sz="1800" b="1" dirty="0" smtClean="0"/>
            <a:t>Diversity Benefit</a:t>
          </a:r>
          <a:endParaRPr lang="en-US" sz="1800" dirty="0"/>
        </a:p>
      </dgm:t>
    </dgm:pt>
    <dgm:pt modelId="{2B0D930F-44E6-FF45-84AF-32E296B54755}" type="parTrans" cxnId="{CA4B2CC5-53A2-914B-A394-2037C3F25236}">
      <dgm:prSet/>
      <dgm:spPr/>
      <dgm:t>
        <a:bodyPr/>
        <a:lstStyle/>
        <a:p>
          <a:endParaRPr lang="en-US"/>
        </a:p>
      </dgm:t>
    </dgm:pt>
    <dgm:pt modelId="{F1BBF988-3D17-5F43-B5EF-BFA9FD118928}" type="sibTrans" cxnId="{CA4B2CC5-53A2-914B-A394-2037C3F25236}">
      <dgm:prSet/>
      <dgm:spPr/>
      <dgm:t>
        <a:bodyPr/>
        <a:lstStyle/>
        <a:p>
          <a:endParaRPr lang="en-US"/>
        </a:p>
      </dgm:t>
    </dgm:pt>
    <dgm:pt modelId="{7D84F14A-CA9F-3A43-924E-2F733DA1D649}">
      <dgm:prSet phldrT="[Text]" custT="1"/>
      <dgm:spPr/>
      <dgm:t>
        <a:bodyPr/>
        <a:lstStyle/>
        <a:p>
          <a:r>
            <a:rPr lang="en-US" sz="1400" b="0" dirty="0" smtClean="0"/>
            <a:t>S</a:t>
          </a:r>
          <a:r>
            <a:rPr lang="en-US" sz="1400" b="0" baseline="0" dirty="0" smtClean="0"/>
            <a:t>implifying regulation procedures will </a:t>
          </a:r>
          <a:r>
            <a:rPr lang="en-US" sz="1400" b="1" baseline="0" dirty="0" smtClean="0"/>
            <a:t>attract a broader population of candidates </a:t>
          </a:r>
          <a:r>
            <a:rPr lang="en-US" sz="1400" b="0" baseline="0" dirty="0" smtClean="0"/>
            <a:t>and contribute to a more diverse workforce to the profession</a:t>
          </a:r>
          <a:endParaRPr lang="en-US" sz="1400" b="0" dirty="0"/>
        </a:p>
      </dgm:t>
    </dgm:pt>
    <dgm:pt modelId="{252F9010-40E7-8D41-B5CC-81F1CC397163}" type="parTrans" cxnId="{EA6489C2-49A6-8C49-81E5-45D65A827A1F}">
      <dgm:prSet/>
      <dgm:spPr/>
      <dgm:t>
        <a:bodyPr/>
        <a:lstStyle/>
        <a:p>
          <a:endParaRPr lang="en-US"/>
        </a:p>
      </dgm:t>
    </dgm:pt>
    <dgm:pt modelId="{1B32ACEF-F099-1740-96A4-2F8BA0D2C278}" type="sibTrans" cxnId="{EA6489C2-49A6-8C49-81E5-45D65A827A1F}">
      <dgm:prSet/>
      <dgm:spPr/>
      <dgm:t>
        <a:bodyPr/>
        <a:lstStyle/>
        <a:p>
          <a:pPr rtl="0"/>
          <a:endParaRPr lang="en-US"/>
        </a:p>
      </dgm:t>
    </dgm:pt>
    <dgm:pt modelId="{28D74A07-74CA-114E-BCF2-7DA95965085A}">
      <dgm:prSet phldrT="[Text]" custT="1"/>
      <dgm:spPr/>
      <dgm:t>
        <a:bodyPr/>
        <a:lstStyle/>
        <a:p>
          <a:endParaRPr lang="en-US" sz="1400" b="1" dirty="0"/>
        </a:p>
      </dgm:t>
    </dgm:pt>
    <dgm:pt modelId="{8291464B-44C6-DD4F-BDCB-A149C9C212B9}" type="parTrans" cxnId="{ABCA7E46-6FC8-8A42-AC33-BD82EF6D5EC4}">
      <dgm:prSet/>
      <dgm:spPr/>
      <dgm:t>
        <a:bodyPr/>
        <a:lstStyle/>
        <a:p>
          <a:endParaRPr lang="en-US"/>
        </a:p>
      </dgm:t>
    </dgm:pt>
    <dgm:pt modelId="{DD59822E-D025-E041-9296-6EC2316DB9FF}" type="sibTrans" cxnId="{ABCA7E46-6FC8-8A42-AC33-BD82EF6D5EC4}">
      <dgm:prSet/>
      <dgm:spPr/>
      <dgm:t>
        <a:bodyPr/>
        <a:lstStyle/>
        <a:p>
          <a:endParaRPr lang="en-US"/>
        </a:p>
      </dgm:t>
    </dgm:pt>
    <dgm:pt modelId="{E1A65EEA-4A08-454C-AA62-145865DD7E30}">
      <dgm:prSet phldrT="[Text]" custT="1"/>
      <dgm:spPr/>
      <dgm:t>
        <a:bodyPr/>
        <a:lstStyle/>
        <a:p>
          <a:endParaRPr lang="en-US" sz="1400" dirty="0"/>
        </a:p>
      </dgm:t>
    </dgm:pt>
    <dgm:pt modelId="{71676FE1-B849-DC4E-8DA1-24BFAEF48C1A}" type="parTrans" cxnId="{EA68AAFD-55FD-7640-90D4-3759875BC254}">
      <dgm:prSet/>
      <dgm:spPr/>
      <dgm:t>
        <a:bodyPr/>
        <a:lstStyle/>
        <a:p>
          <a:endParaRPr lang="en-US"/>
        </a:p>
      </dgm:t>
    </dgm:pt>
    <dgm:pt modelId="{60A58F31-46EC-594D-91BF-AFDDFD03EB3E}" type="sibTrans" cxnId="{EA68AAFD-55FD-7640-90D4-3759875BC254}">
      <dgm:prSet/>
      <dgm:spPr/>
      <dgm:t>
        <a:bodyPr/>
        <a:lstStyle/>
        <a:p>
          <a:endParaRPr lang="en-US"/>
        </a:p>
      </dgm:t>
    </dgm:pt>
    <dgm:pt modelId="{E9D73171-357B-4248-836C-BEA0D7AD061B}">
      <dgm:prSet phldrT="[Text]" custT="1"/>
      <dgm:spPr/>
      <dgm:t>
        <a:bodyPr/>
        <a:lstStyle/>
        <a:p>
          <a:endParaRPr lang="en-US" sz="1400" b="0" dirty="0"/>
        </a:p>
      </dgm:t>
    </dgm:pt>
    <dgm:pt modelId="{F4F033BE-6FF3-6945-9330-E7459241CB27}" type="parTrans" cxnId="{3D7242D2-ABC2-1940-8D3E-745C734A377E}">
      <dgm:prSet/>
      <dgm:spPr/>
      <dgm:t>
        <a:bodyPr/>
        <a:lstStyle/>
        <a:p>
          <a:endParaRPr lang="en-US"/>
        </a:p>
      </dgm:t>
    </dgm:pt>
    <dgm:pt modelId="{3588D61F-8F0F-ED49-82D2-EC1EC83CB2A5}" type="sibTrans" cxnId="{3D7242D2-ABC2-1940-8D3E-745C734A377E}">
      <dgm:prSet/>
      <dgm:spPr/>
      <dgm:t>
        <a:bodyPr/>
        <a:lstStyle/>
        <a:p>
          <a:endParaRPr lang="en-US"/>
        </a:p>
      </dgm:t>
    </dgm:pt>
    <dgm:pt modelId="{889B6706-3821-8140-B472-D1B071F7B831}">
      <dgm:prSet phldrT="[Text]" custT="1"/>
      <dgm:spPr/>
      <dgm:t>
        <a:bodyPr/>
        <a:lstStyle/>
        <a:p>
          <a:endParaRPr lang="en-US" sz="1400" b="1" dirty="0"/>
        </a:p>
      </dgm:t>
    </dgm:pt>
    <dgm:pt modelId="{9EC7310A-807A-104B-B979-FEF113D41C8D}" type="parTrans" cxnId="{507FC164-FDAD-1449-9E1F-59D4E1D7D527}">
      <dgm:prSet/>
      <dgm:spPr/>
      <dgm:t>
        <a:bodyPr/>
        <a:lstStyle/>
        <a:p>
          <a:endParaRPr lang="en-US"/>
        </a:p>
      </dgm:t>
    </dgm:pt>
    <dgm:pt modelId="{CBF1AE1B-0886-A34B-9B70-B56789BC366D}" type="sibTrans" cxnId="{507FC164-FDAD-1449-9E1F-59D4E1D7D527}">
      <dgm:prSet/>
      <dgm:spPr/>
      <dgm:t>
        <a:bodyPr/>
        <a:lstStyle/>
        <a:p>
          <a:endParaRPr lang="en-US"/>
        </a:p>
      </dgm:t>
    </dgm:pt>
    <dgm:pt modelId="{69E44BDF-A577-4DF8-80B2-044F0B2270EF}">
      <dgm:prSet phldrT="[Text]" custT="1"/>
      <dgm:spPr/>
      <dgm:t>
        <a:bodyPr/>
        <a:lstStyle/>
        <a:p>
          <a:endParaRPr lang="en-US" sz="1400" b="1" dirty="0"/>
        </a:p>
      </dgm:t>
    </dgm:pt>
    <dgm:pt modelId="{4FD1A444-80BF-48E4-B6B2-683153E039E9}" type="parTrans" cxnId="{68DB6D06-6CC0-4508-871F-D2C96DEBA4E3}">
      <dgm:prSet/>
      <dgm:spPr/>
      <dgm:t>
        <a:bodyPr/>
        <a:lstStyle/>
        <a:p>
          <a:endParaRPr lang="en-US"/>
        </a:p>
      </dgm:t>
    </dgm:pt>
    <dgm:pt modelId="{B30A1E66-FAE1-43E2-B199-50FBE2247223}" type="sibTrans" cxnId="{68DB6D06-6CC0-4508-871F-D2C96DEBA4E3}">
      <dgm:prSet/>
      <dgm:spPr/>
      <dgm:t>
        <a:bodyPr/>
        <a:lstStyle/>
        <a:p>
          <a:endParaRPr lang="en-US"/>
        </a:p>
      </dgm:t>
    </dgm:pt>
    <dgm:pt modelId="{D315844D-CBBB-174C-B594-FE06A0CCB191}">
      <dgm:prSet phldrT="[Text]" custT="1"/>
      <dgm:spPr/>
      <dgm:t>
        <a:bodyPr/>
        <a:lstStyle/>
        <a:p>
          <a:r>
            <a:rPr lang="en-US" sz="1400" b="1" dirty="0" smtClean="0"/>
            <a:t>Complete an EPP or ARC</a:t>
          </a:r>
          <a:endParaRPr lang="en-US" sz="1400" b="1" dirty="0"/>
        </a:p>
      </dgm:t>
    </dgm:pt>
    <dgm:pt modelId="{3F982532-7726-8E41-A6D0-6733C4375F32}" type="parTrans" cxnId="{5EF0D7B1-6414-3C4C-B4A1-A5B5D8D09D12}">
      <dgm:prSet/>
      <dgm:spPr/>
      <dgm:t>
        <a:bodyPr/>
        <a:lstStyle/>
        <a:p>
          <a:endParaRPr lang="en-US"/>
        </a:p>
      </dgm:t>
    </dgm:pt>
    <dgm:pt modelId="{2A0336DF-B264-FB4D-9909-E3DA6250D088}" type="sibTrans" cxnId="{5EF0D7B1-6414-3C4C-B4A1-A5B5D8D09D12}">
      <dgm:prSet/>
      <dgm:spPr/>
      <dgm:t>
        <a:bodyPr/>
        <a:lstStyle/>
        <a:p>
          <a:endParaRPr lang="en-US"/>
        </a:p>
      </dgm:t>
    </dgm:pt>
    <dgm:pt modelId="{E75DFC8E-C9C9-A04D-8583-B3FC36810FFF}">
      <dgm:prSet phldrT="[Text]" custT="1"/>
      <dgm:spPr/>
      <dgm:t>
        <a:bodyPr/>
        <a:lstStyle/>
        <a:p>
          <a:endParaRPr lang="en-US" sz="1400" b="1" dirty="0"/>
        </a:p>
      </dgm:t>
    </dgm:pt>
    <dgm:pt modelId="{2CCDC600-7CAE-2949-A780-4B798D463150}" type="parTrans" cxnId="{115A3BB5-1703-1E4B-9079-6DEAA6C4616F}">
      <dgm:prSet/>
      <dgm:spPr/>
      <dgm:t>
        <a:bodyPr/>
        <a:lstStyle/>
        <a:p>
          <a:endParaRPr lang="en-US"/>
        </a:p>
      </dgm:t>
    </dgm:pt>
    <dgm:pt modelId="{6A4D9C8D-9351-084A-9D88-ED426C41C1AE}" type="sibTrans" cxnId="{115A3BB5-1703-1E4B-9079-6DEAA6C4616F}">
      <dgm:prSet/>
      <dgm:spPr/>
      <dgm:t>
        <a:bodyPr/>
        <a:lstStyle/>
        <a:p>
          <a:endParaRPr lang="en-US"/>
        </a:p>
      </dgm:t>
    </dgm:pt>
    <dgm:pt modelId="{E163256F-9169-0F4F-91C6-E8039F11C50F}">
      <dgm:prSet phldrT="[Text]" custT="1"/>
      <dgm:spPr/>
      <dgm:t>
        <a:bodyPr/>
        <a:lstStyle/>
        <a:p>
          <a:r>
            <a:rPr lang="en-US" sz="1400" b="1" dirty="0" smtClean="0"/>
            <a:t>Pass</a:t>
          </a:r>
          <a:r>
            <a:rPr lang="en-US" sz="1400" b="1" baseline="0" dirty="0" smtClean="0"/>
            <a:t> applicable CT assessments</a:t>
          </a:r>
          <a:endParaRPr lang="en-US" sz="1400" b="1" dirty="0"/>
        </a:p>
      </dgm:t>
    </dgm:pt>
    <dgm:pt modelId="{BBB81BEC-4FC1-CC46-A6CB-F8470B6494F8}" type="parTrans" cxnId="{1D18EFB9-8670-334F-B24B-2B41E82D0607}">
      <dgm:prSet/>
      <dgm:spPr/>
      <dgm:t>
        <a:bodyPr/>
        <a:lstStyle/>
        <a:p>
          <a:endParaRPr lang="en-US"/>
        </a:p>
      </dgm:t>
    </dgm:pt>
    <dgm:pt modelId="{698C78AB-D482-A543-A7D7-CDEAFB1F5274}" type="sibTrans" cxnId="{1D18EFB9-8670-334F-B24B-2B41E82D0607}">
      <dgm:prSet/>
      <dgm:spPr/>
      <dgm:t>
        <a:bodyPr/>
        <a:lstStyle/>
        <a:p>
          <a:endParaRPr lang="en-US"/>
        </a:p>
      </dgm:t>
    </dgm:pt>
    <dgm:pt modelId="{8C5847BD-8111-554A-9E24-48106BCCE218}">
      <dgm:prSet phldrT="[Text]" custT="1"/>
      <dgm:spPr/>
      <dgm:t>
        <a:bodyPr/>
        <a:lstStyle/>
        <a:p>
          <a:r>
            <a:rPr lang="en-US" sz="1400" b="1" dirty="0" smtClean="0"/>
            <a:t>Have two years successful teaching experience </a:t>
          </a:r>
          <a:r>
            <a:rPr lang="en-US" sz="1400" b="0" dirty="0" smtClean="0"/>
            <a:t>in an approved non-public or under an out-of-state temporary certificate but </a:t>
          </a:r>
          <a:r>
            <a:rPr lang="en-US" sz="1400" b="1" dirty="0" smtClean="0"/>
            <a:t>may need to complete all minimum</a:t>
          </a:r>
          <a:r>
            <a:rPr lang="en-US" sz="1400" b="1" baseline="0" dirty="0" smtClean="0"/>
            <a:t> eligibility requirements</a:t>
          </a:r>
          <a:r>
            <a:rPr lang="en-US" sz="1400" b="0" baseline="0" dirty="0" smtClean="0"/>
            <a:t> contained in the regulations, including coursework and testing, for qualification</a:t>
          </a:r>
          <a:endParaRPr lang="en-US" sz="1400" b="0" dirty="0"/>
        </a:p>
      </dgm:t>
    </dgm:pt>
    <dgm:pt modelId="{7A0D0C7A-4B28-994A-A8E8-0D956EC2F87D}" type="parTrans" cxnId="{26CD12B1-08BA-2C45-B009-C766B0BF32DF}">
      <dgm:prSet/>
      <dgm:spPr/>
      <dgm:t>
        <a:bodyPr/>
        <a:lstStyle/>
        <a:p>
          <a:endParaRPr lang="en-US"/>
        </a:p>
      </dgm:t>
    </dgm:pt>
    <dgm:pt modelId="{0B37FF5C-B092-264B-8C26-B01D82403AD8}" type="sibTrans" cxnId="{26CD12B1-08BA-2C45-B009-C766B0BF32DF}">
      <dgm:prSet/>
      <dgm:spPr/>
      <dgm:t>
        <a:bodyPr/>
        <a:lstStyle/>
        <a:p>
          <a:endParaRPr lang="en-US"/>
        </a:p>
      </dgm:t>
    </dgm:pt>
    <dgm:pt modelId="{0AC9B889-5FD8-2A40-AD08-A200AC3A5B61}">
      <dgm:prSet phldrT="[Text]" custT="1"/>
      <dgm:spPr/>
      <dgm:t>
        <a:bodyPr/>
        <a:lstStyle/>
        <a:p>
          <a:endParaRPr lang="en-US" sz="1400" b="0" dirty="0"/>
        </a:p>
      </dgm:t>
    </dgm:pt>
    <dgm:pt modelId="{70755A50-1DF8-D242-AB56-CB0CAEFCDD7B}" type="parTrans" cxnId="{D316DAA7-4B14-B94D-A477-87DEDCB68D6C}">
      <dgm:prSet/>
      <dgm:spPr/>
      <dgm:t>
        <a:bodyPr/>
        <a:lstStyle/>
        <a:p>
          <a:endParaRPr lang="en-US"/>
        </a:p>
      </dgm:t>
    </dgm:pt>
    <dgm:pt modelId="{DCE18A00-3571-5E40-9D64-70630C973268}" type="sibTrans" cxnId="{D316DAA7-4B14-B94D-A477-87DEDCB68D6C}">
      <dgm:prSet/>
      <dgm:spPr/>
      <dgm:t>
        <a:bodyPr/>
        <a:lstStyle/>
        <a:p>
          <a:endParaRPr lang="en-US"/>
        </a:p>
      </dgm:t>
    </dgm:pt>
    <dgm:pt modelId="{2A2E0739-D299-F947-8F46-1630730DBCFB}">
      <dgm:prSet phldrT="[Text]" custT="1"/>
      <dgm:spPr/>
      <dgm:t>
        <a:bodyPr/>
        <a:lstStyle/>
        <a:p>
          <a:endParaRPr lang="en-US" sz="1400" b="1" dirty="0"/>
        </a:p>
      </dgm:t>
    </dgm:pt>
    <dgm:pt modelId="{F48BE6C1-31AA-1349-A2EA-5DD08B72D638}" type="parTrans" cxnId="{C3A30925-44C4-4445-8CAA-53634B7DF779}">
      <dgm:prSet/>
      <dgm:spPr/>
      <dgm:t>
        <a:bodyPr/>
        <a:lstStyle/>
        <a:p>
          <a:endParaRPr lang="en-US"/>
        </a:p>
      </dgm:t>
    </dgm:pt>
    <dgm:pt modelId="{16154E49-ABDD-6049-B31E-945FA60FFA35}" type="sibTrans" cxnId="{C3A30925-44C4-4445-8CAA-53634B7DF779}">
      <dgm:prSet/>
      <dgm:spPr/>
      <dgm:t>
        <a:bodyPr/>
        <a:lstStyle/>
        <a:p>
          <a:endParaRPr lang="en-US"/>
        </a:p>
      </dgm:t>
    </dgm:pt>
    <dgm:pt modelId="{DE87A9F8-9BAF-4F43-AF09-B7A8A08D283E}">
      <dgm:prSet phldrT="[Text]" custT="1"/>
      <dgm:spPr/>
      <dgm:t>
        <a:bodyPr/>
        <a:lstStyle/>
        <a:p>
          <a:endParaRPr lang="en-US" sz="1400" b="0" dirty="0"/>
        </a:p>
      </dgm:t>
    </dgm:pt>
    <dgm:pt modelId="{2FD6CA33-E7C1-2848-BF2D-C8BB12E8B6B6}" type="parTrans" cxnId="{62867F00-EC53-BD45-9086-A219D89DA65F}">
      <dgm:prSet/>
      <dgm:spPr/>
      <dgm:t>
        <a:bodyPr/>
        <a:lstStyle/>
        <a:p>
          <a:endParaRPr lang="en-US"/>
        </a:p>
      </dgm:t>
    </dgm:pt>
    <dgm:pt modelId="{DD7F1A47-365D-C64B-B7AE-D84DB166513E}" type="sibTrans" cxnId="{62867F00-EC53-BD45-9086-A219D89DA65F}">
      <dgm:prSet/>
      <dgm:spPr/>
      <dgm:t>
        <a:bodyPr/>
        <a:lstStyle/>
        <a:p>
          <a:endParaRPr lang="en-US"/>
        </a:p>
      </dgm:t>
    </dgm:pt>
    <dgm:pt modelId="{930CCA9E-CBAB-1943-93BE-A64F1DFDF8FB}">
      <dgm:prSet custT="1"/>
      <dgm:spPr/>
      <dgm:t>
        <a:bodyPr/>
        <a:lstStyle/>
        <a:p>
          <a:endParaRPr lang="en-US" sz="1400" b="0" dirty="0"/>
        </a:p>
      </dgm:t>
    </dgm:pt>
    <dgm:pt modelId="{ABC7B671-B8C3-794F-A12B-B7FA73182A6E}" type="parTrans" cxnId="{924D6B44-CE90-7846-AF2A-582A4C0BAD1D}">
      <dgm:prSet/>
      <dgm:spPr/>
      <dgm:t>
        <a:bodyPr/>
        <a:lstStyle/>
        <a:p>
          <a:endParaRPr lang="en-US"/>
        </a:p>
      </dgm:t>
    </dgm:pt>
    <dgm:pt modelId="{82DC2E1D-6304-0540-875F-9CB17785CF4C}" type="sibTrans" cxnId="{924D6B44-CE90-7846-AF2A-582A4C0BAD1D}">
      <dgm:prSet/>
      <dgm:spPr/>
      <dgm:t>
        <a:bodyPr/>
        <a:lstStyle/>
        <a:p>
          <a:endParaRPr lang="en-US"/>
        </a:p>
      </dgm:t>
    </dgm:pt>
    <dgm:pt modelId="{306719A3-BAC6-8841-890A-289962872657}">
      <dgm:prSet custT="1"/>
      <dgm:spPr/>
      <dgm:t>
        <a:bodyPr/>
        <a:lstStyle/>
        <a:p>
          <a:r>
            <a:rPr lang="en-US" sz="1400" b="1" dirty="0" smtClean="0"/>
            <a:t>Allow renewal of interim certificate </a:t>
          </a:r>
          <a:r>
            <a:rPr lang="en-US" sz="1400" b="0" dirty="0" smtClean="0"/>
            <a:t>to provide up to 3 years to complete testing requirements (aligns with DSAP period).</a:t>
          </a:r>
          <a:endParaRPr lang="en-US" sz="1400" b="0" dirty="0"/>
        </a:p>
      </dgm:t>
    </dgm:pt>
    <dgm:pt modelId="{9A1668FA-33BD-5F45-A5F6-5E59B00B24DD}" type="parTrans" cxnId="{285AB903-685D-5948-AC47-4AB04BB63526}">
      <dgm:prSet/>
      <dgm:spPr/>
      <dgm:t>
        <a:bodyPr/>
        <a:lstStyle/>
        <a:p>
          <a:endParaRPr lang="en-US"/>
        </a:p>
      </dgm:t>
    </dgm:pt>
    <dgm:pt modelId="{ECB342FB-E424-A84E-AF2D-5D9B84D3ECB9}" type="sibTrans" cxnId="{285AB903-685D-5948-AC47-4AB04BB63526}">
      <dgm:prSet/>
      <dgm:spPr/>
      <dgm:t>
        <a:bodyPr/>
        <a:lstStyle/>
        <a:p>
          <a:endParaRPr lang="en-US"/>
        </a:p>
      </dgm:t>
    </dgm:pt>
    <dgm:pt modelId="{CAE1D767-A781-1546-9AB9-407B60D862A6}">
      <dgm:prSet custT="1"/>
      <dgm:spPr/>
      <dgm:t>
        <a:bodyPr/>
        <a:lstStyle/>
        <a:p>
          <a:r>
            <a:rPr lang="en-US" sz="1400" b="1" dirty="0" smtClean="0"/>
            <a:t>Accept full-time experience </a:t>
          </a:r>
          <a:r>
            <a:rPr lang="en-US" sz="1400" b="0" dirty="0" smtClean="0"/>
            <a:t>under a Long Term Substitute Authorization to meet experience requirements</a:t>
          </a:r>
          <a:endParaRPr lang="en-US" sz="1400" b="0" dirty="0"/>
        </a:p>
      </dgm:t>
    </dgm:pt>
    <dgm:pt modelId="{43BF7C0C-52B8-E343-A7F7-36E54514E45E}" type="parTrans" cxnId="{9294CF2A-F893-3547-98AB-19B481D74210}">
      <dgm:prSet/>
      <dgm:spPr/>
      <dgm:t>
        <a:bodyPr/>
        <a:lstStyle/>
        <a:p>
          <a:endParaRPr lang="en-US"/>
        </a:p>
      </dgm:t>
    </dgm:pt>
    <dgm:pt modelId="{D669BA7F-8C08-E74D-A2CC-928ECEC63D9A}" type="sibTrans" cxnId="{9294CF2A-F893-3547-98AB-19B481D74210}">
      <dgm:prSet/>
      <dgm:spPr/>
      <dgm:t>
        <a:bodyPr/>
        <a:lstStyle/>
        <a:p>
          <a:endParaRPr lang="en-US"/>
        </a:p>
      </dgm:t>
    </dgm:pt>
    <dgm:pt modelId="{FFF6786A-35FC-8340-A0C9-74843E753C75}">
      <dgm:prSet custT="1"/>
      <dgm:spPr/>
      <dgm:t>
        <a:bodyPr/>
        <a:lstStyle/>
        <a:p>
          <a:r>
            <a:rPr lang="en-US" sz="1400" b="1" dirty="0" smtClean="0"/>
            <a:t>Extend testing exemption </a:t>
          </a:r>
          <a:r>
            <a:rPr lang="en-US" sz="1400" b="0" dirty="0" smtClean="0"/>
            <a:t>to all subject areas, not just designated shortage areas.</a:t>
          </a:r>
          <a:endParaRPr lang="en-US" sz="1400" b="0" dirty="0"/>
        </a:p>
      </dgm:t>
    </dgm:pt>
    <dgm:pt modelId="{D61E9B51-8E18-404B-90DB-0FE0253D576E}" type="parTrans" cxnId="{7A44F7E8-F6C5-3343-B565-ADCBC06E74BE}">
      <dgm:prSet/>
      <dgm:spPr/>
      <dgm:t>
        <a:bodyPr/>
        <a:lstStyle/>
        <a:p>
          <a:endParaRPr lang="en-US"/>
        </a:p>
      </dgm:t>
    </dgm:pt>
    <dgm:pt modelId="{9B56A3C8-37DF-DF49-9F8C-4F75359530B7}" type="sibTrans" cxnId="{7A44F7E8-F6C5-3343-B565-ADCBC06E74BE}">
      <dgm:prSet/>
      <dgm:spPr/>
      <dgm:t>
        <a:bodyPr/>
        <a:lstStyle/>
        <a:p>
          <a:endParaRPr lang="en-US"/>
        </a:p>
      </dgm:t>
    </dgm:pt>
    <dgm:pt modelId="{D29DB4C6-4F39-A348-B5AC-E98541066A60}">
      <dgm:prSet custT="1"/>
      <dgm:spPr/>
      <dgm:t>
        <a:bodyPr/>
        <a:lstStyle/>
        <a:p>
          <a:r>
            <a:rPr lang="en-US" sz="1400" b="1" dirty="0" smtClean="0"/>
            <a:t>Encourage the development of online programs </a:t>
          </a:r>
          <a:r>
            <a:rPr lang="en-US" sz="1400" b="0" dirty="0" smtClean="0"/>
            <a:t>leading to CT certification.</a:t>
          </a:r>
          <a:endParaRPr lang="en-US" sz="1400" b="0" dirty="0"/>
        </a:p>
      </dgm:t>
    </dgm:pt>
    <dgm:pt modelId="{355DD246-8EC1-2840-9380-5095B163C9E0}" type="parTrans" cxnId="{6BED5A17-C5E3-8740-816A-8CFDB520CE6A}">
      <dgm:prSet/>
      <dgm:spPr/>
      <dgm:t>
        <a:bodyPr/>
        <a:lstStyle/>
        <a:p>
          <a:endParaRPr lang="en-US"/>
        </a:p>
      </dgm:t>
    </dgm:pt>
    <dgm:pt modelId="{4F2A73FB-8686-E24F-8338-9B79668EEDA0}" type="sibTrans" cxnId="{6BED5A17-C5E3-8740-816A-8CFDB520CE6A}">
      <dgm:prSet/>
      <dgm:spPr/>
      <dgm:t>
        <a:bodyPr/>
        <a:lstStyle/>
        <a:p>
          <a:endParaRPr lang="en-US"/>
        </a:p>
      </dgm:t>
    </dgm:pt>
    <dgm:pt modelId="{50CCF07F-4D67-3044-861C-D81801BBBB87}">
      <dgm:prSet custT="1"/>
      <dgm:spPr/>
      <dgm:t>
        <a:bodyPr/>
        <a:lstStyle/>
        <a:p>
          <a:r>
            <a:rPr lang="en-US" sz="1400" b="1" dirty="0" smtClean="0"/>
            <a:t>Offer incentives to teachers to earn cross endorsements </a:t>
          </a:r>
          <a:r>
            <a:rPr lang="en-US" sz="1400" b="0" dirty="0" smtClean="0"/>
            <a:t>in shortage areas</a:t>
          </a:r>
          <a:endParaRPr lang="en-US" sz="1400" b="0" dirty="0"/>
        </a:p>
      </dgm:t>
    </dgm:pt>
    <dgm:pt modelId="{E0057AD9-5CA9-6F4D-93A9-07EC220D884F}" type="parTrans" cxnId="{38299C6F-0440-AF41-82FF-A207F02E7955}">
      <dgm:prSet/>
      <dgm:spPr/>
      <dgm:t>
        <a:bodyPr/>
        <a:lstStyle/>
        <a:p>
          <a:endParaRPr lang="en-US"/>
        </a:p>
      </dgm:t>
    </dgm:pt>
    <dgm:pt modelId="{69AF3A17-5331-244A-AC73-9838DE455015}" type="sibTrans" cxnId="{38299C6F-0440-AF41-82FF-A207F02E7955}">
      <dgm:prSet/>
      <dgm:spPr/>
      <dgm:t>
        <a:bodyPr/>
        <a:lstStyle/>
        <a:p>
          <a:endParaRPr lang="en-US"/>
        </a:p>
      </dgm:t>
    </dgm:pt>
    <dgm:pt modelId="{4B36B58B-51DE-AA47-B1A6-3A476ED581DE}">
      <dgm:prSet phldrT="[Text]" custT="1"/>
      <dgm:spPr/>
      <dgm:t>
        <a:bodyPr/>
        <a:lstStyle/>
        <a:p>
          <a:r>
            <a:rPr lang="en-US" sz="1400" b="0" dirty="0" smtClean="0"/>
            <a:t>Extending time to complete requirements will attract more teachers, and will thus </a:t>
          </a:r>
          <a:r>
            <a:rPr lang="en-US" sz="1400" b="1" dirty="0" smtClean="0"/>
            <a:t>assist districts </a:t>
          </a:r>
          <a:r>
            <a:rPr lang="en-US" sz="1400" b="1" baseline="0" dirty="0" smtClean="0"/>
            <a:t>in recruiting from HBCUs, LSIs and other states and territories</a:t>
          </a:r>
          <a:endParaRPr lang="en-US" sz="1400" b="0" dirty="0"/>
        </a:p>
      </dgm:t>
    </dgm:pt>
    <dgm:pt modelId="{B69D0F1F-ADAD-5041-88D0-286AFF1310A9}" type="parTrans" cxnId="{AA0E0A07-8825-7B4D-A4CC-4CA83ABE15EE}">
      <dgm:prSet/>
      <dgm:spPr/>
      <dgm:t>
        <a:bodyPr/>
        <a:lstStyle/>
        <a:p>
          <a:endParaRPr lang="en-US"/>
        </a:p>
      </dgm:t>
    </dgm:pt>
    <dgm:pt modelId="{4CE1FE97-6E66-484D-B5A5-B7D808E3BBEE}" type="sibTrans" cxnId="{AA0E0A07-8825-7B4D-A4CC-4CA83ABE15EE}">
      <dgm:prSet/>
      <dgm:spPr/>
      <dgm:t>
        <a:bodyPr/>
        <a:lstStyle/>
        <a:p>
          <a:endParaRPr lang="en-US"/>
        </a:p>
      </dgm:t>
    </dgm:pt>
    <dgm:pt modelId="{8BA7D960-843E-F742-B02A-6061A3E1F6FA}">
      <dgm:prSet phldrT="[Text]" custT="1"/>
      <dgm:spPr/>
      <dgm:t>
        <a:bodyPr/>
        <a:lstStyle/>
        <a:p>
          <a:r>
            <a:rPr lang="en-US" sz="1400" b="0" dirty="0" smtClean="0"/>
            <a:t>Reducing the testing requirements will </a:t>
          </a:r>
          <a:r>
            <a:rPr lang="en-US" sz="1400" b="1" dirty="0" smtClean="0"/>
            <a:t>attract more career changers</a:t>
          </a:r>
          <a:r>
            <a:rPr lang="en-US" sz="1400" b="0" dirty="0" smtClean="0"/>
            <a:t> and out-of-state teachers to CT</a:t>
          </a:r>
          <a:r>
            <a:rPr lang="en-US" sz="1400" b="0" baseline="0" dirty="0" smtClean="0"/>
            <a:t> </a:t>
          </a:r>
          <a:endParaRPr lang="en-US" sz="1400" b="0" dirty="0"/>
        </a:p>
      </dgm:t>
    </dgm:pt>
    <dgm:pt modelId="{DC9848F7-77E0-DD48-9AD4-ACDD5151C760}" type="parTrans" cxnId="{AB3CB03E-CF8E-A84B-B35D-FFC068C84898}">
      <dgm:prSet/>
      <dgm:spPr/>
      <dgm:t>
        <a:bodyPr/>
        <a:lstStyle/>
        <a:p>
          <a:endParaRPr lang="en-US"/>
        </a:p>
      </dgm:t>
    </dgm:pt>
    <dgm:pt modelId="{54805FAD-3329-4042-B62A-47321EF66E83}" type="sibTrans" cxnId="{AB3CB03E-CF8E-A84B-B35D-FFC068C84898}">
      <dgm:prSet/>
      <dgm:spPr/>
      <dgm:t>
        <a:bodyPr/>
        <a:lstStyle/>
        <a:p>
          <a:endParaRPr lang="en-US"/>
        </a:p>
      </dgm:t>
    </dgm:pt>
    <dgm:pt modelId="{51A3CA4C-17A1-9A47-8421-075EFCEF5019}">
      <dgm:prSet custT="1"/>
      <dgm:spPr/>
      <dgm:t>
        <a:bodyPr/>
        <a:lstStyle/>
        <a:p>
          <a:endParaRPr lang="en-US" sz="1400" b="0" dirty="0"/>
        </a:p>
      </dgm:t>
    </dgm:pt>
    <dgm:pt modelId="{6816E829-D166-C848-BD1B-E9306F5C1B46}" type="parTrans" cxnId="{61C781DF-94E5-6044-B580-6CC22E3F1E37}">
      <dgm:prSet/>
      <dgm:spPr/>
      <dgm:t>
        <a:bodyPr/>
        <a:lstStyle/>
        <a:p>
          <a:endParaRPr lang="en-US"/>
        </a:p>
      </dgm:t>
    </dgm:pt>
    <dgm:pt modelId="{F7043F7B-A552-DC48-B205-DF94A676A831}" type="sibTrans" cxnId="{61C781DF-94E5-6044-B580-6CC22E3F1E37}">
      <dgm:prSet/>
      <dgm:spPr/>
      <dgm:t>
        <a:bodyPr/>
        <a:lstStyle/>
        <a:p>
          <a:endParaRPr lang="en-US"/>
        </a:p>
      </dgm:t>
    </dgm:pt>
    <dgm:pt modelId="{F302EA66-1BEB-6F45-A1A4-5F734E76E1C7}">
      <dgm:prSet custT="1"/>
      <dgm:spPr/>
      <dgm:t>
        <a:bodyPr/>
        <a:lstStyle/>
        <a:p>
          <a:endParaRPr lang="en-US" sz="1400" b="0" dirty="0"/>
        </a:p>
      </dgm:t>
    </dgm:pt>
    <dgm:pt modelId="{8445BEE1-379B-3B4B-9F43-C4BCC108E615}" type="parTrans" cxnId="{DE6FFD82-E035-6F44-AB45-B0D9DA467CCD}">
      <dgm:prSet/>
      <dgm:spPr/>
      <dgm:t>
        <a:bodyPr/>
        <a:lstStyle/>
        <a:p>
          <a:endParaRPr lang="en-US"/>
        </a:p>
      </dgm:t>
    </dgm:pt>
    <dgm:pt modelId="{022F2F7F-540D-3049-8B88-2FAB51367F75}" type="sibTrans" cxnId="{DE6FFD82-E035-6F44-AB45-B0D9DA467CCD}">
      <dgm:prSet/>
      <dgm:spPr/>
      <dgm:t>
        <a:bodyPr/>
        <a:lstStyle/>
        <a:p>
          <a:endParaRPr lang="en-US"/>
        </a:p>
      </dgm:t>
    </dgm:pt>
    <dgm:pt modelId="{E2E8DC55-F18F-6D41-855A-27447918B2EE}">
      <dgm:prSet custT="1"/>
      <dgm:spPr/>
      <dgm:t>
        <a:bodyPr/>
        <a:lstStyle/>
        <a:p>
          <a:endParaRPr lang="en-US" sz="1400" b="0" dirty="0"/>
        </a:p>
      </dgm:t>
    </dgm:pt>
    <dgm:pt modelId="{6B12CF5E-5379-654B-99FC-7735C1EDE0EC}" type="parTrans" cxnId="{E10AED91-D0BB-D444-A194-704BA2BC5CEA}">
      <dgm:prSet/>
      <dgm:spPr/>
      <dgm:t>
        <a:bodyPr/>
        <a:lstStyle/>
        <a:p>
          <a:endParaRPr lang="en-US"/>
        </a:p>
      </dgm:t>
    </dgm:pt>
    <dgm:pt modelId="{38BB6FF2-2DCB-4F40-932A-9A7EF93662D3}" type="sibTrans" cxnId="{E10AED91-D0BB-D444-A194-704BA2BC5CEA}">
      <dgm:prSet/>
      <dgm:spPr/>
      <dgm:t>
        <a:bodyPr/>
        <a:lstStyle/>
        <a:p>
          <a:endParaRPr lang="en-US"/>
        </a:p>
      </dgm:t>
    </dgm:pt>
    <dgm:pt modelId="{D6716FFC-F6F5-9043-A538-E37922B28CC4}">
      <dgm:prSet custT="1"/>
      <dgm:spPr/>
      <dgm:t>
        <a:bodyPr/>
        <a:lstStyle/>
        <a:p>
          <a:endParaRPr lang="en-US" sz="1400" b="0" dirty="0"/>
        </a:p>
      </dgm:t>
    </dgm:pt>
    <dgm:pt modelId="{31BD52F3-5912-9E40-94AA-A853B5E197F5}" type="parTrans" cxnId="{2EFD13C7-A714-F941-88D3-3D2DDB8ECCAF}">
      <dgm:prSet/>
      <dgm:spPr/>
      <dgm:t>
        <a:bodyPr/>
        <a:lstStyle/>
        <a:p>
          <a:endParaRPr lang="en-US"/>
        </a:p>
      </dgm:t>
    </dgm:pt>
    <dgm:pt modelId="{44083F84-65AB-8444-B893-8CEE782DF05E}" type="sibTrans" cxnId="{2EFD13C7-A714-F941-88D3-3D2DDB8ECCAF}">
      <dgm:prSet/>
      <dgm:spPr/>
      <dgm:t>
        <a:bodyPr/>
        <a:lstStyle/>
        <a:p>
          <a:endParaRPr lang="en-US"/>
        </a:p>
      </dgm:t>
    </dgm:pt>
    <dgm:pt modelId="{4D33079A-B76F-0F4C-B9E3-B320F338949F}">
      <dgm:prSet phldrT="[Text]" custT="1"/>
      <dgm:spPr/>
      <dgm:t>
        <a:bodyPr/>
        <a:lstStyle/>
        <a:p>
          <a:endParaRPr lang="en-US" sz="1400" b="0" dirty="0"/>
        </a:p>
      </dgm:t>
    </dgm:pt>
    <dgm:pt modelId="{43268928-FD47-4D49-9D90-A145D1DC3AD0}" type="parTrans" cxnId="{C9BB0806-9CB0-374C-93C6-DA68A8CFB248}">
      <dgm:prSet/>
      <dgm:spPr/>
      <dgm:t>
        <a:bodyPr/>
        <a:lstStyle/>
        <a:p>
          <a:endParaRPr lang="en-US"/>
        </a:p>
      </dgm:t>
    </dgm:pt>
    <dgm:pt modelId="{5617148B-81A9-6C40-81E9-59F2FAA21C53}" type="sibTrans" cxnId="{C9BB0806-9CB0-374C-93C6-DA68A8CFB248}">
      <dgm:prSet/>
      <dgm:spPr/>
      <dgm:t>
        <a:bodyPr/>
        <a:lstStyle/>
        <a:p>
          <a:endParaRPr lang="en-US"/>
        </a:p>
      </dgm:t>
    </dgm:pt>
    <dgm:pt modelId="{ECA249D7-DDE2-8D4B-9081-7BA4CF5D4BE5}">
      <dgm:prSet phldrT="[Text]" custT="1"/>
      <dgm:spPr/>
      <dgm:t>
        <a:bodyPr/>
        <a:lstStyle/>
        <a:p>
          <a:endParaRPr lang="en-US" sz="1400" b="0" dirty="0"/>
        </a:p>
      </dgm:t>
    </dgm:pt>
    <dgm:pt modelId="{15269D59-08C8-604C-B345-D7E7078030DF}" type="parTrans" cxnId="{2FACB920-30E3-4848-857C-26F27EF83170}">
      <dgm:prSet/>
      <dgm:spPr/>
      <dgm:t>
        <a:bodyPr/>
        <a:lstStyle/>
        <a:p>
          <a:endParaRPr lang="en-US"/>
        </a:p>
      </dgm:t>
    </dgm:pt>
    <dgm:pt modelId="{56FC9A9D-E31D-7741-A0D3-B070A80C3A8C}" type="sibTrans" cxnId="{2FACB920-30E3-4848-857C-26F27EF83170}">
      <dgm:prSet/>
      <dgm:spPr/>
      <dgm:t>
        <a:bodyPr/>
        <a:lstStyle/>
        <a:p>
          <a:endParaRPr lang="en-US"/>
        </a:p>
      </dgm:t>
    </dgm:pt>
    <dgm:pt modelId="{AFD1AF19-28A5-CD40-A833-2E40E37056C1}" type="pres">
      <dgm:prSet presAssocID="{36DCF4C0-53F0-D24D-9F02-B80ED96E3D97}" presName="linearFlow" presStyleCnt="0">
        <dgm:presLayoutVars>
          <dgm:dir/>
          <dgm:animLvl val="lvl"/>
          <dgm:resizeHandles val="exact"/>
        </dgm:presLayoutVars>
      </dgm:prSet>
      <dgm:spPr/>
      <dgm:t>
        <a:bodyPr/>
        <a:lstStyle/>
        <a:p>
          <a:endParaRPr lang="en-US"/>
        </a:p>
      </dgm:t>
    </dgm:pt>
    <dgm:pt modelId="{8E24A00A-AB45-FB44-A5AA-F07D89348B51}" type="pres">
      <dgm:prSet presAssocID="{5D8FCCD8-2F32-3945-8B00-E8420A6C5F79}" presName="composite" presStyleCnt="0"/>
      <dgm:spPr/>
    </dgm:pt>
    <dgm:pt modelId="{F4BEEFB7-FB1F-3447-B52E-FCF47975917E}" type="pres">
      <dgm:prSet presAssocID="{5D8FCCD8-2F32-3945-8B00-E8420A6C5F79}" presName="parTx" presStyleLbl="node1" presStyleIdx="0" presStyleCnt="3">
        <dgm:presLayoutVars>
          <dgm:chMax val="0"/>
          <dgm:chPref val="0"/>
          <dgm:bulletEnabled val="1"/>
        </dgm:presLayoutVars>
      </dgm:prSet>
      <dgm:spPr/>
      <dgm:t>
        <a:bodyPr/>
        <a:lstStyle/>
        <a:p>
          <a:endParaRPr lang="en-US"/>
        </a:p>
      </dgm:t>
    </dgm:pt>
    <dgm:pt modelId="{5EF1BA9E-A7D4-C844-9183-F623739342D3}" type="pres">
      <dgm:prSet presAssocID="{5D8FCCD8-2F32-3945-8B00-E8420A6C5F79}" presName="parSh" presStyleLbl="node1" presStyleIdx="0" presStyleCnt="3" custScaleY="100000"/>
      <dgm:spPr/>
      <dgm:t>
        <a:bodyPr/>
        <a:lstStyle/>
        <a:p>
          <a:endParaRPr lang="en-US"/>
        </a:p>
      </dgm:t>
    </dgm:pt>
    <dgm:pt modelId="{D9E49904-694B-F44B-860D-179FA66C1794}" type="pres">
      <dgm:prSet presAssocID="{5D8FCCD8-2F32-3945-8B00-E8420A6C5F79}" presName="desTx" presStyleLbl="fgAcc1" presStyleIdx="0" presStyleCnt="3" custScaleX="142728" custScaleY="99034">
        <dgm:presLayoutVars>
          <dgm:bulletEnabled val="1"/>
        </dgm:presLayoutVars>
      </dgm:prSet>
      <dgm:spPr/>
      <dgm:t>
        <a:bodyPr/>
        <a:lstStyle/>
        <a:p>
          <a:endParaRPr lang="en-US"/>
        </a:p>
      </dgm:t>
    </dgm:pt>
    <dgm:pt modelId="{DBD42A39-C0C7-4343-B895-86914157A82C}" type="pres">
      <dgm:prSet presAssocID="{29A810EA-29B4-3345-93A1-29949E2BBFA7}" presName="sibTrans" presStyleLbl="sibTrans2D1" presStyleIdx="0" presStyleCnt="2"/>
      <dgm:spPr/>
      <dgm:t>
        <a:bodyPr/>
        <a:lstStyle/>
        <a:p>
          <a:endParaRPr lang="en-US"/>
        </a:p>
      </dgm:t>
    </dgm:pt>
    <dgm:pt modelId="{F0167830-9075-464D-8AE7-8F9C8AD19534}" type="pres">
      <dgm:prSet presAssocID="{29A810EA-29B4-3345-93A1-29949E2BBFA7}" presName="connTx" presStyleLbl="sibTrans2D1" presStyleIdx="0" presStyleCnt="2"/>
      <dgm:spPr/>
      <dgm:t>
        <a:bodyPr/>
        <a:lstStyle/>
        <a:p>
          <a:endParaRPr lang="en-US"/>
        </a:p>
      </dgm:t>
    </dgm:pt>
    <dgm:pt modelId="{3677E555-487A-004C-80D1-75C4212E904E}" type="pres">
      <dgm:prSet presAssocID="{B0EE8A04-B512-064B-BC47-400CAE113725}" presName="composite" presStyleCnt="0"/>
      <dgm:spPr/>
    </dgm:pt>
    <dgm:pt modelId="{3B399557-1DA6-3B48-B539-C9C07F94EBA8}" type="pres">
      <dgm:prSet presAssocID="{B0EE8A04-B512-064B-BC47-400CAE113725}" presName="parTx" presStyleLbl="node1" presStyleIdx="0" presStyleCnt="3">
        <dgm:presLayoutVars>
          <dgm:chMax val="0"/>
          <dgm:chPref val="0"/>
          <dgm:bulletEnabled val="1"/>
        </dgm:presLayoutVars>
      </dgm:prSet>
      <dgm:spPr/>
      <dgm:t>
        <a:bodyPr/>
        <a:lstStyle/>
        <a:p>
          <a:endParaRPr lang="en-US"/>
        </a:p>
      </dgm:t>
    </dgm:pt>
    <dgm:pt modelId="{CF3E93BD-CF2F-924F-8ED8-340F0DAA3D19}" type="pres">
      <dgm:prSet presAssocID="{B0EE8A04-B512-064B-BC47-400CAE113725}" presName="parSh" presStyleLbl="node1" presStyleIdx="1" presStyleCnt="3"/>
      <dgm:spPr/>
      <dgm:t>
        <a:bodyPr/>
        <a:lstStyle/>
        <a:p>
          <a:endParaRPr lang="en-US"/>
        </a:p>
      </dgm:t>
    </dgm:pt>
    <dgm:pt modelId="{861FB837-C130-944F-B489-428268F9B09D}" type="pres">
      <dgm:prSet presAssocID="{B0EE8A04-B512-064B-BC47-400CAE113725}" presName="desTx" presStyleLbl="fgAcc1" presStyleIdx="1" presStyleCnt="3" custScaleX="169785">
        <dgm:presLayoutVars>
          <dgm:bulletEnabled val="1"/>
        </dgm:presLayoutVars>
      </dgm:prSet>
      <dgm:spPr/>
      <dgm:t>
        <a:bodyPr/>
        <a:lstStyle/>
        <a:p>
          <a:endParaRPr lang="en-US"/>
        </a:p>
      </dgm:t>
    </dgm:pt>
    <dgm:pt modelId="{BC50644E-97F4-694C-9FEA-43A40F8522AC}" type="pres">
      <dgm:prSet presAssocID="{1990B7B7-C7F7-C445-BFE3-796B3C5E16DC}" presName="sibTrans" presStyleLbl="sibTrans2D1" presStyleIdx="1" presStyleCnt="2"/>
      <dgm:spPr/>
      <dgm:t>
        <a:bodyPr/>
        <a:lstStyle/>
        <a:p>
          <a:endParaRPr lang="en-US"/>
        </a:p>
      </dgm:t>
    </dgm:pt>
    <dgm:pt modelId="{4DAB18B4-0A69-C24F-8519-B8EBBD434CBC}" type="pres">
      <dgm:prSet presAssocID="{1990B7B7-C7F7-C445-BFE3-796B3C5E16DC}" presName="connTx" presStyleLbl="sibTrans2D1" presStyleIdx="1" presStyleCnt="2"/>
      <dgm:spPr/>
      <dgm:t>
        <a:bodyPr/>
        <a:lstStyle/>
        <a:p>
          <a:endParaRPr lang="en-US"/>
        </a:p>
      </dgm:t>
    </dgm:pt>
    <dgm:pt modelId="{0D509A23-9C3E-1E4A-B5FC-49DACB8716A1}" type="pres">
      <dgm:prSet presAssocID="{B6E38A29-DFA0-9B41-89F7-072D2D082236}" presName="composite" presStyleCnt="0"/>
      <dgm:spPr/>
    </dgm:pt>
    <dgm:pt modelId="{E7D552ED-B7EC-4340-BFF0-DFE490ADDCE4}" type="pres">
      <dgm:prSet presAssocID="{B6E38A29-DFA0-9B41-89F7-072D2D082236}" presName="parTx" presStyleLbl="node1" presStyleIdx="1" presStyleCnt="3">
        <dgm:presLayoutVars>
          <dgm:chMax val="0"/>
          <dgm:chPref val="0"/>
          <dgm:bulletEnabled val="1"/>
        </dgm:presLayoutVars>
      </dgm:prSet>
      <dgm:spPr/>
      <dgm:t>
        <a:bodyPr/>
        <a:lstStyle/>
        <a:p>
          <a:endParaRPr lang="en-US"/>
        </a:p>
      </dgm:t>
    </dgm:pt>
    <dgm:pt modelId="{46D5D1B1-C250-424E-B9CE-2F202F2BB0A1}" type="pres">
      <dgm:prSet presAssocID="{B6E38A29-DFA0-9B41-89F7-072D2D082236}" presName="parSh" presStyleLbl="node1" presStyleIdx="2" presStyleCnt="3" custLinFactNeighborX="4251" custLinFactNeighborY="-1514"/>
      <dgm:spPr/>
      <dgm:t>
        <a:bodyPr/>
        <a:lstStyle/>
        <a:p>
          <a:endParaRPr lang="en-US"/>
        </a:p>
      </dgm:t>
    </dgm:pt>
    <dgm:pt modelId="{5B02DD9B-063B-D240-A874-F71DE6464E54}" type="pres">
      <dgm:prSet presAssocID="{B6E38A29-DFA0-9B41-89F7-072D2D082236}" presName="desTx" presStyleLbl="fgAcc1" presStyleIdx="2" presStyleCnt="3" custScaleX="146163" custScaleY="100952">
        <dgm:presLayoutVars>
          <dgm:bulletEnabled val="1"/>
        </dgm:presLayoutVars>
      </dgm:prSet>
      <dgm:spPr/>
      <dgm:t>
        <a:bodyPr/>
        <a:lstStyle/>
        <a:p>
          <a:endParaRPr lang="en-US"/>
        </a:p>
      </dgm:t>
    </dgm:pt>
  </dgm:ptLst>
  <dgm:cxnLst>
    <dgm:cxn modelId="{2EFD13C7-A714-F941-88D3-3D2DDB8ECCAF}" srcId="{B0EE8A04-B512-064B-BC47-400CAE113725}" destId="{D6716FFC-F6F5-9043-A538-E37922B28CC4}" srcOrd="7" destOrd="0" parTransId="{31BD52F3-5912-9E40-94AA-A853B5E197F5}" sibTransId="{44083F84-65AB-8444-B893-8CEE782DF05E}"/>
    <dgm:cxn modelId="{0C6A6FE6-2C65-8C41-9573-F78A6B5AB348}" type="presOf" srcId="{50CCF07F-4D67-3044-861C-D81801BBBB87}" destId="{861FB837-C130-944F-B489-428268F9B09D}" srcOrd="0" destOrd="8" presId="urn:microsoft.com/office/officeart/2005/8/layout/process3"/>
    <dgm:cxn modelId="{D02E98F7-41E3-2A41-B178-5ED251799C25}" type="presOf" srcId="{E2E8DC55-F18F-6D41-855A-27447918B2EE}" destId="{861FB837-C130-944F-B489-428268F9B09D}" srcOrd="0" destOrd="5" presId="urn:microsoft.com/office/officeart/2005/8/layout/process3"/>
    <dgm:cxn modelId="{115A3BB5-1703-1E4B-9079-6DEAA6C4616F}" srcId="{5D8FCCD8-2F32-3945-8B00-E8420A6C5F79}" destId="{E75DFC8E-C9C9-A04D-8583-B3FC36810FFF}" srcOrd="7" destOrd="0" parTransId="{2CCDC600-7CAE-2949-A780-4B798D463150}" sibTransId="{6A4D9C8D-9351-084A-9D88-ED426C41C1AE}"/>
    <dgm:cxn modelId="{9294CF2A-F893-3547-98AB-19B481D74210}" srcId="{B0EE8A04-B512-064B-BC47-400CAE113725}" destId="{CAE1D767-A781-1546-9AB9-407B60D862A6}" srcOrd="2" destOrd="0" parTransId="{43BF7C0C-52B8-E343-A7F7-36E54514E45E}" sibTransId="{D669BA7F-8C08-E74D-A2CC-928ECEC63D9A}"/>
    <dgm:cxn modelId="{EA6489C2-49A6-8C49-81E5-45D65A827A1F}" srcId="{B6E38A29-DFA0-9B41-89F7-072D2D082236}" destId="{7D84F14A-CA9F-3A43-924E-2F733DA1D649}" srcOrd="0" destOrd="0" parTransId="{252F9010-40E7-8D41-B5CC-81F1CC397163}" sibTransId="{1B32ACEF-F099-1740-96A4-2F8BA0D2C278}"/>
    <dgm:cxn modelId="{9A73EAB0-190E-DC42-AD53-981EFA7089B5}" type="presOf" srcId="{4B36B58B-51DE-AA47-B1A6-3A476ED581DE}" destId="{5B02DD9B-063B-D240-A874-F71DE6464E54}" srcOrd="0" destOrd="2" presId="urn:microsoft.com/office/officeart/2005/8/layout/process3"/>
    <dgm:cxn modelId="{6BED5A17-C5E3-8740-816A-8CFDB520CE6A}" srcId="{B0EE8A04-B512-064B-BC47-400CAE113725}" destId="{D29DB4C6-4F39-A348-B5AC-E98541066A60}" srcOrd="6" destOrd="0" parTransId="{355DD246-8EC1-2840-9380-5095B163C9E0}" sibTransId="{4F2A73FB-8686-E24F-8338-9B79668EEDA0}"/>
    <dgm:cxn modelId="{D7D30DA2-04BA-C146-B436-9E9980447E1C}" srcId="{5D8FCCD8-2F32-3945-8B00-E8420A6C5F79}" destId="{E8FB35BF-0E73-CA4D-8292-6E2338601DB9}" srcOrd="0" destOrd="0" parTransId="{052987C7-5504-E841-AB75-2547736E8CA3}" sibTransId="{DDCF39E3-DBF0-E440-B8F0-EA510188B435}"/>
    <dgm:cxn modelId="{029EC53A-BB48-9B48-BE83-E0FC9C69A1AD}" type="presOf" srcId="{889B6706-3821-8140-B472-D1B071F7B831}" destId="{5B02DD9B-063B-D240-A874-F71DE6464E54}" srcOrd="0" destOrd="8" presId="urn:microsoft.com/office/officeart/2005/8/layout/process3"/>
    <dgm:cxn modelId="{C9BB0806-9CB0-374C-93C6-DA68A8CFB248}" srcId="{B6E38A29-DFA0-9B41-89F7-072D2D082236}" destId="{4D33079A-B76F-0F4C-B9E3-B320F338949F}" srcOrd="1" destOrd="0" parTransId="{43268928-FD47-4D49-9D90-A145D1DC3AD0}" sibTransId="{5617148B-81A9-6C40-81E9-59F2FAA21C53}"/>
    <dgm:cxn modelId="{F428FE8A-28BF-CE4A-9361-AE285FCE16B3}" type="presOf" srcId="{D6716FFC-F6F5-9043-A538-E37922B28CC4}" destId="{861FB837-C130-944F-B489-428268F9B09D}" srcOrd="0" destOrd="7" presId="urn:microsoft.com/office/officeart/2005/8/layout/process3"/>
    <dgm:cxn modelId="{FCBA4F27-10B1-7B4C-B3A5-27F5C331903B}" type="presOf" srcId="{5D8FCCD8-2F32-3945-8B00-E8420A6C5F79}" destId="{5EF1BA9E-A7D4-C844-9183-F623739342D3}" srcOrd="1" destOrd="0" presId="urn:microsoft.com/office/officeart/2005/8/layout/process3"/>
    <dgm:cxn modelId="{AABC3205-82E5-5F44-BBDB-599A498CF3E7}" type="presOf" srcId="{E9D73171-357B-4248-836C-BEA0D7AD061B}" destId="{D9E49904-694B-F44B-860D-179FA66C1794}" srcOrd="0" destOrd="8" presId="urn:microsoft.com/office/officeart/2005/8/layout/process3"/>
    <dgm:cxn modelId="{6129509B-E7AA-A945-A80A-3F1753525D05}" type="presOf" srcId="{4D33079A-B76F-0F4C-B9E3-B320F338949F}" destId="{5B02DD9B-063B-D240-A874-F71DE6464E54}" srcOrd="0" destOrd="1" presId="urn:microsoft.com/office/officeart/2005/8/layout/process3"/>
    <dgm:cxn modelId="{61C781DF-94E5-6044-B580-6CC22E3F1E37}" srcId="{B0EE8A04-B512-064B-BC47-400CAE113725}" destId="{51A3CA4C-17A1-9A47-8421-075EFCEF5019}" srcOrd="1" destOrd="0" parTransId="{6816E829-D166-C848-BD1B-E9306F5C1B46}" sibTransId="{F7043F7B-A552-DC48-B205-DF94A676A831}"/>
    <dgm:cxn modelId="{68428943-4CBF-F745-B6B6-461249329AE4}" type="presOf" srcId="{B6E38A29-DFA0-9B41-89F7-072D2D082236}" destId="{46D5D1B1-C250-424E-B9CE-2F202F2BB0A1}" srcOrd="1" destOrd="0" presId="urn:microsoft.com/office/officeart/2005/8/layout/process3"/>
    <dgm:cxn modelId="{EA68AAFD-55FD-7640-90D4-3759875BC254}" srcId="{B6E38A29-DFA0-9B41-89F7-072D2D082236}" destId="{E1A65EEA-4A08-454C-AA62-145865DD7E30}" srcOrd="5" destOrd="0" parTransId="{71676FE1-B849-DC4E-8DA1-24BFAEF48C1A}" sibTransId="{60A58F31-46EC-594D-91BF-AFDDFD03EB3E}"/>
    <dgm:cxn modelId="{77D0C5B9-441E-DA4F-9592-3174BB08DFDC}" type="presOf" srcId="{5D8FCCD8-2F32-3945-8B00-E8420A6C5F79}" destId="{F4BEEFB7-FB1F-3447-B52E-FCF47975917E}" srcOrd="0" destOrd="0" presId="urn:microsoft.com/office/officeart/2005/8/layout/process3"/>
    <dgm:cxn modelId="{DF168E0D-C54E-A54B-9A10-958FE76EAF6D}" type="presOf" srcId="{28D74A07-74CA-114E-BCF2-7DA95965085A}" destId="{5B02DD9B-063B-D240-A874-F71DE6464E54}" srcOrd="0" destOrd="6" presId="urn:microsoft.com/office/officeart/2005/8/layout/process3"/>
    <dgm:cxn modelId="{924D6B44-CE90-7846-AF2A-582A4C0BAD1D}" srcId="{B0EE8A04-B512-064B-BC47-400CAE113725}" destId="{930CCA9E-CBAB-1943-93BE-A64F1DFDF8FB}" srcOrd="9" destOrd="0" parTransId="{ABC7B671-B8C3-794F-A12B-B7FA73182A6E}" sibTransId="{82DC2E1D-6304-0540-875F-9CB17785CF4C}"/>
    <dgm:cxn modelId="{2DC44861-BD03-E54F-8B80-2073733CDE32}" srcId="{36DCF4C0-53F0-D24D-9F02-B80ED96E3D97}" destId="{5D8FCCD8-2F32-3945-8B00-E8420A6C5F79}" srcOrd="0" destOrd="0" parTransId="{992B6588-9512-6646-B99B-78BAC218BBA1}" sibTransId="{29A810EA-29B4-3345-93A1-29949E2BBFA7}"/>
    <dgm:cxn modelId="{CA4B2CC5-53A2-914B-A394-2037C3F25236}" srcId="{36DCF4C0-53F0-D24D-9F02-B80ED96E3D97}" destId="{B6E38A29-DFA0-9B41-89F7-072D2D082236}" srcOrd="2" destOrd="0" parTransId="{2B0D930F-44E6-FF45-84AF-32E296B54755}" sibTransId="{F1BBF988-3D17-5F43-B5EF-BFA9FD118928}"/>
    <dgm:cxn modelId="{76CB1435-BD35-C54B-B2F5-1C3027E35FDA}" type="presOf" srcId="{29A810EA-29B4-3345-93A1-29949E2BBFA7}" destId="{DBD42A39-C0C7-4343-B895-86914157A82C}" srcOrd="0" destOrd="0" presId="urn:microsoft.com/office/officeart/2005/8/layout/process3"/>
    <dgm:cxn modelId="{5EF0D7B1-6414-3C4C-B4A1-A5B5D8D09D12}" srcId="{5D8FCCD8-2F32-3945-8B00-E8420A6C5F79}" destId="{D315844D-CBBB-174C-B594-FE06A0CCB191}" srcOrd="2" destOrd="0" parTransId="{3F982532-7726-8E41-A6D0-6733C4375F32}" sibTransId="{2A0336DF-B264-FB4D-9909-E3DA6250D088}"/>
    <dgm:cxn modelId="{ABCA7E46-6FC8-8A42-AC33-BD82EF6D5EC4}" srcId="{B6E38A29-DFA0-9B41-89F7-072D2D082236}" destId="{28D74A07-74CA-114E-BCF2-7DA95965085A}" srcOrd="6" destOrd="0" parTransId="{8291464B-44C6-DD4F-BDCB-A149C9C212B9}" sibTransId="{DD59822E-D025-E041-9296-6EC2316DB9FF}"/>
    <dgm:cxn modelId="{CB565842-C85B-4641-A419-0A603534CC12}" type="presOf" srcId="{CAE1D767-A781-1546-9AB9-407B60D862A6}" destId="{861FB837-C130-944F-B489-428268F9B09D}" srcOrd="0" destOrd="2" presId="urn:microsoft.com/office/officeart/2005/8/layout/process3"/>
    <dgm:cxn modelId="{DE5D03B8-AF91-0844-9968-A26DA2391D4E}" type="presOf" srcId="{1990B7B7-C7F7-C445-BFE3-796B3C5E16DC}" destId="{4DAB18B4-0A69-C24F-8519-B8EBBD434CBC}" srcOrd="1" destOrd="0" presId="urn:microsoft.com/office/officeart/2005/8/layout/process3"/>
    <dgm:cxn modelId="{2FACB920-30E3-4848-857C-26F27EF83170}" srcId="{B6E38A29-DFA0-9B41-89F7-072D2D082236}" destId="{ECA249D7-DDE2-8D4B-9081-7BA4CF5D4BE5}" srcOrd="3" destOrd="0" parTransId="{15269D59-08C8-604C-B345-D7E7078030DF}" sibTransId="{56FC9A9D-E31D-7741-A0D3-B070A80C3A8C}"/>
    <dgm:cxn modelId="{D81AAF8D-20EC-6E45-9A94-4CD4AEEAEB3F}" type="presOf" srcId="{D29DB4C6-4F39-A348-B5AC-E98541066A60}" destId="{861FB837-C130-944F-B489-428268F9B09D}" srcOrd="0" destOrd="6" presId="urn:microsoft.com/office/officeart/2005/8/layout/process3"/>
    <dgm:cxn modelId="{C083862B-6BF8-564F-AD57-94F6C08A21E7}" type="presOf" srcId="{69E44BDF-A577-4DF8-80B2-044F0B2270EF}" destId="{5B02DD9B-063B-D240-A874-F71DE6464E54}" srcOrd="0" destOrd="7" presId="urn:microsoft.com/office/officeart/2005/8/layout/process3"/>
    <dgm:cxn modelId="{1D18EFB9-8670-334F-B24B-2B41E82D0607}" srcId="{5D8FCCD8-2F32-3945-8B00-E8420A6C5F79}" destId="{E163256F-9169-0F4F-91C6-E8039F11C50F}" srcOrd="4" destOrd="0" parTransId="{BBB81BEC-4FC1-CC46-A6CB-F8470B6494F8}" sibTransId="{698C78AB-D482-A543-A7D7-CDEAFB1F5274}"/>
    <dgm:cxn modelId="{3D11B78D-30CB-564F-BFFC-B4985BECF258}" type="presOf" srcId="{29A810EA-29B4-3345-93A1-29949E2BBFA7}" destId="{F0167830-9075-464D-8AE7-8F9C8AD19534}" srcOrd="1" destOrd="0" presId="urn:microsoft.com/office/officeart/2005/8/layout/process3"/>
    <dgm:cxn modelId="{208471EF-776B-194E-B320-A04454698B3B}" type="presOf" srcId="{1990B7B7-C7F7-C445-BFE3-796B3C5E16DC}" destId="{BC50644E-97F4-694C-9FEA-43A40F8522AC}" srcOrd="0" destOrd="0" presId="urn:microsoft.com/office/officeart/2005/8/layout/process3"/>
    <dgm:cxn modelId="{6B1DD8CA-ED0E-D04A-9B43-D6DC4FC003E3}" type="presOf" srcId="{B0EE8A04-B512-064B-BC47-400CAE113725}" destId="{3B399557-1DA6-3B48-B539-C9C07F94EBA8}" srcOrd="0" destOrd="0" presId="urn:microsoft.com/office/officeart/2005/8/layout/process3"/>
    <dgm:cxn modelId="{285AB903-685D-5948-AC47-4AB04BB63526}" srcId="{B0EE8A04-B512-064B-BC47-400CAE113725}" destId="{306719A3-BAC6-8841-890A-289962872657}" srcOrd="0" destOrd="0" parTransId="{9A1668FA-33BD-5F45-A5F6-5E59B00B24DD}" sibTransId="{ECB342FB-E424-A84E-AF2D-5D9B84D3ECB9}"/>
    <dgm:cxn modelId="{075947FA-6ECF-FD40-8109-E0B053404C94}" type="presOf" srcId="{306719A3-BAC6-8841-890A-289962872657}" destId="{861FB837-C130-944F-B489-428268F9B09D}" srcOrd="0" destOrd="0" presId="urn:microsoft.com/office/officeart/2005/8/layout/process3"/>
    <dgm:cxn modelId="{38299C6F-0440-AF41-82FF-A207F02E7955}" srcId="{B0EE8A04-B512-064B-BC47-400CAE113725}" destId="{50CCF07F-4D67-3044-861C-D81801BBBB87}" srcOrd="8" destOrd="0" parTransId="{E0057AD9-5CA9-6F4D-93A9-07EC220D884F}" sibTransId="{69AF3A17-5331-244A-AC73-9838DE455015}"/>
    <dgm:cxn modelId="{2F0C5CA0-1027-D148-A5A5-59D9703CFF62}" type="presOf" srcId="{0AC9B889-5FD8-2A40-AD08-A200AC3A5B61}" destId="{D9E49904-694B-F44B-860D-179FA66C1794}" srcOrd="0" destOrd="1" presId="urn:microsoft.com/office/officeart/2005/8/layout/process3"/>
    <dgm:cxn modelId="{D316DAA7-4B14-B94D-A477-87DEDCB68D6C}" srcId="{5D8FCCD8-2F32-3945-8B00-E8420A6C5F79}" destId="{0AC9B889-5FD8-2A40-AD08-A200AC3A5B61}" srcOrd="1" destOrd="0" parTransId="{70755A50-1DF8-D242-AB56-CB0CAEFCDD7B}" sibTransId="{DCE18A00-3571-5E40-9D64-70630C973268}"/>
    <dgm:cxn modelId="{5339D9E9-CE1B-DC48-AC69-22E93F200D70}" type="presOf" srcId="{2A2E0739-D299-F947-8F46-1630730DBCFB}" destId="{D9E49904-694B-F44B-860D-179FA66C1794}" srcOrd="0" destOrd="3" presId="urn:microsoft.com/office/officeart/2005/8/layout/process3"/>
    <dgm:cxn modelId="{87343CCB-5A98-7644-A22B-5B0074A2B50D}" srcId="{36DCF4C0-53F0-D24D-9F02-B80ED96E3D97}" destId="{B0EE8A04-B512-064B-BC47-400CAE113725}" srcOrd="1" destOrd="0" parTransId="{7E6BD70D-7DE7-0C49-8620-566B3055DCD6}" sibTransId="{1990B7B7-C7F7-C445-BFE3-796B3C5E16DC}"/>
    <dgm:cxn modelId="{BB6C3E36-0A20-B44A-B7E5-64314CA92946}" type="presOf" srcId="{8BA7D960-843E-F742-B02A-6061A3E1F6FA}" destId="{5B02DD9B-063B-D240-A874-F71DE6464E54}" srcOrd="0" destOrd="4" presId="urn:microsoft.com/office/officeart/2005/8/layout/process3"/>
    <dgm:cxn modelId="{D432CD74-88A1-A54C-BA2F-1C9273A37D9B}" type="presOf" srcId="{E8FB35BF-0E73-CA4D-8292-6E2338601DB9}" destId="{D9E49904-694B-F44B-860D-179FA66C1794}" srcOrd="0" destOrd="0" presId="urn:microsoft.com/office/officeart/2005/8/layout/process3"/>
    <dgm:cxn modelId="{AB3CB03E-CF8E-A84B-B35D-FFC068C84898}" srcId="{B6E38A29-DFA0-9B41-89F7-072D2D082236}" destId="{8BA7D960-843E-F742-B02A-6061A3E1F6FA}" srcOrd="4" destOrd="0" parTransId="{DC9848F7-77E0-DD48-9AD4-ACDD5151C760}" sibTransId="{54805FAD-3329-4042-B62A-47321EF66E83}"/>
    <dgm:cxn modelId="{3D7242D2-ABC2-1940-8D3E-745C734A377E}" srcId="{E75DFC8E-C9C9-A04D-8583-B3FC36810FFF}" destId="{E9D73171-357B-4248-836C-BEA0D7AD061B}" srcOrd="0" destOrd="0" parTransId="{F4F033BE-6FF3-6945-9330-E7459241CB27}" sibTransId="{3588D61F-8F0F-ED49-82D2-EC1EC83CB2A5}"/>
    <dgm:cxn modelId="{DE6FFD82-E035-6F44-AB45-B0D9DA467CCD}" srcId="{B0EE8A04-B512-064B-BC47-400CAE113725}" destId="{F302EA66-1BEB-6F45-A1A4-5F734E76E1C7}" srcOrd="3" destOrd="0" parTransId="{8445BEE1-379B-3B4B-9F43-C4BCC108E615}" sibTransId="{022F2F7F-540D-3049-8B88-2FAB51367F75}"/>
    <dgm:cxn modelId="{7A44F7E8-F6C5-3343-B565-ADCBC06E74BE}" srcId="{B0EE8A04-B512-064B-BC47-400CAE113725}" destId="{FFF6786A-35FC-8340-A0C9-74843E753C75}" srcOrd="4" destOrd="0" parTransId="{D61E9B51-8E18-404B-90DB-0FE0253D576E}" sibTransId="{9B56A3C8-37DF-DF49-9F8C-4F75359530B7}"/>
    <dgm:cxn modelId="{507FC164-FDAD-1449-9E1F-59D4E1D7D527}" srcId="{B6E38A29-DFA0-9B41-89F7-072D2D082236}" destId="{889B6706-3821-8140-B472-D1B071F7B831}" srcOrd="8" destOrd="0" parTransId="{9EC7310A-807A-104B-B979-FEF113D41C8D}" sibTransId="{CBF1AE1B-0886-A34B-9B70-B56789BC366D}"/>
    <dgm:cxn modelId="{8576E4B1-BB71-DC46-A895-3BBF58B3E4B0}" type="presOf" srcId="{ECA249D7-DDE2-8D4B-9081-7BA4CF5D4BE5}" destId="{5B02DD9B-063B-D240-A874-F71DE6464E54}" srcOrd="0" destOrd="3" presId="urn:microsoft.com/office/officeart/2005/8/layout/process3"/>
    <dgm:cxn modelId="{922B00FE-4EA4-A040-9006-30E9929EA029}" type="presOf" srcId="{E75DFC8E-C9C9-A04D-8583-B3FC36810FFF}" destId="{D9E49904-694B-F44B-860D-179FA66C1794}" srcOrd="0" destOrd="7" presId="urn:microsoft.com/office/officeart/2005/8/layout/process3"/>
    <dgm:cxn modelId="{AA0E0A07-8825-7B4D-A4CC-4CA83ABE15EE}" srcId="{B6E38A29-DFA0-9B41-89F7-072D2D082236}" destId="{4B36B58B-51DE-AA47-B1A6-3A476ED581DE}" srcOrd="2" destOrd="0" parTransId="{B69D0F1F-ADAD-5041-88D0-286AFF1310A9}" sibTransId="{4CE1FE97-6E66-484D-B5A5-B7D808E3BBEE}"/>
    <dgm:cxn modelId="{D0A8EE99-47A4-7E41-BB18-D7132AED32EE}" type="presOf" srcId="{F302EA66-1BEB-6F45-A1A4-5F734E76E1C7}" destId="{861FB837-C130-944F-B489-428268F9B09D}" srcOrd="0" destOrd="3" presId="urn:microsoft.com/office/officeart/2005/8/layout/process3"/>
    <dgm:cxn modelId="{8BAD9B92-0D2A-D543-8AE2-4D8416C31B85}" type="presOf" srcId="{DE87A9F8-9BAF-4F43-AF09-B7A8A08D283E}" destId="{D9E49904-694B-F44B-860D-179FA66C1794}" srcOrd="0" destOrd="5" presId="urn:microsoft.com/office/officeart/2005/8/layout/process3"/>
    <dgm:cxn modelId="{5649CFBF-3E7E-EB40-B11F-7E06DA870CBD}" type="presOf" srcId="{B6E38A29-DFA0-9B41-89F7-072D2D082236}" destId="{E7D552ED-B7EC-4340-BFF0-DFE490ADDCE4}" srcOrd="0" destOrd="0" presId="urn:microsoft.com/office/officeart/2005/8/layout/process3"/>
    <dgm:cxn modelId="{26CD12B1-08BA-2C45-B009-C766B0BF32DF}" srcId="{5D8FCCD8-2F32-3945-8B00-E8420A6C5F79}" destId="{8C5847BD-8111-554A-9E24-48106BCCE218}" srcOrd="6" destOrd="0" parTransId="{7A0D0C7A-4B28-994A-A8E8-0D956EC2F87D}" sibTransId="{0B37FF5C-B092-264B-8C26-B01D82403AD8}"/>
    <dgm:cxn modelId="{D555E97F-6C5F-E945-9CC3-0D1DB6F52CF0}" type="presOf" srcId="{930CCA9E-CBAB-1943-93BE-A64F1DFDF8FB}" destId="{861FB837-C130-944F-B489-428268F9B09D}" srcOrd="0" destOrd="9" presId="urn:microsoft.com/office/officeart/2005/8/layout/process3"/>
    <dgm:cxn modelId="{E3A9696C-4D32-5F4F-B92A-4DED2B1FF2A1}" type="presOf" srcId="{E1A65EEA-4A08-454C-AA62-145865DD7E30}" destId="{5B02DD9B-063B-D240-A874-F71DE6464E54}" srcOrd="0" destOrd="5" presId="urn:microsoft.com/office/officeart/2005/8/layout/process3"/>
    <dgm:cxn modelId="{5B9E3964-DDE4-D840-B178-427616CBC002}" type="presOf" srcId="{FFF6786A-35FC-8340-A0C9-74843E753C75}" destId="{861FB837-C130-944F-B489-428268F9B09D}" srcOrd="0" destOrd="4" presId="urn:microsoft.com/office/officeart/2005/8/layout/process3"/>
    <dgm:cxn modelId="{68DB6D06-6CC0-4508-871F-D2C96DEBA4E3}" srcId="{B6E38A29-DFA0-9B41-89F7-072D2D082236}" destId="{69E44BDF-A577-4DF8-80B2-044F0B2270EF}" srcOrd="7" destOrd="0" parTransId="{4FD1A444-80BF-48E4-B6B2-683153E039E9}" sibTransId="{B30A1E66-FAE1-43E2-B199-50FBE2247223}"/>
    <dgm:cxn modelId="{73CA5AF7-D05C-D841-A604-EE9B1A62C6CD}" type="presOf" srcId="{36DCF4C0-53F0-D24D-9F02-B80ED96E3D97}" destId="{AFD1AF19-28A5-CD40-A833-2E40E37056C1}" srcOrd="0" destOrd="0" presId="urn:microsoft.com/office/officeart/2005/8/layout/process3"/>
    <dgm:cxn modelId="{C9C6FF44-596C-7843-8E10-B653B4D1C535}" type="presOf" srcId="{51A3CA4C-17A1-9A47-8421-075EFCEF5019}" destId="{861FB837-C130-944F-B489-428268F9B09D}" srcOrd="0" destOrd="1" presId="urn:microsoft.com/office/officeart/2005/8/layout/process3"/>
    <dgm:cxn modelId="{19C9321A-FE8E-9E4C-8129-6EFFA8A4CB83}" type="presOf" srcId="{D315844D-CBBB-174C-B594-FE06A0CCB191}" destId="{D9E49904-694B-F44B-860D-179FA66C1794}" srcOrd="0" destOrd="2" presId="urn:microsoft.com/office/officeart/2005/8/layout/process3"/>
    <dgm:cxn modelId="{C29960CA-CE09-9341-95FE-92CDDCDFCFC9}" type="presOf" srcId="{7D84F14A-CA9F-3A43-924E-2F733DA1D649}" destId="{5B02DD9B-063B-D240-A874-F71DE6464E54}" srcOrd="0" destOrd="0" presId="urn:microsoft.com/office/officeart/2005/8/layout/process3"/>
    <dgm:cxn modelId="{92EA92A2-7ACD-3446-B223-423EA182D7C7}" type="presOf" srcId="{B0EE8A04-B512-064B-BC47-400CAE113725}" destId="{CF3E93BD-CF2F-924F-8ED8-340F0DAA3D19}" srcOrd="1" destOrd="0" presId="urn:microsoft.com/office/officeart/2005/8/layout/process3"/>
    <dgm:cxn modelId="{C3A30925-44C4-4445-8CAA-53634B7DF779}" srcId="{5D8FCCD8-2F32-3945-8B00-E8420A6C5F79}" destId="{2A2E0739-D299-F947-8F46-1630730DBCFB}" srcOrd="3" destOrd="0" parTransId="{F48BE6C1-31AA-1349-A2EA-5DD08B72D638}" sibTransId="{16154E49-ABDD-6049-B31E-945FA60FFA35}"/>
    <dgm:cxn modelId="{62867F00-EC53-BD45-9086-A219D89DA65F}" srcId="{5D8FCCD8-2F32-3945-8B00-E8420A6C5F79}" destId="{DE87A9F8-9BAF-4F43-AF09-B7A8A08D283E}" srcOrd="5" destOrd="0" parTransId="{2FD6CA33-E7C1-2848-BF2D-C8BB12E8B6B6}" sibTransId="{DD7F1A47-365D-C64B-B7AE-D84DB166513E}"/>
    <dgm:cxn modelId="{E10AED91-D0BB-D444-A194-704BA2BC5CEA}" srcId="{B0EE8A04-B512-064B-BC47-400CAE113725}" destId="{E2E8DC55-F18F-6D41-855A-27447918B2EE}" srcOrd="5" destOrd="0" parTransId="{6B12CF5E-5379-654B-99FC-7735C1EDE0EC}" sibTransId="{38BB6FF2-2DCB-4F40-932A-9A7EF93662D3}"/>
    <dgm:cxn modelId="{0376C2CB-4B90-1F4A-996C-F6C1AD8A7E8A}" type="presOf" srcId="{8C5847BD-8111-554A-9E24-48106BCCE218}" destId="{D9E49904-694B-F44B-860D-179FA66C1794}" srcOrd="0" destOrd="6" presId="urn:microsoft.com/office/officeart/2005/8/layout/process3"/>
    <dgm:cxn modelId="{B7C7E622-A076-6543-B7FF-22A05E3667F1}" type="presOf" srcId="{E163256F-9169-0F4F-91C6-E8039F11C50F}" destId="{D9E49904-694B-F44B-860D-179FA66C1794}" srcOrd="0" destOrd="4" presId="urn:microsoft.com/office/officeart/2005/8/layout/process3"/>
    <dgm:cxn modelId="{1436BBD5-3682-BE4D-A082-FAF51165F11A}" type="presParOf" srcId="{AFD1AF19-28A5-CD40-A833-2E40E37056C1}" destId="{8E24A00A-AB45-FB44-A5AA-F07D89348B51}" srcOrd="0" destOrd="0" presId="urn:microsoft.com/office/officeart/2005/8/layout/process3"/>
    <dgm:cxn modelId="{35E30536-3E1E-9F48-BD2A-AE6ED0C4609C}" type="presParOf" srcId="{8E24A00A-AB45-FB44-A5AA-F07D89348B51}" destId="{F4BEEFB7-FB1F-3447-B52E-FCF47975917E}" srcOrd="0" destOrd="0" presId="urn:microsoft.com/office/officeart/2005/8/layout/process3"/>
    <dgm:cxn modelId="{976F7819-A9F9-6141-B967-EBAABEBB8BC3}" type="presParOf" srcId="{8E24A00A-AB45-FB44-A5AA-F07D89348B51}" destId="{5EF1BA9E-A7D4-C844-9183-F623739342D3}" srcOrd="1" destOrd="0" presId="urn:microsoft.com/office/officeart/2005/8/layout/process3"/>
    <dgm:cxn modelId="{F8F8B724-1CEF-414E-ACE1-9A9ED2AEABCC}" type="presParOf" srcId="{8E24A00A-AB45-FB44-A5AA-F07D89348B51}" destId="{D9E49904-694B-F44B-860D-179FA66C1794}" srcOrd="2" destOrd="0" presId="urn:microsoft.com/office/officeart/2005/8/layout/process3"/>
    <dgm:cxn modelId="{294FA0A1-1FF7-0A40-980A-9C4CD20B3218}" type="presParOf" srcId="{AFD1AF19-28A5-CD40-A833-2E40E37056C1}" destId="{DBD42A39-C0C7-4343-B895-86914157A82C}" srcOrd="1" destOrd="0" presId="urn:microsoft.com/office/officeart/2005/8/layout/process3"/>
    <dgm:cxn modelId="{0F877618-92FF-AB46-AD49-B05C475A612A}" type="presParOf" srcId="{DBD42A39-C0C7-4343-B895-86914157A82C}" destId="{F0167830-9075-464D-8AE7-8F9C8AD19534}" srcOrd="0" destOrd="0" presId="urn:microsoft.com/office/officeart/2005/8/layout/process3"/>
    <dgm:cxn modelId="{1C928DED-A445-CC44-B510-9013FF891D3B}" type="presParOf" srcId="{AFD1AF19-28A5-CD40-A833-2E40E37056C1}" destId="{3677E555-487A-004C-80D1-75C4212E904E}" srcOrd="2" destOrd="0" presId="urn:microsoft.com/office/officeart/2005/8/layout/process3"/>
    <dgm:cxn modelId="{0E149141-B1E0-164F-B0C8-C73F88C97B83}" type="presParOf" srcId="{3677E555-487A-004C-80D1-75C4212E904E}" destId="{3B399557-1DA6-3B48-B539-C9C07F94EBA8}" srcOrd="0" destOrd="0" presId="urn:microsoft.com/office/officeart/2005/8/layout/process3"/>
    <dgm:cxn modelId="{A2285EEC-B5F3-0A4B-A956-89450722131D}" type="presParOf" srcId="{3677E555-487A-004C-80D1-75C4212E904E}" destId="{CF3E93BD-CF2F-924F-8ED8-340F0DAA3D19}" srcOrd="1" destOrd="0" presId="urn:microsoft.com/office/officeart/2005/8/layout/process3"/>
    <dgm:cxn modelId="{09CD907C-BC34-1940-A9BE-DCCC8EF7D85C}" type="presParOf" srcId="{3677E555-487A-004C-80D1-75C4212E904E}" destId="{861FB837-C130-944F-B489-428268F9B09D}" srcOrd="2" destOrd="0" presId="urn:microsoft.com/office/officeart/2005/8/layout/process3"/>
    <dgm:cxn modelId="{19CCCC36-7FFE-5249-B9D4-6C43B62CBEF0}" type="presParOf" srcId="{AFD1AF19-28A5-CD40-A833-2E40E37056C1}" destId="{BC50644E-97F4-694C-9FEA-43A40F8522AC}" srcOrd="3" destOrd="0" presId="urn:microsoft.com/office/officeart/2005/8/layout/process3"/>
    <dgm:cxn modelId="{20C44174-4553-8147-9316-D56E3966FFC7}" type="presParOf" srcId="{BC50644E-97F4-694C-9FEA-43A40F8522AC}" destId="{4DAB18B4-0A69-C24F-8519-B8EBBD434CBC}" srcOrd="0" destOrd="0" presId="urn:microsoft.com/office/officeart/2005/8/layout/process3"/>
    <dgm:cxn modelId="{EF1C7A76-1A60-AB4E-9032-9DD2870F8402}" type="presParOf" srcId="{AFD1AF19-28A5-CD40-A833-2E40E37056C1}" destId="{0D509A23-9C3E-1E4A-B5FC-49DACB8716A1}" srcOrd="4" destOrd="0" presId="urn:microsoft.com/office/officeart/2005/8/layout/process3"/>
    <dgm:cxn modelId="{69533934-52B2-9044-9BA4-E9E4FAC21B95}" type="presParOf" srcId="{0D509A23-9C3E-1E4A-B5FC-49DACB8716A1}" destId="{E7D552ED-B7EC-4340-BFF0-DFE490ADDCE4}" srcOrd="0" destOrd="0" presId="urn:microsoft.com/office/officeart/2005/8/layout/process3"/>
    <dgm:cxn modelId="{2563434E-B5C2-5246-8AC4-A206C86E3B51}" type="presParOf" srcId="{0D509A23-9C3E-1E4A-B5FC-49DACB8716A1}" destId="{46D5D1B1-C250-424E-B9CE-2F202F2BB0A1}" srcOrd="1" destOrd="0" presId="urn:microsoft.com/office/officeart/2005/8/layout/process3"/>
    <dgm:cxn modelId="{7CD81A16-9183-A94C-A7F3-69682D301ADD}" type="presParOf" srcId="{0D509A23-9C3E-1E4A-B5FC-49DACB8716A1}" destId="{5B02DD9B-063B-D240-A874-F71DE6464E5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AE94F6-4B3A-49DD-9219-DD8212C20103}" type="doc">
      <dgm:prSet loTypeId="urn:microsoft.com/office/officeart/2005/8/layout/pyramid4" loCatId="relationship" qsTypeId="urn:microsoft.com/office/officeart/2005/8/quickstyle/simple1" qsCatId="simple" csTypeId="urn:microsoft.com/office/officeart/2005/8/colors/colorful1" csCatId="colorful" phldr="1"/>
      <dgm:spPr/>
      <dgm:t>
        <a:bodyPr/>
        <a:lstStyle/>
        <a:p>
          <a:endParaRPr lang="en-US"/>
        </a:p>
      </dgm:t>
    </dgm:pt>
    <dgm:pt modelId="{405080BC-C33E-4858-982B-0BFF90E34430}">
      <dgm:prSet phldrT="[Text]" custT="1"/>
      <dgm:spPr/>
      <dgm:t>
        <a:bodyPr/>
        <a:lstStyle/>
        <a:p>
          <a:r>
            <a:rPr lang="en-US" sz="2400" dirty="0" smtClean="0"/>
            <a:t>CT Equity Plan</a:t>
          </a:r>
        </a:p>
        <a:p>
          <a:endParaRPr lang="en-US" sz="2400" dirty="0"/>
        </a:p>
      </dgm:t>
    </dgm:pt>
    <dgm:pt modelId="{56D8B8BA-484A-4ED8-90B7-11416565E52E}" type="parTrans" cxnId="{8E71D8A6-BF6C-4584-B4EF-D8884148479B}">
      <dgm:prSet/>
      <dgm:spPr/>
      <dgm:t>
        <a:bodyPr/>
        <a:lstStyle/>
        <a:p>
          <a:endParaRPr lang="en-US"/>
        </a:p>
      </dgm:t>
    </dgm:pt>
    <dgm:pt modelId="{8E8A8E52-E041-4ECF-9EA3-EF34505F0332}" type="sibTrans" cxnId="{8E71D8A6-BF6C-4584-B4EF-D8884148479B}">
      <dgm:prSet/>
      <dgm:spPr/>
      <dgm:t>
        <a:bodyPr/>
        <a:lstStyle/>
        <a:p>
          <a:endParaRPr lang="en-US"/>
        </a:p>
      </dgm:t>
    </dgm:pt>
    <dgm:pt modelId="{FF903CD0-509C-4D51-9294-6E9E8403E8C1}">
      <dgm:prSet phldrT="[Text]" custT="1"/>
      <dgm:spPr/>
      <dgm:t>
        <a:bodyPr/>
        <a:lstStyle/>
        <a:p>
          <a:r>
            <a:rPr lang="en-US" sz="2200" dirty="0" smtClean="0"/>
            <a:t>Five- Year Strategic Plan</a:t>
          </a:r>
        </a:p>
        <a:p>
          <a:endParaRPr lang="en-US" sz="2200" dirty="0"/>
        </a:p>
      </dgm:t>
    </dgm:pt>
    <dgm:pt modelId="{AFCE37DF-5F8E-4D03-9172-BDAD795079BB}" type="parTrans" cxnId="{8097F7B1-0427-4C07-9FC6-049E98F781E3}">
      <dgm:prSet/>
      <dgm:spPr/>
      <dgm:t>
        <a:bodyPr/>
        <a:lstStyle/>
        <a:p>
          <a:endParaRPr lang="en-US"/>
        </a:p>
      </dgm:t>
    </dgm:pt>
    <dgm:pt modelId="{F750B3C4-5645-45D5-B06B-7CB5AF797C39}" type="sibTrans" cxnId="{8097F7B1-0427-4C07-9FC6-049E98F781E3}">
      <dgm:prSet/>
      <dgm:spPr/>
      <dgm:t>
        <a:bodyPr/>
        <a:lstStyle/>
        <a:p>
          <a:endParaRPr lang="en-US"/>
        </a:p>
      </dgm:t>
    </dgm:pt>
    <dgm:pt modelId="{0571388B-137A-4D9C-A694-81E78014BE49}">
      <dgm:prSet phldrT="[Text]" custT="1"/>
      <dgm:spPr/>
      <dgm:t>
        <a:bodyPr/>
        <a:lstStyle/>
        <a:p>
          <a:r>
            <a:rPr lang="en-US" sz="2000" dirty="0" smtClean="0"/>
            <a:t>Equitable Access to Excellent Educators</a:t>
          </a:r>
          <a:endParaRPr lang="en-US" sz="2000" dirty="0"/>
        </a:p>
      </dgm:t>
    </dgm:pt>
    <dgm:pt modelId="{53C0C334-7C82-41EA-9ECC-49F4E3CC2BA8}" type="parTrans" cxnId="{F49E456A-405D-42B7-B6C4-50C989CE45FD}">
      <dgm:prSet/>
      <dgm:spPr/>
      <dgm:t>
        <a:bodyPr/>
        <a:lstStyle/>
        <a:p>
          <a:endParaRPr lang="en-US"/>
        </a:p>
      </dgm:t>
    </dgm:pt>
    <dgm:pt modelId="{1F9A533B-0AD8-4128-9B0C-81E6BAAD34AB}" type="sibTrans" cxnId="{F49E456A-405D-42B7-B6C4-50C989CE45FD}">
      <dgm:prSet/>
      <dgm:spPr/>
      <dgm:t>
        <a:bodyPr/>
        <a:lstStyle/>
        <a:p>
          <a:endParaRPr lang="en-US"/>
        </a:p>
      </dgm:t>
    </dgm:pt>
    <dgm:pt modelId="{F94110D7-D37C-4438-8685-281EB72AD54C}">
      <dgm:prSet phldrT="[Text]" custT="1"/>
      <dgm:spPr/>
      <dgm:t>
        <a:bodyPr/>
        <a:lstStyle/>
        <a:p>
          <a:r>
            <a:rPr lang="en-US" sz="2400" dirty="0" smtClean="0"/>
            <a:t>ESSA Plan</a:t>
          </a:r>
        </a:p>
        <a:p>
          <a:endParaRPr lang="en-US" sz="2400" dirty="0"/>
        </a:p>
      </dgm:t>
    </dgm:pt>
    <dgm:pt modelId="{A59A9CA5-9133-4109-AE20-476799A935F4}" type="parTrans" cxnId="{377F85DF-8E15-41A2-A31A-FA3216457347}">
      <dgm:prSet/>
      <dgm:spPr/>
      <dgm:t>
        <a:bodyPr/>
        <a:lstStyle/>
        <a:p>
          <a:endParaRPr lang="en-US"/>
        </a:p>
      </dgm:t>
    </dgm:pt>
    <dgm:pt modelId="{7DF67A17-FAF4-4424-A19F-7CE7149B221F}" type="sibTrans" cxnId="{377F85DF-8E15-41A2-A31A-FA3216457347}">
      <dgm:prSet/>
      <dgm:spPr/>
      <dgm:t>
        <a:bodyPr/>
        <a:lstStyle/>
        <a:p>
          <a:endParaRPr lang="en-US"/>
        </a:p>
      </dgm:t>
    </dgm:pt>
    <dgm:pt modelId="{F0A2B683-7ADB-484A-9402-91E84169580D}" type="pres">
      <dgm:prSet presAssocID="{4CAE94F6-4B3A-49DD-9219-DD8212C20103}" presName="compositeShape" presStyleCnt="0">
        <dgm:presLayoutVars>
          <dgm:chMax val="9"/>
          <dgm:dir/>
          <dgm:resizeHandles val="exact"/>
        </dgm:presLayoutVars>
      </dgm:prSet>
      <dgm:spPr/>
      <dgm:t>
        <a:bodyPr/>
        <a:lstStyle/>
        <a:p>
          <a:endParaRPr lang="en-US"/>
        </a:p>
      </dgm:t>
    </dgm:pt>
    <dgm:pt modelId="{8D0932D6-BD35-4709-B80F-0D020CBA7EA1}" type="pres">
      <dgm:prSet presAssocID="{4CAE94F6-4B3A-49DD-9219-DD8212C20103}" presName="triangle1" presStyleLbl="node1" presStyleIdx="0" presStyleCnt="4" custScaleX="104526" custLinFactNeighborX="722">
        <dgm:presLayoutVars>
          <dgm:bulletEnabled val="1"/>
        </dgm:presLayoutVars>
      </dgm:prSet>
      <dgm:spPr/>
      <dgm:t>
        <a:bodyPr/>
        <a:lstStyle/>
        <a:p>
          <a:endParaRPr lang="en-US"/>
        </a:p>
      </dgm:t>
    </dgm:pt>
    <dgm:pt modelId="{1725D634-D5BC-434A-BE8E-A4F24C00CF91}" type="pres">
      <dgm:prSet presAssocID="{4CAE94F6-4B3A-49DD-9219-DD8212C20103}" presName="triangle2" presStyleLbl="node1" presStyleIdx="1" presStyleCnt="4" custScaleX="104526">
        <dgm:presLayoutVars>
          <dgm:bulletEnabled val="1"/>
        </dgm:presLayoutVars>
      </dgm:prSet>
      <dgm:spPr/>
      <dgm:t>
        <a:bodyPr/>
        <a:lstStyle/>
        <a:p>
          <a:endParaRPr lang="en-US"/>
        </a:p>
      </dgm:t>
    </dgm:pt>
    <dgm:pt modelId="{2D7D406C-27A4-4151-80AF-FB94983D82FB}" type="pres">
      <dgm:prSet presAssocID="{4CAE94F6-4B3A-49DD-9219-DD8212C20103}" presName="triangle3" presStyleLbl="node1" presStyleIdx="2" presStyleCnt="4" custScaleX="104526">
        <dgm:presLayoutVars>
          <dgm:bulletEnabled val="1"/>
        </dgm:presLayoutVars>
      </dgm:prSet>
      <dgm:spPr/>
      <dgm:t>
        <a:bodyPr/>
        <a:lstStyle/>
        <a:p>
          <a:endParaRPr lang="en-US"/>
        </a:p>
      </dgm:t>
    </dgm:pt>
    <dgm:pt modelId="{679A99DD-8AF6-4FBA-9062-ED34C1464644}" type="pres">
      <dgm:prSet presAssocID="{4CAE94F6-4B3A-49DD-9219-DD8212C20103}" presName="triangle4" presStyleLbl="node1" presStyleIdx="3" presStyleCnt="4" custScaleX="104526" custLinFactNeighborX="1436">
        <dgm:presLayoutVars>
          <dgm:bulletEnabled val="1"/>
        </dgm:presLayoutVars>
      </dgm:prSet>
      <dgm:spPr/>
      <dgm:t>
        <a:bodyPr/>
        <a:lstStyle/>
        <a:p>
          <a:endParaRPr lang="en-US"/>
        </a:p>
      </dgm:t>
    </dgm:pt>
  </dgm:ptLst>
  <dgm:cxnLst>
    <dgm:cxn modelId="{9F4680EB-FC70-499A-9A3C-2C21EA8222E9}" type="presOf" srcId="{F94110D7-D37C-4438-8685-281EB72AD54C}" destId="{679A99DD-8AF6-4FBA-9062-ED34C1464644}" srcOrd="0" destOrd="0" presId="urn:microsoft.com/office/officeart/2005/8/layout/pyramid4"/>
    <dgm:cxn modelId="{E56B9324-7305-45CB-8EDF-9BB3FAEC59E6}" type="presOf" srcId="{FF903CD0-509C-4D51-9294-6E9E8403E8C1}" destId="{1725D634-D5BC-434A-BE8E-A4F24C00CF91}" srcOrd="0" destOrd="0" presId="urn:microsoft.com/office/officeart/2005/8/layout/pyramid4"/>
    <dgm:cxn modelId="{377F85DF-8E15-41A2-A31A-FA3216457347}" srcId="{4CAE94F6-4B3A-49DD-9219-DD8212C20103}" destId="{F94110D7-D37C-4438-8685-281EB72AD54C}" srcOrd="3" destOrd="0" parTransId="{A59A9CA5-9133-4109-AE20-476799A935F4}" sibTransId="{7DF67A17-FAF4-4424-A19F-7CE7149B221F}"/>
    <dgm:cxn modelId="{F49E456A-405D-42B7-B6C4-50C989CE45FD}" srcId="{4CAE94F6-4B3A-49DD-9219-DD8212C20103}" destId="{0571388B-137A-4D9C-A694-81E78014BE49}" srcOrd="2" destOrd="0" parTransId="{53C0C334-7C82-41EA-9ECC-49F4E3CC2BA8}" sibTransId="{1F9A533B-0AD8-4128-9B0C-81E6BAAD34AB}"/>
    <dgm:cxn modelId="{51F64ACF-8FF8-4B6D-B7BE-CED9E6D47666}" type="presOf" srcId="{0571388B-137A-4D9C-A694-81E78014BE49}" destId="{2D7D406C-27A4-4151-80AF-FB94983D82FB}" srcOrd="0" destOrd="0" presId="urn:microsoft.com/office/officeart/2005/8/layout/pyramid4"/>
    <dgm:cxn modelId="{8E71D8A6-BF6C-4584-B4EF-D8884148479B}" srcId="{4CAE94F6-4B3A-49DD-9219-DD8212C20103}" destId="{405080BC-C33E-4858-982B-0BFF90E34430}" srcOrd="0" destOrd="0" parTransId="{56D8B8BA-484A-4ED8-90B7-11416565E52E}" sibTransId="{8E8A8E52-E041-4ECF-9EA3-EF34505F0332}"/>
    <dgm:cxn modelId="{559E7A93-9846-4A68-9FAF-A705155C0D90}" type="presOf" srcId="{405080BC-C33E-4858-982B-0BFF90E34430}" destId="{8D0932D6-BD35-4709-B80F-0D020CBA7EA1}" srcOrd="0" destOrd="0" presId="urn:microsoft.com/office/officeart/2005/8/layout/pyramid4"/>
    <dgm:cxn modelId="{ED814784-CD16-43DC-B033-76DBE0799B92}" type="presOf" srcId="{4CAE94F6-4B3A-49DD-9219-DD8212C20103}" destId="{F0A2B683-7ADB-484A-9402-91E84169580D}" srcOrd="0" destOrd="0" presId="urn:microsoft.com/office/officeart/2005/8/layout/pyramid4"/>
    <dgm:cxn modelId="{8097F7B1-0427-4C07-9FC6-049E98F781E3}" srcId="{4CAE94F6-4B3A-49DD-9219-DD8212C20103}" destId="{FF903CD0-509C-4D51-9294-6E9E8403E8C1}" srcOrd="1" destOrd="0" parTransId="{AFCE37DF-5F8E-4D03-9172-BDAD795079BB}" sibTransId="{F750B3C4-5645-45D5-B06B-7CB5AF797C39}"/>
    <dgm:cxn modelId="{A6E805E9-1C0D-4133-ABAD-532648EA830A}" type="presParOf" srcId="{F0A2B683-7ADB-484A-9402-91E84169580D}" destId="{8D0932D6-BD35-4709-B80F-0D020CBA7EA1}" srcOrd="0" destOrd="0" presId="urn:microsoft.com/office/officeart/2005/8/layout/pyramid4"/>
    <dgm:cxn modelId="{62A429A3-D32D-4EC4-BA84-106CD3F18913}" type="presParOf" srcId="{F0A2B683-7ADB-484A-9402-91E84169580D}" destId="{1725D634-D5BC-434A-BE8E-A4F24C00CF91}" srcOrd="1" destOrd="0" presId="urn:microsoft.com/office/officeart/2005/8/layout/pyramid4"/>
    <dgm:cxn modelId="{A1ED7303-FC2C-439A-BAC2-69AA1C0A4417}" type="presParOf" srcId="{F0A2B683-7ADB-484A-9402-91E84169580D}" destId="{2D7D406C-27A4-4151-80AF-FB94983D82FB}" srcOrd="2" destOrd="0" presId="urn:microsoft.com/office/officeart/2005/8/layout/pyramid4"/>
    <dgm:cxn modelId="{0E32120E-A79A-4C36-8152-72C5F761B04D}" type="presParOf" srcId="{F0A2B683-7ADB-484A-9402-91E84169580D}" destId="{679A99DD-8AF6-4FBA-9062-ED34C1464644}" srcOrd="3" destOrd="0" presId="urn:microsoft.com/office/officeart/2005/8/layout/pyramid4"/>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B66F1E-A702-574B-B730-C9C82792EF3D}" type="doc">
      <dgm:prSet loTypeId="urn:microsoft.com/office/officeart/2005/8/layout/bList2" loCatId="" qsTypeId="urn:microsoft.com/office/officeart/2005/8/quickstyle/simple4" qsCatId="simple" csTypeId="urn:microsoft.com/office/officeart/2005/8/colors/accent1_2" csCatId="accent1" phldr="1"/>
      <dgm:spPr/>
    </dgm:pt>
    <dgm:pt modelId="{F770555C-9627-294C-B380-A06C2CC0366C}">
      <dgm:prSet phldrT="[Text]" custT="1"/>
      <dgm:spPr>
        <a:solidFill>
          <a:schemeClr val="accent1">
            <a:lumMod val="60000"/>
            <a:lumOff val="40000"/>
          </a:schemeClr>
        </a:solidFill>
      </dgm:spPr>
      <dgm:t>
        <a:bodyPr/>
        <a:lstStyle/>
        <a:p>
          <a:r>
            <a:rPr lang="en-US" sz="3600" dirty="0" smtClean="0">
              <a:solidFill>
                <a:schemeClr val="tx1"/>
              </a:solidFill>
            </a:rPr>
            <a:t>CSDE Goal</a:t>
          </a:r>
          <a:endParaRPr lang="en-US" sz="3600" dirty="0">
            <a:solidFill>
              <a:schemeClr val="tx1"/>
            </a:solidFill>
          </a:endParaRPr>
        </a:p>
      </dgm:t>
    </dgm:pt>
    <dgm:pt modelId="{39EF4FF3-761D-2444-876B-75DA9FF5FE0A}" type="parTrans" cxnId="{0F6988FB-D13F-804A-98A2-A8982A1D30C1}">
      <dgm:prSet/>
      <dgm:spPr/>
      <dgm:t>
        <a:bodyPr/>
        <a:lstStyle/>
        <a:p>
          <a:endParaRPr lang="en-US"/>
        </a:p>
      </dgm:t>
    </dgm:pt>
    <dgm:pt modelId="{89656784-3E59-1B43-A00A-E4908ADA3D18}" type="sibTrans" cxnId="{0F6988FB-D13F-804A-98A2-A8982A1D30C1}">
      <dgm:prSet/>
      <dgm:spPr/>
      <dgm:t>
        <a:bodyPr/>
        <a:lstStyle/>
        <a:p>
          <a:endParaRPr lang="en-US"/>
        </a:p>
      </dgm:t>
    </dgm:pt>
    <dgm:pt modelId="{4A3F9E4C-C765-224E-9AF1-BDC23B5A5361}">
      <dgm:prSet custT="1"/>
      <dgm:spPr/>
      <dgm:t>
        <a:bodyPr/>
        <a:lstStyle/>
        <a:p>
          <a:r>
            <a:rPr lang="en-US" sz="2200" dirty="0" smtClean="0"/>
            <a:t>Increase the number of educators of color in the CT workforce from 8.3% to 10% by 2021 (n=1,000 educators in total) </a:t>
          </a:r>
          <a:endParaRPr lang="en-US" sz="2200" dirty="0"/>
        </a:p>
      </dgm:t>
    </dgm:pt>
    <dgm:pt modelId="{54D65FA0-CD39-4845-B39B-8761C91AFE69}" type="parTrans" cxnId="{769D91CA-F9C8-1447-AE28-B71E4F9E9883}">
      <dgm:prSet/>
      <dgm:spPr/>
      <dgm:t>
        <a:bodyPr/>
        <a:lstStyle/>
        <a:p>
          <a:endParaRPr lang="en-US"/>
        </a:p>
      </dgm:t>
    </dgm:pt>
    <dgm:pt modelId="{D9DC43DE-73E8-8041-9106-551EED7199E7}" type="sibTrans" cxnId="{769D91CA-F9C8-1447-AE28-B71E4F9E9883}">
      <dgm:prSet/>
      <dgm:spPr/>
      <dgm:t>
        <a:bodyPr/>
        <a:lstStyle/>
        <a:p>
          <a:endParaRPr lang="en-US"/>
        </a:p>
      </dgm:t>
    </dgm:pt>
    <dgm:pt modelId="{967C787D-CBE2-CD4F-A964-B21EEA8B53ED}">
      <dgm:prSet custT="1"/>
      <dgm:spPr>
        <a:solidFill>
          <a:schemeClr val="accent1">
            <a:lumMod val="60000"/>
            <a:lumOff val="40000"/>
          </a:schemeClr>
        </a:solidFill>
      </dgm:spPr>
      <dgm:t>
        <a:bodyPr/>
        <a:lstStyle/>
        <a:p>
          <a:r>
            <a:rPr lang="en-US" sz="3600" dirty="0" smtClean="0">
              <a:solidFill>
                <a:schemeClr val="tx1"/>
              </a:solidFill>
            </a:rPr>
            <a:t>CPRL Charge</a:t>
          </a:r>
          <a:endParaRPr lang="en-US" sz="3600" dirty="0">
            <a:solidFill>
              <a:schemeClr val="tx1"/>
            </a:solidFill>
          </a:endParaRPr>
        </a:p>
      </dgm:t>
    </dgm:pt>
    <dgm:pt modelId="{587D4FCE-44F3-274B-B013-74F2A86CBBA5}" type="parTrans" cxnId="{43BE5A4B-696A-324B-82FC-5D7B5B90275B}">
      <dgm:prSet/>
      <dgm:spPr/>
      <dgm:t>
        <a:bodyPr/>
        <a:lstStyle/>
        <a:p>
          <a:endParaRPr lang="en-US"/>
        </a:p>
      </dgm:t>
    </dgm:pt>
    <dgm:pt modelId="{793A1051-F359-A047-B343-85C12FD0D6FB}" type="sibTrans" cxnId="{43BE5A4B-696A-324B-82FC-5D7B5B90275B}">
      <dgm:prSet/>
      <dgm:spPr/>
      <dgm:t>
        <a:bodyPr/>
        <a:lstStyle/>
        <a:p>
          <a:endParaRPr lang="en-US"/>
        </a:p>
      </dgm:t>
    </dgm:pt>
    <dgm:pt modelId="{C93E52C1-43EF-A340-8B4A-B6D997FFF176}">
      <dgm:prSet/>
      <dgm:spPr/>
      <dgm:t>
        <a:bodyPr/>
        <a:lstStyle/>
        <a:p>
          <a:r>
            <a:rPr lang="en-US" b="1" dirty="0" smtClean="0"/>
            <a:t>Assess</a:t>
          </a:r>
          <a:r>
            <a:rPr lang="en-US" b="0" dirty="0" smtClean="0"/>
            <a:t> challenges to recruiting educators of color</a:t>
          </a:r>
          <a:endParaRPr lang="en-US" dirty="0"/>
        </a:p>
      </dgm:t>
    </dgm:pt>
    <dgm:pt modelId="{4C2AD42F-7CD9-8D46-BC14-48EE98199B06}" type="parTrans" cxnId="{12370DB6-2D24-4547-97F2-94CD9A748A76}">
      <dgm:prSet/>
      <dgm:spPr/>
      <dgm:t>
        <a:bodyPr/>
        <a:lstStyle/>
        <a:p>
          <a:endParaRPr lang="en-US"/>
        </a:p>
      </dgm:t>
    </dgm:pt>
    <dgm:pt modelId="{71CA3873-2BE3-0242-9B71-04FC3DC5B9C2}" type="sibTrans" cxnId="{12370DB6-2D24-4547-97F2-94CD9A748A76}">
      <dgm:prSet/>
      <dgm:spPr/>
      <dgm:t>
        <a:bodyPr/>
        <a:lstStyle/>
        <a:p>
          <a:endParaRPr lang="en-US"/>
        </a:p>
      </dgm:t>
    </dgm:pt>
    <dgm:pt modelId="{1574CB85-73F3-7F42-9784-818227EF1E37}">
      <dgm:prSet/>
      <dgm:spPr/>
      <dgm:t>
        <a:bodyPr/>
        <a:lstStyle/>
        <a:p>
          <a:r>
            <a:rPr lang="en-US" b="1" dirty="0" smtClean="0"/>
            <a:t>Create </a:t>
          </a:r>
          <a:r>
            <a:rPr lang="en-US" b="0" dirty="0" smtClean="0"/>
            <a:t>a repository of best practices for recruiting educators of color</a:t>
          </a:r>
          <a:endParaRPr lang="en-US" b="1" dirty="0"/>
        </a:p>
      </dgm:t>
    </dgm:pt>
    <dgm:pt modelId="{0C49FFD1-19AE-A74B-BA27-8F790785E1E3}" type="parTrans" cxnId="{E424EA6D-377C-5840-8E38-C4971FC017D8}">
      <dgm:prSet/>
      <dgm:spPr/>
      <dgm:t>
        <a:bodyPr/>
        <a:lstStyle/>
        <a:p>
          <a:endParaRPr lang="en-US"/>
        </a:p>
      </dgm:t>
    </dgm:pt>
    <dgm:pt modelId="{5BF43AA7-C58A-BE4F-B0FA-06957CA8DE99}" type="sibTrans" cxnId="{E424EA6D-377C-5840-8E38-C4971FC017D8}">
      <dgm:prSet/>
      <dgm:spPr/>
      <dgm:t>
        <a:bodyPr/>
        <a:lstStyle/>
        <a:p>
          <a:endParaRPr lang="en-US"/>
        </a:p>
      </dgm:t>
    </dgm:pt>
    <dgm:pt modelId="{2FD55F40-0A3D-3C4A-9680-EBD381B950E4}">
      <dgm:prSet/>
      <dgm:spPr/>
      <dgm:t>
        <a:bodyPr/>
        <a:lstStyle/>
        <a:p>
          <a:r>
            <a:rPr lang="en-US" b="1" dirty="0" smtClean="0"/>
            <a:t>Develop</a:t>
          </a:r>
          <a:r>
            <a:rPr lang="en-US" b="0" dirty="0" smtClean="0"/>
            <a:t> a set of recommendations for recruiting educators of color </a:t>
          </a:r>
          <a:endParaRPr lang="en-US" b="1" dirty="0"/>
        </a:p>
      </dgm:t>
    </dgm:pt>
    <dgm:pt modelId="{15930A6E-3E3B-D74A-A07D-CD323C3CEF1D}" type="parTrans" cxnId="{FF607D66-1C89-6349-BE8A-089E1FA11D7D}">
      <dgm:prSet/>
      <dgm:spPr/>
      <dgm:t>
        <a:bodyPr/>
        <a:lstStyle/>
        <a:p>
          <a:endParaRPr lang="en-US"/>
        </a:p>
      </dgm:t>
    </dgm:pt>
    <dgm:pt modelId="{E3F3A048-75E1-834B-8FAB-57044FFB4218}" type="sibTrans" cxnId="{FF607D66-1C89-6349-BE8A-089E1FA11D7D}">
      <dgm:prSet/>
      <dgm:spPr/>
      <dgm:t>
        <a:bodyPr/>
        <a:lstStyle/>
        <a:p>
          <a:endParaRPr lang="en-US"/>
        </a:p>
      </dgm:t>
    </dgm:pt>
    <dgm:pt modelId="{E3441978-5938-D54E-82CB-935CAF860511}" type="pres">
      <dgm:prSet presAssocID="{F2B66F1E-A702-574B-B730-C9C82792EF3D}" presName="diagram" presStyleCnt="0">
        <dgm:presLayoutVars>
          <dgm:dir/>
          <dgm:animLvl val="lvl"/>
          <dgm:resizeHandles val="exact"/>
        </dgm:presLayoutVars>
      </dgm:prSet>
      <dgm:spPr/>
    </dgm:pt>
    <dgm:pt modelId="{5611A410-85E5-994D-AD52-CA81163405A8}" type="pres">
      <dgm:prSet presAssocID="{F770555C-9627-294C-B380-A06C2CC0366C}" presName="compNode" presStyleCnt="0"/>
      <dgm:spPr/>
    </dgm:pt>
    <dgm:pt modelId="{6566268D-9FCF-E247-A2F1-1748B262A68B}" type="pres">
      <dgm:prSet presAssocID="{F770555C-9627-294C-B380-A06C2CC0366C}" presName="childRect" presStyleLbl="bgAcc1" presStyleIdx="0" presStyleCnt="2" custLinFactNeighborY="2094">
        <dgm:presLayoutVars>
          <dgm:bulletEnabled val="1"/>
        </dgm:presLayoutVars>
      </dgm:prSet>
      <dgm:spPr/>
      <dgm:t>
        <a:bodyPr/>
        <a:lstStyle/>
        <a:p>
          <a:endParaRPr lang="en-US"/>
        </a:p>
      </dgm:t>
    </dgm:pt>
    <dgm:pt modelId="{CBEB0B2E-3AFF-EA4D-9C03-9D55463B6EE9}" type="pres">
      <dgm:prSet presAssocID="{F770555C-9627-294C-B380-A06C2CC0366C}" presName="parentText" presStyleLbl="node1" presStyleIdx="0" presStyleCnt="0">
        <dgm:presLayoutVars>
          <dgm:chMax val="0"/>
          <dgm:bulletEnabled val="1"/>
        </dgm:presLayoutVars>
      </dgm:prSet>
      <dgm:spPr/>
      <dgm:t>
        <a:bodyPr/>
        <a:lstStyle/>
        <a:p>
          <a:endParaRPr lang="en-US"/>
        </a:p>
      </dgm:t>
    </dgm:pt>
    <dgm:pt modelId="{5EBB7FAC-F6C4-274D-9689-344C5BDFDF11}" type="pres">
      <dgm:prSet presAssocID="{F770555C-9627-294C-B380-A06C2CC0366C}" presName="parentRect" presStyleLbl="alignNode1" presStyleIdx="0" presStyleCnt="2" custLinFactNeighborY="6496"/>
      <dgm:spPr/>
      <dgm:t>
        <a:bodyPr/>
        <a:lstStyle/>
        <a:p>
          <a:endParaRPr lang="en-US"/>
        </a:p>
      </dgm:t>
    </dgm:pt>
    <dgm:pt modelId="{61A5A81A-6996-9246-9254-50E2F238F26C}" type="pres">
      <dgm:prSet presAssocID="{F770555C-9627-294C-B380-A06C2CC0366C}" presName="adorn" presStyleLbl="fgAccFollowNode1" presStyleIdx="0" presStyleCnt="2" custScaleX="93068" custScaleY="95168"/>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38100">
          <a:solidFill>
            <a:schemeClr val="tx1">
              <a:alpha val="90000"/>
            </a:schemeClr>
          </a:solidFill>
        </a:ln>
      </dgm:spPr>
    </dgm:pt>
    <dgm:pt modelId="{BBB5D301-3AC8-5442-A6F7-F062FAC1485E}" type="pres">
      <dgm:prSet presAssocID="{89656784-3E59-1B43-A00A-E4908ADA3D18}" presName="sibTrans" presStyleLbl="sibTrans2D1" presStyleIdx="0" presStyleCnt="0"/>
      <dgm:spPr/>
      <dgm:t>
        <a:bodyPr/>
        <a:lstStyle/>
        <a:p>
          <a:endParaRPr lang="en-US"/>
        </a:p>
      </dgm:t>
    </dgm:pt>
    <dgm:pt modelId="{F7F190FD-A5C5-1B43-826F-52BFDC10E4CE}" type="pres">
      <dgm:prSet presAssocID="{967C787D-CBE2-CD4F-A964-B21EEA8B53ED}" presName="compNode" presStyleCnt="0"/>
      <dgm:spPr/>
    </dgm:pt>
    <dgm:pt modelId="{9230440E-46F7-A04F-945E-355DDE3DE3C3}" type="pres">
      <dgm:prSet presAssocID="{967C787D-CBE2-CD4F-A964-B21EEA8B53ED}" presName="childRect" presStyleLbl="bgAcc1" presStyleIdx="1" presStyleCnt="2">
        <dgm:presLayoutVars>
          <dgm:bulletEnabled val="1"/>
        </dgm:presLayoutVars>
      </dgm:prSet>
      <dgm:spPr/>
      <dgm:t>
        <a:bodyPr/>
        <a:lstStyle/>
        <a:p>
          <a:endParaRPr lang="en-US"/>
        </a:p>
      </dgm:t>
    </dgm:pt>
    <dgm:pt modelId="{3929C149-A922-4F4F-B0AE-49809C3C8309}" type="pres">
      <dgm:prSet presAssocID="{967C787D-CBE2-CD4F-A964-B21EEA8B53ED}" presName="parentText" presStyleLbl="node1" presStyleIdx="0" presStyleCnt="0">
        <dgm:presLayoutVars>
          <dgm:chMax val="0"/>
          <dgm:bulletEnabled val="1"/>
        </dgm:presLayoutVars>
      </dgm:prSet>
      <dgm:spPr/>
      <dgm:t>
        <a:bodyPr/>
        <a:lstStyle/>
        <a:p>
          <a:endParaRPr lang="en-US"/>
        </a:p>
      </dgm:t>
    </dgm:pt>
    <dgm:pt modelId="{9BC605D5-9A47-6D44-8447-642050FDE269}" type="pres">
      <dgm:prSet presAssocID="{967C787D-CBE2-CD4F-A964-B21EEA8B53ED}" presName="parentRect" presStyleLbl="alignNode1" presStyleIdx="1" presStyleCnt="2"/>
      <dgm:spPr/>
      <dgm:t>
        <a:bodyPr/>
        <a:lstStyle/>
        <a:p>
          <a:endParaRPr lang="en-US"/>
        </a:p>
      </dgm:t>
    </dgm:pt>
    <dgm:pt modelId="{4DCD3224-6EB6-7B45-B843-A6BF5F0AEA92}" type="pres">
      <dgm:prSet presAssocID="{967C787D-CBE2-CD4F-A964-B21EEA8B53ED}" presName="adorn" presStyleLbl="fgAccFollowNode1" presStyleIdx="1" presStyleCnt="2" custScaleX="81835" custScaleY="84952"/>
      <dgm:spPr>
        <a:blipFill>
          <a:blip xmlns:r="http://schemas.openxmlformats.org/officeDocument/2006/relationships" r:embed="rId2">
            <a:extLst>
              <a:ext uri="{28A0092B-C50C-407E-A947-70E740481C1C}">
                <a14:useLocalDpi xmlns:a14="http://schemas.microsoft.com/office/drawing/2010/main" val="0"/>
              </a:ext>
            </a:extLst>
          </a:blip>
          <a:srcRect/>
          <a:stretch>
            <a:fillRect t="-3000" b="-3000"/>
          </a:stretch>
        </a:blipFill>
        <a:ln w="38100">
          <a:solidFill>
            <a:schemeClr val="tx1">
              <a:alpha val="90000"/>
            </a:schemeClr>
          </a:solidFill>
        </a:ln>
      </dgm:spPr>
    </dgm:pt>
  </dgm:ptLst>
  <dgm:cxnLst>
    <dgm:cxn modelId="{F9E7271B-3777-B84E-A683-FEE1B5CB82E0}" type="presOf" srcId="{89656784-3E59-1B43-A00A-E4908ADA3D18}" destId="{BBB5D301-3AC8-5442-A6F7-F062FAC1485E}" srcOrd="0" destOrd="0" presId="urn:microsoft.com/office/officeart/2005/8/layout/bList2"/>
    <dgm:cxn modelId="{D55C4954-4F16-E643-8C3F-9F7580D08783}" type="presOf" srcId="{C93E52C1-43EF-A340-8B4A-B6D997FFF176}" destId="{9230440E-46F7-A04F-945E-355DDE3DE3C3}" srcOrd="0" destOrd="0" presId="urn:microsoft.com/office/officeart/2005/8/layout/bList2"/>
    <dgm:cxn modelId="{E49CC46A-0D8E-2644-93AE-713F4227F90E}" type="presOf" srcId="{967C787D-CBE2-CD4F-A964-B21EEA8B53ED}" destId="{9BC605D5-9A47-6D44-8447-642050FDE269}" srcOrd="1" destOrd="0" presId="urn:microsoft.com/office/officeart/2005/8/layout/bList2"/>
    <dgm:cxn modelId="{769D91CA-F9C8-1447-AE28-B71E4F9E9883}" srcId="{F770555C-9627-294C-B380-A06C2CC0366C}" destId="{4A3F9E4C-C765-224E-9AF1-BDC23B5A5361}" srcOrd="0" destOrd="0" parTransId="{54D65FA0-CD39-4845-B39B-8761C91AFE69}" sibTransId="{D9DC43DE-73E8-8041-9106-551EED7199E7}"/>
    <dgm:cxn modelId="{53D29750-4FF9-DF48-8A8F-E1C741254015}" type="presOf" srcId="{F770555C-9627-294C-B380-A06C2CC0366C}" destId="{CBEB0B2E-3AFF-EA4D-9C03-9D55463B6EE9}" srcOrd="0" destOrd="0" presId="urn:microsoft.com/office/officeart/2005/8/layout/bList2"/>
    <dgm:cxn modelId="{E424EA6D-377C-5840-8E38-C4971FC017D8}" srcId="{967C787D-CBE2-CD4F-A964-B21EEA8B53ED}" destId="{1574CB85-73F3-7F42-9784-818227EF1E37}" srcOrd="1" destOrd="0" parTransId="{0C49FFD1-19AE-A74B-BA27-8F790785E1E3}" sibTransId="{5BF43AA7-C58A-BE4F-B0FA-06957CA8DE99}"/>
    <dgm:cxn modelId="{88662050-DCC5-BD43-9E62-80A642424D7C}" type="presOf" srcId="{F2B66F1E-A702-574B-B730-C9C82792EF3D}" destId="{E3441978-5938-D54E-82CB-935CAF860511}" srcOrd="0" destOrd="0" presId="urn:microsoft.com/office/officeart/2005/8/layout/bList2"/>
    <dgm:cxn modelId="{4F8ED3FE-E7DD-3342-9699-C85595EC9233}" type="presOf" srcId="{1574CB85-73F3-7F42-9784-818227EF1E37}" destId="{9230440E-46F7-A04F-945E-355DDE3DE3C3}" srcOrd="0" destOrd="1" presId="urn:microsoft.com/office/officeart/2005/8/layout/bList2"/>
    <dgm:cxn modelId="{AD4BDF74-B491-2646-B386-FB830FE80587}" type="presOf" srcId="{F770555C-9627-294C-B380-A06C2CC0366C}" destId="{5EBB7FAC-F6C4-274D-9689-344C5BDFDF11}" srcOrd="1" destOrd="0" presId="urn:microsoft.com/office/officeart/2005/8/layout/bList2"/>
    <dgm:cxn modelId="{F26DAE03-74E3-E946-8BE8-7C0916A6EC6E}" type="presOf" srcId="{967C787D-CBE2-CD4F-A964-B21EEA8B53ED}" destId="{3929C149-A922-4F4F-B0AE-49809C3C8309}" srcOrd="0" destOrd="0" presId="urn:microsoft.com/office/officeart/2005/8/layout/bList2"/>
    <dgm:cxn modelId="{8A75F75E-6AB7-E84B-A0CE-983FF21E6E55}" type="presOf" srcId="{2FD55F40-0A3D-3C4A-9680-EBD381B950E4}" destId="{9230440E-46F7-A04F-945E-355DDE3DE3C3}" srcOrd="0" destOrd="2" presId="urn:microsoft.com/office/officeart/2005/8/layout/bList2"/>
    <dgm:cxn modelId="{5959CBDB-5307-F641-BE80-15126081CB06}" type="presOf" srcId="{4A3F9E4C-C765-224E-9AF1-BDC23B5A5361}" destId="{6566268D-9FCF-E247-A2F1-1748B262A68B}" srcOrd="0" destOrd="0" presId="urn:microsoft.com/office/officeart/2005/8/layout/bList2"/>
    <dgm:cxn modelId="{12370DB6-2D24-4547-97F2-94CD9A748A76}" srcId="{967C787D-CBE2-CD4F-A964-B21EEA8B53ED}" destId="{C93E52C1-43EF-A340-8B4A-B6D997FFF176}" srcOrd="0" destOrd="0" parTransId="{4C2AD42F-7CD9-8D46-BC14-48EE98199B06}" sibTransId="{71CA3873-2BE3-0242-9B71-04FC3DC5B9C2}"/>
    <dgm:cxn modelId="{0F6988FB-D13F-804A-98A2-A8982A1D30C1}" srcId="{F2B66F1E-A702-574B-B730-C9C82792EF3D}" destId="{F770555C-9627-294C-B380-A06C2CC0366C}" srcOrd="0" destOrd="0" parTransId="{39EF4FF3-761D-2444-876B-75DA9FF5FE0A}" sibTransId="{89656784-3E59-1B43-A00A-E4908ADA3D18}"/>
    <dgm:cxn modelId="{43BE5A4B-696A-324B-82FC-5D7B5B90275B}" srcId="{F2B66F1E-A702-574B-B730-C9C82792EF3D}" destId="{967C787D-CBE2-CD4F-A964-B21EEA8B53ED}" srcOrd="1" destOrd="0" parTransId="{587D4FCE-44F3-274B-B013-74F2A86CBBA5}" sibTransId="{793A1051-F359-A047-B343-85C12FD0D6FB}"/>
    <dgm:cxn modelId="{FF607D66-1C89-6349-BE8A-089E1FA11D7D}" srcId="{967C787D-CBE2-CD4F-A964-B21EEA8B53ED}" destId="{2FD55F40-0A3D-3C4A-9680-EBD381B950E4}" srcOrd="2" destOrd="0" parTransId="{15930A6E-3E3B-D74A-A07D-CD323C3CEF1D}" sibTransId="{E3F3A048-75E1-834B-8FAB-57044FFB4218}"/>
    <dgm:cxn modelId="{E6DE66E9-9F91-D548-9F19-380DEBC32BAE}" type="presParOf" srcId="{E3441978-5938-D54E-82CB-935CAF860511}" destId="{5611A410-85E5-994D-AD52-CA81163405A8}" srcOrd="0" destOrd="0" presId="urn:microsoft.com/office/officeart/2005/8/layout/bList2"/>
    <dgm:cxn modelId="{73F5A7D2-787F-904B-9B2E-C2FCA4CEF6AF}" type="presParOf" srcId="{5611A410-85E5-994D-AD52-CA81163405A8}" destId="{6566268D-9FCF-E247-A2F1-1748B262A68B}" srcOrd="0" destOrd="0" presId="urn:microsoft.com/office/officeart/2005/8/layout/bList2"/>
    <dgm:cxn modelId="{A005BC9A-FCA2-FE4D-BCB5-1D71E663A377}" type="presParOf" srcId="{5611A410-85E5-994D-AD52-CA81163405A8}" destId="{CBEB0B2E-3AFF-EA4D-9C03-9D55463B6EE9}" srcOrd="1" destOrd="0" presId="urn:microsoft.com/office/officeart/2005/8/layout/bList2"/>
    <dgm:cxn modelId="{0ECC42CE-E6D9-C34D-A21B-B19B744F5420}" type="presParOf" srcId="{5611A410-85E5-994D-AD52-CA81163405A8}" destId="{5EBB7FAC-F6C4-274D-9689-344C5BDFDF11}" srcOrd="2" destOrd="0" presId="urn:microsoft.com/office/officeart/2005/8/layout/bList2"/>
    <dgm:cxn modelId="{D8D5A9E6-5A73-DE4C-B125-18FF96E49018}" type="presParOf" srcId="{5611A410-85E5-994D-AD52-CA81163405A8}" destId="{61A5A81A-6996-9246-9254-50E2F238F26C}" srcOrd="3" destOrd="0" presId="urn:microsoft.com/office/officeart/2005/8/layout/bList2"/>
    <dgm:cxn modelId="{160CE6E4-F08E-784C-B4C5-9474DE82034C}" type="presParOf" srcId="{E3441978-5938-D54E-82CB-935CAF860511}" destId="{BBB5D301-3AC8-5442-A6F7-F062FAC1485E}" srcOrd="1" destOrd="0" presId="urn:microsoft.com/office/officeart/2005/8/layout/bList2"/>
    <dgm:cxn modelId="{9A1BBA85-E2D1-F541-A5B5-486CDA898BAB}" type="presParOf" srcId="{E3441978-5938-D54E-82CB-935CAF860511}" destId="{F7F190FD-A5C5-1B43-826F-52BFDC10E4CE}" srcOrd="2" destOrd="0" presId="urn:microsoft.com/office/officeart/2005/8/layout/bList2"/>
    <dgm:cxn modelId="{EA1F95D4-4A1B-A044-AF75-08F3122AA927}" type="presParOf" srcId="{F7F190FD-A5C5-1B43-826F-52BFDC10E4CE}" destId="{9230440E-46F7-A04F-945E-355DDE3DE3C3}" srcOrd="0" destOrd="0" presId="urn:microsoft.com/office/officeart/2005/8/layout/bList2"/>
    <dgm:cxn modelId="{F4171A56-EF87-5A43-9D15-28BB4C1CA9BC}" type="presParOf" srcId="{F7F190FD-A5C5-1B43-826F-52BFDC10E4CE}" destId="{3929C149-A922-4F4F-B0AE-49809C3C8309}" srcOrd="1" destOrd="0" presId="urn:microsoft.com/office/officeart/2005/8/layout/bList2"/>
    <dgm:cxn modelId="{FC8130D6-F181-0746-B795-5CF96096F148}" type="presParOf" srcId="{F7F190FD-A5C5-1B43-826F-52BFDC10E4CE}" destId="{9BC605D5-9A47-6D44-8447-642050FDE269}" srcOrd="2" destOrd="0" presId="urn:microsoft.com/office/officeart/2005/8/layout/bList2"/>
    <dgm:cxn modelId="{AFA13AE3-526E-BB42-AFEB-321D24CA3AF0}" type="presParOf" srcId="{F7F190FD-A5C5-1B43-826F-52BFDC10E4CE}" destId="{4DCD3224-6EB6-7B45-B843-A6BF5F0AEA92}"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8C75B57-7A9D-5248-80C8-47938AC028EB}" type="doc">
      <dgm:prSet loTypeId="urn:microsoft.com/office/officeart/2005/8/layout/chevron1" loCatId="" qsTypeId="urn:microsoft.com/office/officeart/2005/8/quickstyle/simple4" qsCatId="simple" csTypeId="urn:microsoft.com/office/officeart/2005/8/colors/accent1_2" csCatId="accent1" phldr="1"/>
      <dgm:spPr/>
    </dgm:pt>
    <dgm:pt modelId="{72E796FF-E081-BD45-B1C1-122E3AE55D47}">
      <dgm:prSet phldrT="[Text]" custT="1"/>
      <dgm:spPr>
        <a:solidFill>
          <a:schemeClr val="accent1"/>
        </a:solidFill>
        <a:ln>
          <a:solidFill>
            <a:schemeClr val="tx1"/>
          </a:solidFill>
        </a:ln>
        <a:scene3d>
          <a:camera prst="orthographicFront"/>
          <a:lightRig rig="threePt" dir="t"/>
        </a:scene3d>
        <a:sp3d>
          <a:bevelT/>
        </a:sp3d>
      </dgm:spPr>
      <dgm:t>
        <a:bodyPr/>
        <a:lstStyle/>
        <a:p>
          <a:r>
            <a:rPr lang="en-US" sz="2400" b="1" dirty="0" smtClean="0">
              <a:ln>
                <a:noFill/>
              </a:ln>
              <a:solidFill>
                <a:schemeClr val="tx1"/>
              </a:solidFill>
            </a:rPr>
            <a:t>Collected Data</a:t>
          </a:r>
          <a:endParaRPr lang="en-US" sz="2400" b="1" dirty="0">
            <a:ln>
              <a:noFill/>
            </a:ln>
            <a:solidFill>
              <a:schemeClr val="tx1"/>
            </a:solidFill>
          </a:endParaRPr>
        </a:p>
      </dgm:t>
    </dgm:pt>
    <dgm:pt modelId="{52E51D1F-A5DF-614B-97EF-73BA4037D8FF}" type="parTrans" cxnId="{505401F8-13E3-3841-A6A6-DDE05ECE2E67}">
      <dgm:prSet/>
      <dgm:spPr/>
      <dgm:t>
        <a:bodyPr/>
        <a:lstStyle/>
        <a:p>
          <a:endParaRPr lang="en-US"/>
        </a:p>
      </dgm:t>
    </dgm:pt>
    <dgm:pt modelId="{0F18C354-B5A6-2245-A17F-B637B8F0FE89}" type="sibTrans" cxnId="{505401F8-13E3-3841-A6A6-DDE05ECE2E67}">
      <dgm:prSet/>
      <dgm:spPr/>
      <dgm:t>
        <a:bodyPr/>
        <a:lstStyle/>
        <a:p>
          <a:endParaRPr lang="en-US"/>
        </a:p>
      </dgm:t>
    </dgm:pt>
    <dgm:pt modelId="{4BA5A93D-E688-9249-AB24-848DF8B0684D}">
      <dgm:prSet phldrT="[Text]" custT="1"/>
      <dgm:spPr>
        <a:solidFill>
          <a:schemeClr val="accent1"/>
        </a:solidFill>
        <a:ln>
          <a:solidFill>
            <a:schemeClr val="tx1"/>
          </a:solidFill>
        </a:ln>
        <a:scene3d>
          <a:camera prst="orthographicFront"/>
          <a:lightRig rig="threePt" dir="t"/>
        </a:scene3d>
        <a:sp3d>
          <a:bevelT/>
        </a:sp3d>
      </dgm:spPr>
      <dgm:t>
        <a:bodyPr/>
        <a:lstStyle/>
        <a:p>
          <a:r>
            <a:rPr lang="en-US" sz="2400" b="1" dirty="0" smtClean="0">
              <a:ln>
                <a:noFill/>
              </a:ln>
              <a:solidFill>
                <a:schemeClr val="tx1"/>
              </a:solidFill>
            </a:rPr>
            <a:t>Analyzed Findings</a:t>
          </a:r>
          <a:endParaRPr lang="en-US" sz="2400" b="1" dirty="0">
            <a:ln>
              <a:noFill/>
            </a:ln>
            <a:solidFill>
              <a:schemeClr val="tx1"/>
            </a:solidFill>
          </a:endParaRPr>
        </a:p>
      </dgm:t>
    </dgm:pt>
    <dgm:pt modelId="{FA86DFDE-A5EB-E745-AF54-20099D182E02}" type="parTrans" cxnId="{F1EA16C3-FCCC-9E47-8EA8-05B31D30C531}">
      <dgm:prSet/>
      <dgm:spPr/>
      <dgm:t>
        <a:bodyPr/>
        <a:lstStyle/>
        <a:p>
          <a:endParaRPr lang="en-US"/>
        </a:p>
      </dgm:t>
    </dgm:pt>
    <dgm:pt modelId="{758B1052-6A22-1E4D-9189-AAEB67AFEF56}" type="sibTrans" cxnId="{F1EA16C3-FCCC-9E47-8EA8-05B31D30C531}">
      <dgm:prSet/>
      <dgm:spPr/>
      <dgm:t>
        <a:bodyPr/>
        <a:lstStyle/>
        <a:p>
          <a:endParaRPr lang="en-US"/>
        </a:p>
      </dgm:t>
    </dgm:pt>
    <dgm:pt modelId="{72C2CCA5-7BF1-074E-974C-9118F93581EA}">
      <dgm:prSet phldrT="[Text]" custT="1"/>
      <dgm:spPr>
        <a:solidFill>
          <a:schemeClr val="accent1"/>
        </a:solidFill>
        <a:ln>
          <a:solidFill>
            <a:schemeClr val="tx1"/>
          </a:solidFill>
        </a:ln>
        <a:scene3d>
          <a:camera prst="orthographicFront"/>
          <a:lightRig rig="threePt" dir="t"/>
        </a:scene3d>
        <a:sp3d>
          <a:bevelT/>
        </a:sp3d>
      </dgm:spPr>
      <dgm:t>
        <a:bodyPr/>
        <a:lstStyle/>
        <a:p>
          <a:r>
            <a:rPr lang="en-US" sz="2400" b="1" dirty="0" smtClean="0">
              <a:ln>
                <a:noFill/>
              </a:ln>
              <a:solidFill>
                <a:schemeClr val="tx1"/>
              </a:solidFill>
            </a:rPr>
            <a:t>Developed Recommendations</a:t>
          </a:r>
          <a:endParaRPr lang="en-US" sz="2400" b="1" dirty="0">
            <a:ln>
              <a:noFill/>
            </a:ln>
            <a:solidFill>
              <a:schemeClr val="tx1"/>
            </a:solidFill>
          </a:endParaRPr>
        </a:p>
      </dgm:t>
    </dgm:pt>
    <dgm:pt modelId="{F90358F7-9FF3-4046-A15D-74D9E8199605}" type="parTrans" cxnId="{EB508FA0-6378-6945-8962-0C0111A47F1E}">
      <dgm:prSet/>
      <dgm:spPr/>
      <dgm:t>
        <a:bodyPr/>
        <a:lstStyle/>
        <a:p>
          <a:endParaRPr lang="en-US"/>
        </a:p>
      </dgm:t>
    </dgm:pt>
    <dgm:pt modelId="{3A2E5DE7-87BC-A940-B287-A48322472FC1}" type="sibTrans" cxnId="{EB508FA0-6378-6945-8962-0C0111A47F1E}">
      <dgm:prSet/>
      <dgm:spPr/>
      <dgm:t>
        <a:bodyPr/>
        <a:lstStyle/>
        <a:p>
          <a:endParaRPr lang="en-US"/>
        </a:p>
      </dgm:t>
    </dgm:pt>
    <dgm:pt modelId="{6276C65C-BD74-6441-BAA7-CE4396CFEDDE}" type="pres">
      <dgm:prSet presAssocID="{88C75B57-7A9D-5248-80C8-47938AC028EB}" presName="Name0" presStyleCnt="0">
        <dgm:presLayoutVars>
          <dgm:dir/>
          <dgm:animLvl val="lvl"/>
          <dgm:resizeHandles val="exact"/>
        </dgm:presLayoutVars>
      </dgm:prSet>
      <dgm:spPr/>
    </dgm:pt>
    <dgm:pt modelId="{76F3C6F6-8BA7-944E-A163-45DAA3CBF103}" type="pres">
      <dgm:prSet presAssocID="{72E796FF-E081-BD45-B1C1-122E3AE55D47}" presName="parTxOnly" presStyleLbl="node1" presStyleIdx="0" presStyleCnt="3" custLinFactNeighborY="-42270">
        <dgm:presLayoutVars>
          <dgm:chMax val="0"/>
          <dgm:chPref val="0"/>
          <dgm:bulletEnabled val="1"/>
        </dgm:presLayoutVars>
      </dgm:prSet>
      <dgm:spPr/>
      <dgm:t>
        <a:bodyPr/>
        <a:lstStyle/>
        <a:p>
          <a:endParaRPr lang="en-US"/>
        </a:p>
      </dgm:t>
    </dgm:pt>
    <dgm:pt modelId="{95734972-985A-5E4B-ACCB-2B169E0155ED}" type="pres">
      <dgm:prSet presAssocID="{0F18C354-B5A6-2245-A17F-B637B8F0FE89}" presName="parTxOnlySpace" presStyleCnt="0"/>
      <dgm:spPr/>
    </dgm:pt>
    <dgm:pt modelId="{20438923-8BB7-5C4F-81CB-9E378F8EA713}" type="pres">
      <dgm:prSet presAssocID="{4BA5A93D-E688-9249-AB24-848DF8B0684D}" presName="parTxOnly" presStyleLbl="node1" presStyleIdx="1" presStyleCnt="3" custLinFactNeighborY="-42270">
        <dgm:presLayoutVars>
          <dgm:chMax val="0"/>
          <dgm:chPref val="0"/>
          <dgm:bulletEnabled val="1"/>
        </dgm:presLayoutVars>
      </dgm:prSet>
      <dgm:spPr/>
      <dgm:t>
        <a:bodyPr/>
        <a:lstStyle/>
        <a:p>
          <a:endParaRPr lang="en-US"/>
        </a:p>
      </dgm:t>
    </dgm:pt>
    <dgm:pt modelId="{97DF7E4D-7244-8C49-82D9-487D371183E3}" type="pres">
      <dgm:prSet presAssocID="{758B1052-6A22-1E4D-9189-AAEB67AFEF56}" presName="parTxOnlySpace" presStyleCnt="0"/>
      <dgm:spPr/>
    </dgm:pt>
    <dgm:pt modelId="{B015724C-4FA3-314B-9F78-DE9B8B3004F5}" type="pres">
      <dgm:prSet presAssocID="{72C2CCA5-7BF1-074E-974C-9118F93581EA}" presName="parTxOnly" presStyleLbl="node1" presStyleIdx="2" presStyleCnt="3" custLinFactNeighborY="-42270">
        <dgm:presLayoutVars>
          <dgm:chMax val="0"/>
          <dgm:chPref val="0"/>
          <dgm:bulletEnabled val="1"/>
        </dgm:presLayoutVars>
      </dgm:prSet>
      <dgm:spPr/>
      <dgm:t>
        <a:bodyPr/>
        <a:lstStyle/>
        <a:p>
          <a:endParaRPr lang="en-US"/>
        </a:p>
      </dgm:t>
    </dgm:pt>
  </dgm:ptLst>
  <dgm:cxnLst>
    <dgm:cxn modelId="{EB508FA0-6378-6945-8962-0C0111A47F1E}" srcId="{88C75B57-7A9D-5248-80C8-47938AC028EB}" destId="{72C2CCA5-7BF1-074E-974C-9118F93581EA}" srcOrd="2" destOrd="0" parTransId="{F90358F7-9FF3-4046-A15D-74D9E8199605}" sibTransId="{3A2E5DE7-87BC-A940-B287-A48322472FC1}"/>
    <dgm:cxn modelId="{408863B9-2A5F-1847-B95A-D9345CBAC220}" type="presOf" srcId="{88C75B57-7A9D-5248-80C8-47938AC028EB}" destId="{6276C65C-BD74-6441-BAA7-CE4396CFEDDE}" srcOrd="0" destOrd="0" presId="urn:microsoft.com/office/officeart/2005/8/layout/chevron1"/>
    <dgm:cxn modelId="{0728E218-44C5-6C44-A8F9-8342FD06A2CC}" type="presOf" srcId="{72C2CCA5-7BF1-074E-974C-9118F93581EA}" destId="{B015724C-4FA3-314B-9F78-DE9B8B3004F5}" srcOrd="0" destOrd="0" presId="urn:microsoft.com/office/officeart/2005/8/layout/chevron1"/>
    <dgm:cxn modelId="{CC1C3F55-A15C-A848-A074-81A05D6A1857}" type="presOf" srcId="{4BA5A93D-E688-9249-AB24-848DF8B0684D}" destId="{20438923-8BB7-5C4F-81CB-9E378F8EA713}" srcOrd="0" destOrd="0" presId="urn:microsoft.com/office/officeart/2005/8/layout/chevron1"/>
    <dgm:cxn modelId="{505401F8-13E3-3841-A6A6-DDE05ECE2E67}" srcId="{88C75B57-7A9D-5248-80C8-47938AC028EB}" destId="{72E796FF-E081-BD45-B1C1-122E3AE55D47}" srcOrd="0" destOrd="0" parTransId="{52E51D1F-A5DF-614B-97EF-73BA4037D8FF}" sibTransId="{0F18C354-B5A6-2245-A17F-B637B8F0FE89}"/>
    <dgm:cxn modelId="{F1EA16C3-FCCC-9E47-8EA8-05B31D30C531}" srcId="{88C75B57-7A9D-5248-80C8-47938AC028EB}" destId="{4BA5A93D-E688-9249-AB24-848DF8B0684D}" srcOrd="1" destOrd="0" parTransId="{FA86DFDE-A5EB-E745-AF54-20099D182E02}" sibTransId="{758B1052-6A22-1E4D-9189-AAEB67AFEF56}"/>
    <dgm:cxn modelId="{4EF1F434-41A4-7746-93B8-47F2341C3401}" type="presOf" srcId="{72E796FF-E081-BD45-B1C1-122E3AE55D47}" destId="{76F3C6F6-8BA7-944E-A163-45DAA3CBF103}" srcOrd="0" destOrd="0" presId="urn:microsoft.com/office/officeart/2005/8/layout/chevron1"/>
    <dgm:cxn modelId="{5BBAFFDF-BE4C-694C-967D-F252EAF94551}" type="presParOf" srcId="{6276C65C-BD74-6441-BAA7-CE4396CFEDDE}" destId="{76F3C6F6-8BA7-944E-A163-45DAA3CBF103}" srcOrd="0" destOrd="0" presId="urn:microsoft.com/office/officeart/2005/8/layout/chevron1"/>
    <dgm:cxn modelId="{F83D99B8-8D02-234F-A9D1-C39BF34F7E25}" type="presParOf" srcId="{6276C65C-BD74-6441-BAA7-CE4396CFEDDE}" destId="{95734972-985A-5E4B-ACCB-2B169E0155ED}" srcOrd="1" destOrd="0" presId="urn:microsoft.com/office/officeart/2005/8/layout/chevron1"/>
    <dgm:cxn modelId="{0A7B9903-4D09-054C-B2B3-93387CBD2C53}" type="presParOf" srcId="{6276C65C-BD74-6441-BAA7-CE4396CFEDDE}" destId="{20438923-8BB7-5C4F-81CB-9E378F8EA713}" srcOrd="2" destOrd="0" presId="urn:microsoft.com/office/officeart/2005/8/layout/chevron1"/>
    <dgm:cxn modelId="{743C10C6-AFBF-0F4B-AC31-308B8CE2C024}" type="presParOf" srcId="{6276C65C-BD74-6441-BAA7-CE4396CFEDDE}" destId="{97DF7E4D-7244-8C49-82D9-487D371183E3}" srcOrd="3" destOrd="0" presId="urn:microsoft.com/office/officeart/2005/8/layout/chevron1"/>
    <dgm:cxn modelId="{3792BD27-027A-794B-9027-B3D3BE153D18}" type="presParOf" srcId="{6276C65C-BD74-6441-BAA7-CE4396CFEDDE}" destId="{B015724C-4FA3-314B-9F78-DE9B8B3004F5}"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B83AE6F-39C7-B846-9B12-0A4ECCB696E4}"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5F7B83DB-5A2B-4641-8627-FB31A6D5F3C2}">
      <dgm:prSet phldrT="[Text]" custT="1"/>
      <dgm:spPr/>
      <dgm:t>
        <a:bodyPr/>
        <a:lstStyle/>
        <a:p>
          <a:r>
            <a:rPr lang="en-US" sz="2200" dirty="0" smtClean="0"/>
            <a:t>Interest in Teaching</a:t>
          </a:r>
          <a:endParaRPr lang="en-US" sz="2200" dirty="0"/>
        </a:p>
      </dgm:t>
    </dgm:pt>
    <dgm:pt modelId="{570D5CB0-4E8F-EE4E-B986-1B687317CA88}" type="parTrans" cxnId="{8FC449AC-E393-6D45-89A3-DB4281D03567}">
      <dgm:prSet/>
      <dgm:spPr/>
      <dgm:t>
        <a:bodyPr/>
        <a:lstStyle/>
        <a:p>
          <a:endParaRPr lang="en-US"/>
        </a:p>
      </dgm:t>
    </dgm:pt>
    <dgm:pt modelId="{E649D9C7-9B5D-8D44-8F52-0FF802D39A63}" type="sibTrans" cxnId="{8FC449AC-E393-6D45-89A3-DB4281D03567}">
      <dgm:prSet/>
      <dgm:spPr/>
      <dgm:t>
        <a:bodyPr/>
        <a:lstStyle/>
        <a:p>
          <a:endParaRPr lang="en-US"/>
        </a:p>
      </dgm:t>
    </dgm:pt>
    <dgm:pt modelId="{378CFBBB-9F4A-0742-A942-F3F410DAF03A}">
      <dgm:prSet phldrT="[Text]"/>
      <dgm:spPr/>
      <dgm:t>
        <a:bodyPr/>
        <a:lstStyle/>
        <a:p>
          <a:r>
            <a:rPr lang="en-US" dirty="0" smtClean="0"/>
            <a:t>Recruit </a:t>
          </a:r>
          <a:r>
            <a:rPr lang="en-US" baseline="0" dirty="0" smtClean="0"/>
            <a:t>minority candidates into the teacher pipeline.</a:t>
          </a:r>
          <a:endParaRPr lang="en-US" dirty="0"/>
        </a:p>
      </dgm:t>
    </dgm:pt>
    <dgm:pt modelId="{054208CC-D9DC-EB45-B963-FED6BFCE1901}" type="parTrans" cxnId="{6EB73BE9-2BE8-1B49-BD6E-E0C8E5A2CC5A}">
      <dgm:prSet/>
      <dgm:spPr/>
      <dgm:t>
        <a:bodyPr/>
        <a:lstStyle/>
        <a:p>
          <a:endParaRPr lang="en-US"/>
        </a:p>
      </dgm:t>
    </dgm:pt>
    <dgm:pt modelId="{CD582232-CA16-4F4B-9185-0D291A3214E0}" type="sibTrans" cxnId="{6EB73BE9-2BE8-1B49-BD6E-E0C8E5A2CC5A}">
      <dgm:prSet/>
      <dgm:spPr/>
      <dgm:t>
        <a:bodyPr/>
        <a:lstStyle/>
        <a:p>
          <a:endParaRPr lang="en-US"/>
        </a:p>
      </dgm:t>
    </dgm:pt>
    <dgm:pt modelId="{789031DE-3129-FF47-B824-36D8A518BE54}" type="pres">
      <dgm:prSet presAssocID="{4B83AE6F-39C7-B846-9B12-0A4ECCB696E4}" presName="Name0" presStyleCnt="0">
        <dgm:presLayoutVars>
          <dgm:chMax val="4"/>
          <dgm:resizeHandles val="exact"/>
        </dgm:presLayoutVars>
      </dgm:prSet>
      <dgm:spPr/>
      <dgm:t>
        <a:bodyPr/>
        <a:lstStyle/>
        <a:p>
          <a:endParaRPr lang="en-US"/>
        </a:p>
      </dgm:t>
    </dgm:pt>
    <dgm:pt modelId="{47C12FD4-0BA6-D646-85B7-0DA2E57A28FD}" type="pres">
      <dgm:prSet presAssocID="{4B83AE6F-39C7-B846-9B12-0A4ECCB696E4}" presName="ellipse" presStyleLbl="trBgShp" presStyleIdx="0" presStyleCnt="1"/>
      <dgm:spPr/>
    </dgm:pt>
    <dgm:pt modelId="{D8D8C892-D300-A840-B7D6-3DD20F227BAB}" type="pres">
      <dgm:prSet presAssocID="{4B83AE6F-39C7-B846-9B12-0A4ECCB696E4}" presName="arrow1" presStyleLbl="fgShp" presStyleIdx="0" presStyleCnt="1"/>
      <dgm:spPr/>
      <dgm:t>
        <a:bodyPr/>
        <a:lstStyle/>
        <a:p>
          <a:endParaRPr lang="en-US"/>
        </a:p>
      </dgm:t>
    </dgm:pt>
    <dgm:pt modelId="{63C32B44-163B-6349-B3A7-37001E7A8D95}" type="pres">
      <dgm:prSet presAssocID="{4B83AE6F-39C7-B846-9B12-0A4ECCB696E4}" presName="rectangle" presStyleLbl="revTx" presStyleIdx="0" presStyleCnt="1" custScaleX="111691">
        <dgm:presLayoutVars>
          <dgm:bulletEnabled val="1"/>
        </dgm:presLayoutVars>
      </dgm:prSet>
      <dgm:spPr/>
      <dgm:t>
        <a:bodyPr/>
        <a:lstStyle/>
        <a:p>
          <a:endParaRPr lang="en-US"/>
        </a:p>
      </dgm:t>
    </dgm:pt>
    <dgm:pt modelId="{804A1250-B47F-4F42-A26D-0CCFA11023C2}" type="pres">
      <dgm:prSet presAssocID="{378CFBBB-9F4A-0742-A942-F3F410DAF03A}" presName="item1" presStyleLbl="node1" presStyleIdx="0" presStyleCnt="1">
        <dgm:presLayoutVars>
          <dgm:bulletEnabled val="1"/>
        </dgm:presLayoutVars>
      </dgm:prSet>
      <dgm:spPr/>
      <dgm:t>
        <a:bodyPr/>
        <a:lstStyle/>
        <a:p>
          <a:endParaRPr lang="en-US"/>
        </a:p>
      </dgm:t>
    </dgm:pt>
    <dgm:pt modelId="{4AE35FAF-3745-1545-B36C-1461A05B0790}" type="pres">
      <dgm:prSet presAssocID="{4B83AE6F-39C7-B846-9B12-0A4ECCB696E4}" presName="funnel" presStyleLbl="trAlignAcc1" presStyleIdx="0" presStyleCnt="1"/>
      <dgm:spPr/>
      <dgm:t>
        <a:bodyPr/>
        <a:lstStyle/>
        <a:p>
          <a:endParaRPr lang="en-US"/>
        </a:p>
      </dgm:t>
    </dgm:pt>
  </dgm:ptLst>
  <dgm:cxnLst>
    <dgm:cxn modelId="{6EB73BE9-2BE8-1B49-BD6E-E0C8E5A2CC5A}" srcId="{4B83AE6F-39C7-B846-9B12-0A4ECCB696E4}" destId="{378CFBBB-9F4A-0742-A942-F3F410DAF03A}" srcOrd="1" destOrd="0" parTransId="{054208CC-D9DC-EB45-B963-FED6BFCE1901}" sibTransId="{CD582232-CA16-4F4B-9185-0D291A3214E0}"/>
    <dgm:cxn modelId="{16CE610B-55DD-C64F-8091-6926E9FF62BE}" type="presOf" srcId="{4B83AE6F-39C7-B846-9B12-0A4ECCB696E4}" destId="{789031DE-3129-FF47-B824-36D8A518BE54}" srcOrd="0" destOrd="0" presId="urn:microsoft.com/office/officeart/2005/8/layout/funnel1"/>
    <dgm:cxn modelId="{C8382315-5084-BB44-AF7E-0A9FCFCA6F91}" type="presOf" srcId="{378CFBBB-9F4A-0742-A942-F3F410DAF03A}" destId="{63C32B44-163B-6349-B3A7-37001E7A8D95}" srcOrd="0" destOrd="0" presId="urn:microsoft.com/office/officeart/2005/8/layout/funnel1"/>
    <dgm:cxn modelId="{8FC449AC-E393-6D45-89A3-DB4281D03567}" srcId="{4B83AE6F-39C7-B846-9B12-0A4ECCB696E4}" destId="{5F7B83DB-5A2B-4641-8627-FB31A6D5F3C2}" srcOrd="0" destOrd="0" parTransId="{570D5CB0-4E8F-EE4E-B986-1B687317CA88}" sibTransId="{E649D9C7-9B5D-8D44-8F52-0FF802D39A63}"/>
    <dgm:cxn modelId="{18B5DDB2-7892-234A-9C57-95C9EDD32A26}" type="presOf" srcId="{5F7B83DB-5A2B-4641-8627-FB31A6D5F3C2}" destId="{804A1250-B47F-4F42-A26D-0CCFA11023C2}" srcOrd="0" destOrd="0" presId="urn:microsoft.com/office/officeart/2005/8/layout/funnel1"/>
    <dgm:cxn modelId="{DC782B0F-E930-604C-AF27-A1000F4C6B1A}" type="presParOf" srcId="{789031DE-3129-FF47-B824-36D8A518BE54}" destId="{47C12FD4-0BA6-D646-85B7-0DA2E57A28FD}" srcOrd="0" destOrd="0" presId="urn:microsoft.com/office/officeart/2005/8/layout/funnel1"/>
    <dgm:cxn modelId="{7543F1A1-AA57-1B49-96B7-D7B1992E8BA8}" type="presParOf" srcId="{789031DE-3129-FF47-B824-36D8A518BE54}" destId="{D8D8C892-D300-A840-B7D6-3DD20F227BAB}" srcOrd="1" destOrd="0" presId="urn:microsoft.com/office/officeart/2005/8/layout/funnel1"/>
    <dgm:cxn modelId="{A8B04B1E-C721-BD45-A0D7-18474225CDA2}" type="presParOf" srcId="{789031DE-3129-FF47-B824-36D8A518BE54}" destId="{63C32B44-163B-6349-B3A7-37001E7A8D95}" srcOrd="2" destOrd="0" presId="urn:microsoft.com/office/officeart/2005/8/layout/funnel1"/>
    <dgm:cxn modelId="{F0B5B124-867A-B848-8167-CB8964261787}" type="presParOf" srcId="{789031DE-3129-FF47-B824-36D8A518BE54}" destId="{804A1250-B47F-4F42-A26D-0CCFA11023C2}" srcOrd="3" destOrd="0" presId="urn:microsoft.com/office/officeart/2005/8/layout/funnel1"/>
    <dgm:cxn modelId="{C176DFDF-CF9D-734C-98E3-495B760E9592}" type="presParOf" srcId="{789031DE-3129-FF47-B824-36D8A518BE54}" destId="{4AE35FAF-3745-1545-B36C-1461A05B0790}"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B83AE6F-39C7-B846-9B12-0A4ECCB696E4}"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5F7B83DB-5A2B-4641-8627-FB31A6D5F3C2}">
      <dgm:prSet phldrT="[Text]" custT="1"/>
      <dgm:spPr/>
      <dgm:t>
        <a:bodyPr/>
        <a:lstStyle/>
        <a:p>
          <a:r>
            <a:rPr lang="en-US" sz="2200" dirty="0" smtClean="0"/>
            <a:t>Educator Preparation Program Success</a:t>
          </a:r>
          <a:endParaRPr lang="en-US" sz="2200" dirty="0"/>
        </a:p>
      </dgm:t>
    </dgm:pt>
    <dgm:pt modelId="{570D5CB0-4E8F-EE4E-B986-1B687317CA88}" type="parTrans" cxnId="{8FC449AC-E393-6D45-89A3-DB4281D03567}">
      <dgm:prSet/>
      <dgm:spPr/>
      <dgm:t>
        <a:bodyPr/>
        <a:lstStyle/>
        <a:p>
          <a:endParaRPr lang="en-US"/>
        </a:p>
      </dgm:t>
    </dgm:pt>
    <dgm:pt modelId="{E649D9C7-9B5D-8D44-8F52-0FF802D39A63}" type="sibTrans" cxnId="{8FC449AC-E393-6D45-89A3-DB4281D03567}">
      <dgm:prSet/>
      <dgm:spPr/>
      <dgm:t>
        <a:bodyPr/>
        <a:lstStyle/>
        <a:p>
          <a:endParaRPr lang="en-US"/>
        </a:p>
      </dgm:t>
    </dgm:pt>
    <dgm:pt modelId="{378CFBBB-9F4A-0742-A942-F3F410DAF03A}">
      <dgm:prSet phldrT="[Text]"/>
      <dgm:spPr/>
      <dgm:t>
        <a:bodyPr/>
        <a:lstStyle/>
        <a:p>
          <a:r>
            <a:rPr lang="en-US" dirty="0" smtClean="0"/>
            <a:t>Increase the percentage of minority candidates who complete EPPs.</a:t>
          </a:r>
          <a:endParaRPr lang="en-US" dirty="0"/>
        </a:p>
      </dgm:t>
    </dgm:pt>
    <dgm:pt modelId="{054208CC-D9DC-EB45-B963-FED6BFCE1901}" type="parTrans" cxnId="{6EB73BE9-2BE8-1B49-BD6E-E0C8E5A2CC5A}">
      <dgm:prSet/>
      <dgm:spPr/>
      <dgm:t>
        <a:bodyPr/>
        <a:lstStyle/>
        <a:p>
          <a:endParaRPr lang="en-US"/>
        </a:p>
      </dgm:t>
    </dgm:pt>
    <dgm:pt modelId="{CD582232-CA16-4F4B-9185-0D291A3214E0}" type="sibTrans" cxnId="{6EB73BE9-2BE8-1B49-BD6E-E0C8E5A2CC5A}">
      <dgm:prSet/>
      <dgm:spPr/>
      <dgm:t>
        <a:bodyPr/>
        <a:lstStyle/>
        <a:p>
          <a:endParaRPr lang="en-US"/>
        </a:p>
      </dgm:t>
    </dgm:pt>
    <dgm:pt modelId="{789031DE-3129-FF47-B824-36D8A518BE54}" type="pres">
      <dgm:prSet presAssocID="{4B83AE6F-39C7-B846-9B12-0A4ECCB696E4}" presName="Name0" presStyleCnt="0">
        <dgm:presLayoutVars>
          <dgm:chMax val="4"/>
          <dgm:resizeHandles val="exact"/>
        </dgm:presLayoutVars>
      </dgm:prSet>
      <dgm:spPr/>
      <dgm:t>
        <a:bodyPr/>
        <a:lstStyle/>
        <a:p>
          <a:endParaRPr lang="en-US"/>
        </a:p>
      </dgm:t>
    </dgm:pt>
    <dgm:pt modelId="{47C12FD4-0BA6-D646-85B7-0DA2E57A28FD}" type="pres">
      <dgm:prSet presAssocID="{4B83AE6F-39C7-B846-9B12-0A4ECCB696E4}" presName="ellipse" presStyleLbl="trBgShp" presStyleIdx="0" presStyleCnt="1"/>
      <dgm:spPr/>
    </dgm:pt>
    <dgm:pt modelId="{D8D8C892-D300-A840-B7D6-3DD20F227BAB}" type="pres">
      <dgm:prSet presAssocID="{4B83AE6F-39C7-B846-9B12-0A4ECCB696E4}" presName="arrow1" presStyleLbl="fgShp" presStyleIdx="0" presStyleCnt="1"/>
      <dgm:spPr/>
      <dgm:t>
        <a:bodyPr/>
        <a:lstStyle/>
        <a:p>
          <a:endParaRPr lang="en-US"/>
        </a:p>
      </dgm:t>
    </dgm:pt>
    <dgm:pt modelId="{63C32B44-163B-6349-B3A7-37001E7A8D95}" type="pres">
      <dgm:prSet presAssocID="{4B83AE6F-39C7-B846-9B12-0A4ECCB696E4}" presName="rectangle" presStyleLbl="revTx" presStyleIdx="0" presStyleCnt="1" custScaleX="123907">
        <dgm:presLayoutVars>
          <dgm:bulletEnabled val="1"/>
        </dgm:presLayoutVars>
      </dgm:prSet>
      <dgm:spPr/>
      <dgm:t>
        <a:bodyPr/>
        <a:lstStyle/>
        <a:p>
          <a:endParaRPr lang="en-US"/>
        </a:p>
      </dgm:t>
    </dgm:pt>
    <dgm:pt modelId="{804A1250-B47F-4F42-A26D-0CCFA11023C2}" type="pres">
      <dgm:prSet presAssocID="{378CFBBB-9F4A-0742-A942-F3F410DAF03A}" presName="item1" presStyleLbl="node1" presStyleIdx="0" presStyleCnt="1">
        <dgm:presLayoutVars>
          <dgm:bulletEnabled val="1"/>
        </dgm:presLayoutVars>
      </dgm:prSet>
      <dgm:spPr/>
      <dgm:t>
        <a:bodyPr/>
        <a:lstStyle/>
        <a:p>
          <a:endParaRPr lang="en-US"/>
        </a:p>
      </dgm:t>
    </dgm:pt>
    <dgm:pt modelId="{4AE35FAF-3745-1545-B36C-1461A05B0790}" type="pres">
      <dgm:prSet presAssocID="{4B83AE6F-39C7-B846-9B12-0A4ECCB696E4}" presName="funnel" presStyleLbl="trAlignAcc1" presStyleIdx="0" presStyleCnt="1"/>
      <dgm:spPr/>
    </dgm:pt>
  </dgm:ptLst>
  <dgm:cxnLst>
    <dgm:cxn modelId="{6EB73BE9-2BE8-1B49-BD6E-E0C8E5A2CC5A}" srcId="{4B83AE6F-39C7-B846-9B12-0A4ECCB696E4}" destId="{378CFBBB-9F4A-0742-A942-F3F410DAF03A}" srcOrd="1" destOrd="0" parTransId="{054208CC-D9DC-EB45-B963-FED6BFCE1901}" sibTransId="{CD582232-CA16-4F4B-9185-0D291A3214E0}"/>
    <dgm:cxn modelId="{2BA65FD3-70D1-2C40-8A3B-30D0D1FD96E8}" type="presOf" srcId="{5F7B83DB-5A2B-4641-8627-FB31A6D5F3C2}" destId="{804A1250-B47F-4F42-A26D-0CCFA11023C2}" srcOrd="0" destOrd="0" presId="urn:microsoft.com/office/officeart/2005/8/layout/funnel1"/>
    <dgm:cxn modelId="{C203BDED-EFD9-A546-A468-7A6C20F8162F}" type="presOf" srcId="{4B83AE6F-39C7-B846-9B12-0A4ECCB696E4}" destId="{789031DE-3129-FF47-B824-36D8A518BE54}" srcOrd="0" destOrd="0" presId="urn:microsoft.com/office/officeart/2005/8/layout/funnel1"/>
    <dgm:cxn modelId="{CF6EB35D-4C32-8B49-8719-9B2E3656A70E}" type="presOf" srcId="{378CFBBB-9F4A-0742-A942-F3F410DAF03A}" destId="{63C32B44-163B-6349-B3A7-37001E7A8D95}" srcOrd="0" destOrd="0" presId="urn:microsoft.com/office/officeart/2005/8/layout/funnel1"/>
    <dgm:cxn modelId="{8FC449AC-E393-6D45-89A3-DB4281D03567}" srcId="{4B83AE6F-39C7-B846-9B12-0A4ECCB696E4}" destId="{5F7B83DB-5A2B-4641-8627-FB31A6D5F3C2}" srcOrd="0" destOrd="0" parTransId="{570D5CB0-4E8F-EE4E-B986-1B687317CA88}" sibTransId="{E649D9C7-9B5D-8D44-8F52-0FF802D39A63}"/>
    <dgm:cxn modelId="{18799344-1947-BF4C-81AB-0A5624630FC3}" type="presParOf" srcId="{789031DE-3129-FF47-B824-36D8A518BE54}" destId="{47C12FD4-0BA6-D646-85B7-0DA2E57A28FD}" srcOrd="0" destOrd="0" presId="urn:microsoft.com/office/officeart/2005/8/layout/funnel1"/>
    <dgm:cxn modelId="{24A0FC39-9E16-5C4A-955E-61C07F6BEA53}" type="presParOf" srcId="{789031DE-3129-FF47-B824-36D8A518BE54}" destId="{D8D8C892-D300-A840-B7D6-3DD20F227BAB}" srcOrd="1" destOrd="0" presId="urn:microsoft.com/office/officeart/2005/8/layout/funnel1"/>
    <dgm:cxn modelId="{E57D9061-56F2-3C49-B079-53449D45A890}" type="presParOf" srcId="{789031DE-3129-FF47-B824-36D8A518BE54}" destId="{63C32B44-163B-6349-B3A7-37001E7A8D95}" srcOrd="2" destOrd="0" presId="urn:microsoft.com/office/officeart/2005/8/layout/funnel1"/>
    <dgm:cxn modelId="{8CB013B1-1CE5-884F-846F-5F8277C2836E}" type="presParOf" srcId="{789031DE-3129-FF47-B824-36D8A518BE54}" destId="{804A1250-B47F-4F42-A26D-0CCFA11023C2}" srcOrd="3" destOrd="0" presId="urn:microsoft.com/office/officeart/2005/8/layout/funnel1"/>
    <dgm:cxn modelId="{C47B44D4-8021-C842-A715-F10807E5B45C}" type="presParOf" srcId="{789031DE-3129-FF47-B824-36D8A518BE54}" destId="{4AE35FAF-3745-1545-B36C-1461A05B0790}"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B83AE6F-39C7-B846-9B12-0A4ECCB696E4}"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5F7B83DB-5A2B-4641-8627-FB31A6D5F3C2}">
      <dgm:prSet phldrT="[Text]" custT="1"/>
      <dgm:spPr/>
      <dgm:t>
        <a:bodyPr/>
        <a:lstStyle/>
        <a:p>
          <a:r>
            <a:rPr lang="en-US" sz="2200" dirty="0" smtClean="0"/>
            <a:t>Licensure &amp; Certification</a:t>
          </a:r>
          <a:endParaRPr lang="en-US" sz="2200" dirty="0"/>
        </a:p>
      </dgm:t>
    </dgm:pt>
    <dgm:pt modelId="{570D5CB0-4E8F-EE4E-B986-1B687317CA88}" type="parTrans" cxnId="{8FC449AC-E393-6D45-89A3-DB4281D03567}">
      <dgm:prSet/>
      <dgm:spPr/>
      <dgm:t>
        <a:bodyPr/>
        <a:lstStyle/>
        <a:p>
          <a:endParaRPr lang="en-US"/>
        </a:p>
      </dgm:t>
    </dgm:pt>
    <dgm:pt modelId="{E649D9C7-9B5D-8D44-8F52-0FF802D39A63}" type="sibTrans" cxnId="{8FC449AC-E393-6D45-89A3-DB4281D03567}">
      <dgm:prSet/>
      <dgm:spPr/>
      <dgm:t>
        <a:bodyPr/>
        <a:lstStyle/>
        <a:p>
          <a:endParaRPr lang="en-US"/>
        </a:p>
      </dgm:t>
    </dgm:pt>
    <dgm:pt modelId="{378CFBBB-9F4A-0742-A942-F3F410DAF03A}">
      <dgm:prSet phldrT="[Text]" custT="1"/>
      <dgm:spPr/>
      <dgm:t>
        <a:bodyPr/>
        <a:lstStyle/>
        <a:p>
          <a:r>
            <a:rPr lang="en-US" sz="2100" dirty="0" smtClean="0"/>
            <a:t>Increase the number of minority candidates who become licensed.</a:t>
          </a:r>
          <a:endParaRPr lang="en-US" sz="2100" dirty="0"/>
        </a:p>
      </dgm:t>
    </dgm:pt>
    <dgm:pt modelId="{054208CC-D9DC-EB45-B963-FED6BFCE1901}" type="parTrans" cxnId="{6EB73BE9-2BE8-1B49-BD6E-E0C8E5A2CC5A}">
      <dgm:prSet/>
      <dgm:spPr/>
      <dgm:t>
        <a:bodyPr/>
        <a:lstStyle/>
        <a:p>
          <a:endParaRPr lang="en-US"/>
        </a:p>
      </dgm:t>
    </dgm:pt>
    <dgm:pt modelId="{CD582232-CA16-4F4B-9185-0D291A3214E0}" type="sibTrans" cxnId="{6EB73BE9-2BE8-1B49-BD6E-E0C8E5A2CC5A}">
      <dgm:prSet/>
      <dgm:spPr/>
      <dgm:t>
        <a:bodyPr/>
        <a:lstStyle/>
        <a:p>
          <a:endParaRPr lang="en-US"/>
        </a:p>
      </dgm:t>
    </dgm:pt>
    <dgm:pt modelId="{789031DE-3129-FF47-B824-36D8A518BE54}" type="pres">
      <dgm:prSet presAssocID="{4B83AE6F-39C7-B846-9B12-0A4ECCB696E4}" presName="Name0" presStyleCnt="0">
        <dgm:presLayoutVars>
          <dgm:chMax val="4"/>
          <dgm:resizeHandles val="exact"/>
        </dgm:presLayoutVars>
      </dgm:prSet>
      <dgm:spPr/>
      <dgm:t>
        <a:bodyPr/>
        <a:lstStyle/>
        <a:p>
          <a:endParaRPr lang="en-US"/>
        </a:p>
      </dgm:t>
    </dgm:pt>
    <dgm:pt modelId="{47C12FD4-0BA6-D646-85B7-0DA2E57A28FD}" type="pres">
      <dgm:prSet presAssocID="{4B83AE6F-39C7-B846-9B12-0A4ECCB696E4}" presName="ellipse" presStyleLbl="trBgShp" presStyleIdx="0" presStyleCnt="1"/>
      <dgm:spPr/>
    </dgm:pt>
    <dgm:pt modelId="{D8D8C892-D300-A840-B7D6-3DD20F227BAB}" type="pres">
      <dgm:prSet presAssocID="{4B83AE6F-39C7-B846-9B12-0A4ECCB696E4}" presName="arrow1" presStyleLbl="fgShp" presStyleIdx="0" presStyleCnt="1"/>
      <dgm:spPr/>
      <dgm:t>
        <a:bodyPr/>
        <a:lstStyle/>
        <a:p>
          <a:endParaRPr lang="en-US"/>
        </a:p>
      </dgm:t>
    </dgm:pt>
    <dgm:pt modelId="{63C32B44-163B-6349-B3A7-37001E7A8D95}" type="pres">
      <dgm:prSet presAssocID="{4B83AE6F-39C7-B846-9B12-0A4ECCB696E4}" presName="rectangle" presStyleLbl="revTx" presStyleIdx="0" presStyleCnt="1" custScaleX="125196" custScaleY="131332" custLinFactNeighborX="914" custLinFactNeighborY="2754">
        <dgm:presLayoutVars>
          <dgm:bulletEnabled val="1"/>
        </dgm:presLayoutVars>
      </dgm:prSet>
      <dgm:spPr/>
      <dgm:t>
        <a:bodyPr/>
        <a:lstStyle/>
        <a:p>
          <a:endParaRPr lang="en-US"/>
        </a:p>
      </dgm:t>
    </dgm:pt>
    <dgm:pt modelId="{804A1250-B47F-4F42-A26D-0CCFA11023C2}" type="pres">
      <dgm:prSet presAssocID="{378CFBBB-9F4A-0742-A942-F3F410DAF03A}" presName="item1" presStyleLbl="node1" presStyleIdx="0" presStyleCnt="1">
        <dgm:presLayoutVars>
          <dgm:bulletEnabled val="1"/>
        </dgm:presLayoutVars>
      </dgm:prSet>
      <dgm:spPr/>
      <dgm:t>
        <a:bodyPr/>
        <a:lstStyle/>
        <a:p>
          <a:endParaRPr lang="en-US"/>
        </a:p>
      </dgm:t>
    </dgm:pt>
    <dgm:pt modelId="{4AE35FAF-3745-1545-B36C-1461A05B0790}" type="pres">
      <dgm:prSet presAssocID="{4B83AE6F-39C7-B846-9B12-0A4ECCB696E4}" presName="funnel" presStyleLbl="trAlignAcc1" presStyleIdx="0" presStyleCnt="1"/>
      <dgm:spPr/>
    </dgm:pt>
  </dgm:ptLst>
  <dgm:cxnLst>
    <dgm:cxn modelId="{836C8D3D-19D1-D843-B7AF-59329DDDA50E}" type="presOf" srcId="{378CFBBB-9F4A-0742-A942-F3F410DAF03A}" destId="{63C32B44-163B-6349-B3A7-37001E7A8D95}" srcOrd="0" destOrd="0" presId="urn:microsoft.com/office/officeart/2005/8/layout/funnel1"/>
    <dgm:cxn modelId="{775B705B-167A-1847-9235-EA629776FC03}" type="presOf" srcId="{5F7B83DB-5A2B-4641-8627-FB31A6D5F3C2}" destId="{804A1250-B47F-4F42-A26D-0CCFA11023C2}" srcOrd="0" destOrd="0" presId="urn:microsoft.com/office/officeart/2005/8/layout/funnel1"/>
    <dgm:cxn modelId="{6EB73BE9-2BE8-1B49-BD6E-E0C8E5A2CC5A}" srcId="{4B83AE6F-39C7-B846-9B12-0A4ECCB696E4}" destId="{378CFBBB-9F4A-0742-A942-F3F410DAF03A}" srcOrd="1" destOrd="0" parTransId="{054208CC-D9DC-EB45-B963-FED6BFCE1901}" sibTransId="{CD582232-CA16-4F4B-9185-0D291A3214E0}"/>
    <dgm:cxn modelId="{CBFBD0B9-6C5C-FA48-B60F-E6EA191421E6}" type="presOf" srcId="{4B83AE6F-39C7-B846-9B12-0A4ECCB696E4}" destId="{789031DE-3129-FF47-B824-36D8A518BE54}" srcOrd="0" destOrd="0" presId="urn:microsoft.com/office/officeart/2005/8/layout/funnel1"/>
    <dgm:cxn modelId="{8FC449AC-E393-6D45-89A3-DB4281D03567}" srcId="{4B83AE6F-39C7-B846-9B12-0A4ECCB696E4}" destId="{5F7B83DB-5A2B-4641-8627-FB31A6D5F3C2}" srcOrd="0" destOrd="0" parTransId="{570D5CB0-4E8F-EE4E-B986-1B687317CA88}" sibTransId="{E649D9C7-9B5D-8D44-8F52-0FF802D39A63}"/>
    <dgm:cxn modelId="{C8338543-9A43-C544-ACDF-83458FDA1367}" type="presParOf" srcId="{789031DE-3129-FF47-B824-36D8A518BE54}" destId="{47C12FD4-0BA6-D646-85B7-0DA2E57A28FD}" srcOrd="0" destOrd="0" presId="urn:microsoft.com/office/officeart/2005/8/layout/funnel1"/>
    <dgm:cxn modelId="{1FEAED90-DA2F-EC48-A9F0-5CA5F63904AB}" type="presParOf" srcId="{789031DE-3129-FF47-B824-36D8A518BE54}" destId="{D8D8C892-D300-A840-B7D6-3DD20F227BAB}" srcOrd="1" destOrd="0" presId="urn:microsoft.com/office/officeart/2005/8/layout/funnel1"/>
    <dgm:cxn modelId="{F401FE5B-0FFD-4340-8BDD-D729E60CDD3C}" type="presParOf" srcId="{789031DE-3129-FF47-B824-36D8A518BE54}" destId="{63C32B44-163B-6349-B3A7-37001E7A8D95}" srcOrd="2" destOrd="0" presId="urn:microsoft.com/office/officeart/2005/8/layout/funnel1"/>
    <dgm:cxn modelId="{4E57E411-1B5D-634D-8FB5-9E579D844139}" type="presParOf" srcId="{789031DE-3129-FF47-B824-36D8A518BE54}" destId="{804A1250-B47F-4F42-A26D-0CCFA11023C2}" srcOrd="3" destOrd="0" presId="urn:microsoft.com/office/officeart/2005/8/layout/funnel1"/>
    <dgm:cxn modelId="{51B03953-7DD2-8E4A-AB36-3BB0BCD97136}" type="presParOf" srcId="{789031DE-3129-FF47-B824-36D8A518BE54}" destId="{4AE35FAF-3745-1545-B36C-1461A05B0790}"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B83AE6F-39C7-B846-9B12-0A4ECCB696E4}"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5F7B83DB-5A2B-4641-8627-FB31A6D5F3C2}">
      <dgm:prSet phldrT="[Text]" custT="1"/>
      <dgm:spPr/>
      <dgm:t>
        <a:bodyPr/>
        <a:lstStyle/>
        <a:p>
          <a:r>
            <a:rPr lang="en-US" sz="2200" dirty="0" smtClean="0"/>
            <a:t>Employment</a:t>
          </a:r>
          <a:endParaRPr lang="en-US" sz="2200" dirty="0"/>
        </a:p>
      </dgm:t>
    </dgm:pt>
    <dgm:pt modelId="{570D5CB0-4E8F-EE4E-B986-1B687317CA88}" type="parTrans" cxnId="{8FC449AC-E393-6D45-89A3-DB4281D03567}">
      <dgm:prSet/>
      <dgm:spPr/>
      <dgm:t>
        <a:bodyPr/>
        <a:lstStyle/>
        <a:p>
          <a:endParaRPr lang="en-US"/>
        </a:p>
      </dgm:t>
    </dgm:pt>
    <dgm:pt modelId="{E649D9C7-9B5D-8D44-8F52-0FF802D39A63}" type="sibTrans" cxnId="{8FC449AC-E393-6D45-89A3-DB4281D03567}">
      <dgm:prSet/>
      <dgm:spPr/>
      <dgm:t>
        <a:bodyPr/>
        <a:lstStyle/>
        <a:p>
          <a:endParaRPr lang="en-US"/>
        </a:p>
      </dgm:t>
    </dgm:pt>
    <dgm:pt modelId="{378CFBBB-9F4A-0742-A942-F3F410DAF03A}">
      <dgm:prSet phldrT="[Text]"/>
      <dgm:spPr/>
      <dgm:t>
        <a:bodyPr/>
        <a:lstStyle/>
        <a:p>
          <a:r>
            <a:rPr lang="en-US" dirty="0" smtClean="0"/>
            <a:t>Increase the number of certified minority teachers who obtain jobs in CT.</a:t>
          </a:r>
          <a:endParaRPr lang="en-US" dirty="0"/>
        </a:p>
      </dgm:t>
    </dgm:pt>
    <dgm:pt modelId="{054208CC-D9DC-EB45-B963-FED6BFCE1901}" type="parTrans" cxnId="{6EB73BE9-2BE8-1B49-BD6E-E0C8E5A2CC5A}">
      <dgm:prSet/>
      <dgm:spPr/>
      <dgm:t>
        <a:bodyPr/>
        <a:lstStyle/>
        <a:p>
          <a:endParaRPr lang="en-US"/>
        </a:p>
      </dgm:t>
    </dgm:pt>
    <dgm:pt modelId="{CD582232-CA16-4F4B-9185-0D291A3214E0}" type="sibTrans" cxnId="{6EB73BE9-2BE8-1B49-BD6E-E0C8E5A2CC5A}">
      <dgm:prSet/>
      <dgm:spPr/>
      <dgm:t>
        <a:bodyPr/>
        <a:lstStyle/>
        <a:p>
          <a:endParaRPr lang="en-US"/>
        </a:p>
      </dgm:t>
    </dgm:pt>
    <dgm:pt modelId="{789031DE-3129-FF47-B824-36D8A518BE54}" type="pres">
      <dgm:prSet presAssocID="{4B83AE6F-39C7-B846-9B12-0A4ECCB696E4}" presName="Name0" presStyleCnt="0">
        <dgm:presLayoutVars>
          <dgm:chMax val="4"/>
          <dgm:resizeHandles val="exact"/>
        </dgm:presLayoutVars>
      </dgm:prSet>
      <dgm:spPr/>
      <dgm:t>
        <a:bodyPr/>
        <a:lstStyle/>
        <a:p>
          <a:endParaRPr lang="en-US"/>
        </a:p>
      </dgm:t>
    </dgm:pt>
    <dgm:pt modelId="{47C12FD4-0BA6-D646-85B7-0DA2E57A28FD}" type="pres">
      <dgm:prSet presAssocID="{4B83AE6F-39C7-B846-9B12-0A4ECCB696E4}" presName="ellipse" presStyleLbl="trBgShp" presStyleIdx="0" presStyleCnt="1"/>
      <dgm:spPr/>
    </dgm:pt>
    <dgm:pt modelId="{D8D8C892-D300-A840-B7D6-3DD20F227BAB}" type="pres">
      <dgm:prSet presAssocID="{4B83AE6F-39C7-B846-9B12-0A4ECCB696E4}" presName="arrow1" presStyleLbl="fgShp" presStyleIdx="0" presStyleCnt="1"/>
      <dgm:spPr/>
      <dgm:t>
        <a:bodyPr/>
        <a:lstStyle/>
        <a:p>
          <a:endParaRPr lang="en-US"/>
        </a:p>
      </dgm:t>
    </dgm:pt>
    <dgm:pt modelId="{63C32B44-163B-6349-B3A7-37001E7A8D95}" type="pres">
      <dgm:prSet presAssocID="{4B83AE6F-39C7-B846-9B12-0A4ECCB696E4}" presName="rectangle" presStyleLbl="revTx" presStyleIdx="0" presStyleCnt="1" custScaleX="129181">
        <dgm:presLayoutVars>
          <dgm:bulletEnabled val="1"/>
        </dgm:presLayoutVars>
      </dgm:prSet>
      <dgm:spPr/>
      <dgm:t>
        <a:bodyPr/>
        <a:lstStyle/>
        <a:p>
          <a:endParaRPr lang="en-US"/>
        </a:p>
      </dgm:t>
    </dgm:pt>
    <dgm:pt modelId="{804A1250-B47F-4F42-A26D-0CCFA11023C2}" type="pres">
      <dgm:prSet presAssocID="{378CFBBB-9F4A-0742-A942-F3F410DAF03A}" presName="item1" presStyleLbl="node1" presStyleIdx="0" presStyleCnt="1">
        <dgm:presLayoutVars>
          <dgm:bulletEnabled val="1"/>
        </dgm:presLayoutVars>
      </dgm:prSet>
      <dgm:spPr/>
      <dgm:t>
        <a:bodyPr/>
        <a:lstStyle/>
        <a:p>
          <a:endParaRPr lang="en-US"/>
        </a:p>
      </dgm:t>
    </dgm:pt>
    <dgm:pt modelId="{4AE35FAF-3745-1545-B36C-1461A05B0790}" type="pres">
      <dgm:prSet presAssocID="{4B83AE6F-39C7-B846-9B12-0A4ECCB696E4}" presName="funnel" presStyleLbl="trAlignAcc1" presStyleIdx="0" presStyleCnt="1"/>
      <dgm:spPr/>
    </dgm:pt>
  </dgm:ptLst>
  <dgm:cxnLst>
    <dgm:cxn modelId="{6EB73BE9-2BE8-1B49-BD6E-E0C8E5A2CC5A}" srcId="{4B83AE6F-39C7-B846-9B12-0A4ECCB696E4}" destId="{378CFBBB-9F4A-0742-A942-F3F410DAF03A}" srcOrd="1" destOrd="0" parTransId="{054208CC-D9DC-EB45-B963-FED6BFCE1901}" sibTransId="{CD582232-CA16-4F4B-9185-0D291A3214E0}"/>
    <dgm:cxn modelId="{44FC5A68-3C1D-EA41-A98D-14475FE0282C}" type="presOf" srcId="{378CFBBB-9F4A-0742-A942-F3F410DAF03A}" destId="{63C32B44-163B-6349-B3A7-37001E7A8D95}" srcOrd="0" destOrd="0" presId="urn:microsoft.com/office/officeart/2005/8/layout/funnel1"/>
    <dgm:cxn modelId="{295D2424-333E-3044-BD57-2C45E39A176B}" type="presOf" srcId="{5F7B83DB-5A2B-4641-8627-FB31A6D5F3C2}" destId="{804A1250-B47F-4F42-A26D-0CCFA11023C2}" srcOrd="0" destOrd="0" presId="urn:microsoft.com/office/officeart/2005/8/layout/funnel1"/>
    <dgm:cxn modelId="{3120A19D-735A-D04F-B998-E822414173CE}" type="presOf" srcId="{4B83AE6F-39C7-B846-9B12-0A4ECCB696E4}" destId="{789031DE-3129-FF47-B824-36D8A518BE54}" srcOrd="0" destOrd="0" presId="urn:microsoft.com/office/officeart/2005/8/layout/funnel1"/>
    <dgm:cxn modelId="{8FC449AC-E393-6D45-89A3-DB4281D03567}" srcId="{4B83AE6F-39C7-B846-9B12-0A4ECCB696E4}" destId="{5F7B83DB-5A2B-4641-8627-FB31A6D5F3C2}" srcOrd="0" destOrd="0" parTransId="{570D5CB0-4E8F-EE4E-B986-1B687317CA88}" sibTransId="{E649D9C7-9B5D-8D44-8F52-0FF802D39A63}"/>
    <dgm:cxn modelId="{D2B8EB42-A056-9949-8C64-E18957BCCE46}" type="presParOf" srcId="{789031DE-3129-FF47-B824-36D8A518BE54}" destId="{47C12FD4-0BA6-D646-85B7-0DA2E57A28FD}" srcOrd="0" destOrd="0" presId="urn:microsoft.com/office/officeart/2005/8/layout/funnel1"/>
    <dgm:cxn modelId="{F120576D-4DDC-C64D-AC69-5C731AEE1460}" type="presParOf" srcId="{789031DE-3129-FF47-B824-36D8A518BE54}" destId="{D8D8C892-D300-A840-B7D6-3DD20F227BAB}" srcOrd="1" destOrd="0" presId="urn:microsoft.com/office/officeart/2005/8/layout/funnel1"/>
    <dgm:cxn modelId="{95A95808-ED93-8444-9340-C5839DF5CDAB}" type="presParOf" srcId="{789031DE-3129-FF47-B824-36D8A518BE54}" destId="{63C32B44-163B-6349-B3A7-37001E7A8D95}" srcOrd="2" destOrd="0" presId="urn:microsoft.com/office/officeart/2005/8/layout/funnel1"/>
    <dgm:cxn modelId="{F985BEDB-CFC2-9D46-87DE-7E75066AE0F4}" type="presParOf" srcId="{789031DE-3129-FF47-B824-36D8A518BE54}" destId="{804A1250-B47F-4F42-A26D-0CCFA11023C2}" srcOrd="3" destOrd="0" presId="urn:microsoft.com/office/officeart/2005/8/layout/funnel1"/>
    <dgm:cxn modelId="{D41BE50D-68EC-194A-9046-787D5D7EC15D}" type="presParOf" srcId="{789031DE-3129-FF47-B824-36D8A518BE54}" destId="{4AE35FAF-3745-1545-B36C-1461A05B0790}"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B83AE6F-39C7-B846-9B12-0A4ECCB696E4}" type="doc">
      <dgm:prSet loTypeId="urn:microsoft.com/office/officeart/2005/8/layout/funnel1" loCatId="" qsTypeId="urn:microsoft.com/office/officeart/2005/8/quickstyle/simple4" qsCatId="simple" csTypeId="urn:microsoft.com/office/officeart/2005/8/colors/accent1_2" csCatId="accent1" phldr="1"/>
      <dgm:spPr/>
      <dgm:t>
        <a:bodyPr/>
        <a:lstStyle/>
        <a:p>
          <a:endParaRPr lang="en-US"/>
        </a:p>
      </dgm:t>
    </dgm:pt>
    <dgm:pt modelId="{5F7B83DB-5A2B-4641-8627-FB31A6D5F3C2}">
      <dgm:prSet phldrT="[Text]" custT="1"/>
      <dgm:spPr/>
      <dgm:t>
        <a:bodyPr/>
        <a:lstStyle/>
        <a:p>
          <a:r>
            <a:rPr lang="en-US" sz="2200" dirty="0" smtClean="0"/>
            <a:t>Retention</a:t>
          </a:r>
          <a:endParaRPr lang="en-US" sz="2200" dirty="0"/>
        </a:p>
      </dgm:t>
    </dgm:pt>
    <dgm:pt modelId="{570D5CB0-4E8F-EE4E-B986-1B687317CA88}" type="parTrans" cxnId="{8FC449AC-E393-6D45-89A3-DB4281D03567}">
      <dgm:prSet/>
      <dgm:spPr/>
      <dgm:t>
        <a:bodyPr/>
        <a:lstStyle/>
        <a:p>
          <a:endParaRPr lang="en-US"/>
        </a:p>
      </dgm:t>
    </dgm:pt>
    <dgm:pt modelId="{E649D9C7-9B5D-8D44-8F52-0FF802D39A63}" type="sibTrans" cxnId="{8FC449AC-E393-6D45-89A3-DB4281D03567}">
      <dgm:prSet/>
      <dgm:spPr/>
      <dgm:t>
        <a:bodyPr/>
        <a:lstStyle/>
        <a:p>
          <a:endParaRPr lang="en-US"/>
        </a:p>
      </dgm:t>
    </dgm:pt>
    <dgm:pt modelId="{378CFBBB-9F4A-0742-A942-F3F410DAF03A}">
      <dgm:prSet phldrT="[Text]"/>
      <dgm:spPr/>
      <dgm:t>
        <a:bodyPr/>
        <a:lstStyle/>
        <a:p>
          <a:r>
            <a:rPr lang="en-US" dirty="0" smtClean="0"/>
            <a:t>Decrease the number of minority teachers who leave the profession in CT.</a:t>
          </a:r>
          <a:endParaRPr lang="en-US" dirty="0"/>
        </a:p>
      </dgm:t>
    </dgm:pt>
    <dgm:pt modelId="{054208CC-D9DC-EB45-B963-FED6BFCE1901}" type="parTrans" cxnId="{6EB73BE9-2BE8-1B49-BD6E-E0C8E5A2CC5A}">
      <dgm:prSet/>
      <dgm:spPr/>
      <dgm:t>
        <a:bodyPr/>
        <a:lstStyle/>
        <a:p>
          <a:endParaRPr lang="en-US"/>
        </a:p>
      </dgm:t>
    </dgm:pt>
    <dgm:pt modelId="{CD582232-CA16-4F4B-9185-0D291A3214E0}" type="sibTrans" cxnId="{6EB73BE9-2BE8-1B49-BD6E-E0C8E5A2CC5A}">
      <dgm:prSet/>
      <dgm:spPr/>
      <dgm:t>
        <a:bodyPr/>
        <a:lstStyle/>
        <a:p>
          <a:endParaRPr lang="en-US"/>
        </a:p>
      </dgm:t>
    </dgm:pt>
    <dgm:pt modelId="{789031DE-3129-FF47-B824-36D8A518BE54}" type="pres">
      <dgm:prSet presAssocID="{4B83AE6F-39C7-B846-9B12-0A4ECCB696E4}" presName="Name0" presStyleCnt="0">
        <dgm:presLayoutVars>
          <dgm:chMax val="4"/>
          <dgm:resizeHandles val="exact"/>
        </dgm:presLayoutVars>
      </dgm:prSet>
      <dgm:spPr/>
      <dgm:t>
        <a:bodyPr/>
        <a:lstStyle/>
        <a:p>
          <a:endParaRPr lang="en-US"/>
        </a:p>
      </dgm:t>
    </dgm:pt>
    <dgm:pt modelId="{47C12FD4-0BA6-D646-85B7-0DA2E57A28FD}" type="pres">
      <dgm:prSet presAssocID="{4B83AE6F-39C7-B846-9B12-0A4ECCB696E4}" presName="ellipse" presStyleLbl="trBgShp" presStyleIdx="0" presStyleCnt="1"/>
      <dgm:spPr/>
    </dgm:pt>
    <dgm:pt modelId="{D8D8C892-D300-A840-B7D6-3DD20F227BAB}" type="pres">
      <dgm:prSet presAssocID="{4B83AE6F-39C7-B846-9B12-0A4ECCB696E4}" presName="arrow1" presStyleLbl="fgShp" presStyleIdx="0" presStyleCnt="1"/>
      <dgm:spPr/>
      <dgm:t>
        <a:bodyPr/>
        <a:lstStyle/>
        <a:p>
          <a:endParaRPr lang="en-US"/>
        </a:p>
      </dgm:t>
    </dgm:pt>
    <dgm:pt modelId="{63C32B44-163B-6349-B3A7-37001E7A8D95}" type="pres">
      <dgm:prSet presAssocID="{4B83AE6F-39C7-B846-9B12-0A4ECCB696E4}" presName="rectangle" presStyleLbl="revTx" presStyleIdx="0" presStyleCnt="1" custScaleX="129181">
        <dgm:presLayoutVars>
          <dgm:bulletEnabled val="1"/>
        </dgm:presLayoutVars>
      </dgm:prSet>
      <dgm:spPr/>
      <dgm:t>
        <a:bodyPr/>
        <a:lstStyle/>
        <a:p>
          <a:endParaRPr lang="en-US"/>
        </a:p>
      </dgm:t>
    </dgm:pt>
    <dgm:pt modelId="{804A1250-B47F-4F42-A26D-0CCFA11023C2}" type="pres">
      <dgm:prSet presAssocID="{378CFBBB-9F4A-0742-A942-F3F410DAF03A}" presName="item1" presStyleLbl="node1" presStyleIdx="0" presStyleCnt="1">
        <dgm:presLayoutVars>
          <dgm:bulletEnabled val="1"/>
        </dgm:presLayoutVars>
      </dgm:prSet>
      <dgm:spPr/>
      <dgm:t>
        <a:bodyPr/>
        <a:lstStyle/>
        <a:p>
          <a:endParaRPr lang="en-US"/>
        </a:p>
      </dgm:t>
    </dgm:pt>
    <dgm:pt modelId="{4AE35FAF-3745-1545-B36C-1461A05B0790}" type="pres">
      <dgm:prSet presAssocID="{4B83AE6F-39C7-B846-9B12-0A4ECCB696E4}" presName="funnel" presStyleLbl="trAlignAcc1" presStyleIdx="0" presStyleCnt="1"/>
      <dgm:spPr/>
    </dgm:pt>
  </dgm:ptLst>
  <dgm:cxnLst>
    <dgm:cxn modelId="{6EB73BE9-2BE8-1B49-BD6E-E0C8E5A2CC5A}" srcId="{4B83AE6F-39C7-B846-9B12-0A4ECCB696E4}" destId="{378CFBBB-9F4A-0742-A942-F3F410DAF03A}" srcOrd="1" destOrd="0" parTransId="{054208CC-D9DC-EB45-B963-FED6BFCE1901}" sibTransId="{CD582232-CA16-4F4B-9185-0D291A3214E0}"/>
    <dgm:cxn modelId="{52D2E2B7-1B59-2A42-BC22-2606D826EC19}" type="presOf" srcId="{5F7B83DB-5A2B-4641-8627-FB31A6D5F3C2}" destId="{804A1250-B47F-4F42-A26D-0CCFA11023C2}" srcOrd="0" destOrd="0" presId="urn:microsoft.com/office/officeart/2005/8/layout/funnel1"/>
    <dgm:cxn modelId="{0EF7E03D-853B-BF48-B6CD-B1ECD2288AB3}" type="presOf" srcId="{378CFBBB-9F4A-0742-A942-F3F410DAF03A}" destId="{63C32B44-163B-6349-B3A7-37001E7A8D95}" srcOrd="0" destOrd="0" presId="urn:microsoft.com/office/officeart/2005/8/layout/funnel1"/>
    <dgm:cxn modelId="{D68C8109-9A81-5649-A36C-CE5D221EEA53}" type="presOf" srcId="{4B83AE6F-39C7-B846-9B12-0A4ECCB696E4}" destId="{789031DE-3129-FF47-B824-36D8A518BE54}" srcOrd="0" destOrd="0" presId="urn:microsoft.com/office/officeart/2005/8/layout/funnel1"/>
    <dgm:cxn modelId="{8FC449AC-E393-6D45-89A3-DB4281D03567}" srcId="{4B83AE6F-39C7-B846-9B12-0A4ECCB696E4}" destId="{5F7B83DB-5A2B-4641-8627-FB31A6D5F3C2}" srcOrd="0" destOrd="0" parTransId="{570D5CB0-4E8F-EE4E-B986-1B687317CA88}" sibTransId="{E649D9C7-9B5D-8D44-8F52-0FF802D39A63}"/>
    <dgm:cxn modelId="{B35A6419-4BAB-2440-80DC-9E79A7F85D01}" type="presParOf" srcId="{789031DE-3129-FF47-B824-36D8A518BE54}" destId="{47C12FD4-0BA6-D646-85B7-0DA2E57A28FD}" srcOrd="0" destOrd="0" presId="urn:microsoft.com/office/officeart/2005/8/layout/funnel1"/>
    <dgm:cxn modelId="{F8AD893A-5F0C-4A49-8A1C-C6607A5D1E45}" type="presParOf" srcId="{789031DE-3129-FF47-B824-36D8A518BE54}" destId="{D8D8C892-D300-A840-B7D6-3DD20F227BAB}" srcOrd="1" destOrd="0" presId="urn:microsoft.com/office/officeart/2005/8/layout/funnel1"/>
    <dgm:cxn modelId="{9504CC3C-794D-5D4B-81BE-B68C94A04852}" type="presParOf" srcId="{789031DE-3129-FF47-B824-36D8A518BE54}" destId="{63C32B44-163B-6349-B3A7-37001E7A8D95}" srcOrd="2" destOrd="0" presId="urn:microsoft.com/office/officeart/2005/8/layout/funnel1"/>
    <dgm:cxn modelId="{15783DF1-B8FC-334D-86F1-B39841D3E682}" type="presParOf" srcId="{789031DE-3129-FF47-B824-36D8A518BE54}" destId="{804A1250-B47F-4F42-A26D-0CCFA11023C2}" srcOrd="3" destOrd="0" presId="urn:microsoft.com/office/officeart/2005/8/layout/funnel1"/>
    <dgm:cxn modelId="{629BACA7-791A-BB45-8076-54CD654D1FE0}" type="presParOf" srcId="{789031DE-3129-FF47-B824-36D8A518BE54}" destId="{4AE35FAF-3745-1545-B36C-1461A05B0790}" srcOrd="4" destOrd="0" presId="urn:microsoft.com/office/officeart/2005/8/layout/funne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3.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5.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6.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7.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8.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9.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AE8DB20A-3981-1242-9D80-F92F1BAC9FFC}" type="datetimeFigureOut">
              <a:rPr lang="en-US" smtClean="0"/>
              <a:t>5/31/2017</a:t>
            </a:fld>
            <a:endParaRPr lang="en-US" dirty="0"/>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C67FF9AE-C8F7-FC4B-A757-4DACADF9483D}" type="slidenum">
              <a:rPr lang="en-US" smtClean="0"/>
              <a:t>‹#›</a:t>
            </a:fld>
            <a:endParaRPr lang="en-US" dirty="0"/>
          </a:p>
        </p:txBody>
      </p:sp>
    </p:spTree>
    <p:extLst>
      <p:ext uri="{BB962C8B-B14F-4D97-AF65-F5344CB8AC3E}">
        <p14:creationId xmlns:p14="http://schemas.microsoft.com/office/powerpoint/2010/main" val="105577396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30C6A1F-1FC0-8A43-807D-5C775C58FDA8}" type="datetimeFigureOut">
              <a:rPr lang="en-US" smtClean="0"/>
              <a:t>5/31/2017</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BB4C37B-3BDC-5E44-875E-B0507FE5F118}" type="slidenum">
              <a:rPr lang="en-US" smtClean="0"/>
              <a:t>‹#›</a:t>
            </a:fld>
            <a:endParaRPr lang="en-US" dirty="0"/>
          </a:p>
        </p:txBody>
      </p:sp>
    </p:spTree>
    <p:extLst>
      <p:ext uri="{BB962C8B-B14F-4D97-AF65-F5344CB8AC3E}">
        <p14:creationId xmlns:p14="http://schemas.microsoft.com/office/powerpoint/2010/main" val="539839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mailto:mtiep@eiu.edu" TargetMode="External"/><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edsight.ct.gov/SASPortal/main.do"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edsight.ct.gov/SASPortal/main.do"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t>1</a:t>
            </a:fld>
            <a:endParaRPr lang="en-US" dirty="0"/>
          </a:p>
        </p:txBody>
      </p:sp>
    </p:spTree>
    <p:extLst>
      <p:ext uri="{BB962C8B-B14F-4D97-AF65-F5344CB8AC3E}">
        <p14:creationId xmlns:p14="http://schemas.microsoft.com/office/powerpoint/2010/main" val="19963371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http://www.pewresearch.org/fact-tank/2014/04/24/more-hispanics-blacks-enrolling-in-college-but-lag-in-bachelors-degrees/</a:t>
            </a:r>
          </a:p>
          <a:p>
            <a:r>
              <a:rPr lang="en-US" dirty="0" smtClean="0"/>
              <a:t>Statistics are from the U.S. Census Bureau</a:t>
            </a:r>
          </a:p>
          <a:p>
            <a:endParaRPr lang="en-US"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t>10</a:t>
            </a:fld>
            <a:endParaRPr lang="en-US"/>
          </a:p>
        </p:txBody>
      </p:sp>
    </p:spTree>
    <p:extLst>
      <p:ext uri="{BB962C8B-B14F-4D97-AF65-F5344CB8AC3E}">
        <p14:creationId xmlns:p14="http://schemas.microsoft.com/office/powerpoint/2010/main" val="1343070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2003-04-- 47,600 </a:t>
            </a:r>
            <a:r>
              <a:rPr lang="en-US" baseline="0" dirty="0" smtClean="0"/>
              <a:t> minorities became teachers but by the end of that year, more than 56,000 overall had left the profession.</a:t>
            </a:r>
          </a:p>
          <a:p>
            <a:r>
              <a:rPr lang="en-US" baseline="0" dirty="0" smtClean="0"/>
              <a:t>Turnover becomes the big undertow. Many conclude that this has to do with the fact that high-minority schools-- where teachers of color want to be---are on average more dysfunctional organizations. Johnson says that minorities who are unhappy in their schools are more likely to leave the profession than white teachers who are more likely to transfer to another school.</a:t>
            </a:r>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11</a:t>
            </a:fld>
            <a:endParaRPr lang="en-US" dirty="0"/>
          </a:p>
        </p:txBody>
      </p:sp>
    </p:spTree>
    <p:extLst>
      <p:ext uri="{BB962C8B-B14F-4D97-AF65-F5344CB8AC3E}">
        <p14:creationId xmlns:p14="http://schemas.microsoft.com/office/powerpoint/2010/main" val="1226581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Our students bring us a sense of hopeful optimism. They speak of celebrating the diversity that surrounds them. </a:t>
            </a:r>
          </a:p>
        </p:txBody>
      </p:sp>
      <p:sp>
        <p:nvSpPr>
          <p:cNvPr id="4" name="Slide Number Placeholder 3"/>
          <p:cNvSpPr>
            <a:spLocks noGrp="1"/>
          </p:cNvSpPr>
          <p:nvPr>
            <p:ph type="sldNum" sz="quarter" idx="10"/>
          </p:nvPr>
        </p:nvSpPr>
        <p:spPr/>
        <p:txBody>
          <a:bodyPr/>
          <a:lstStyle/>
          <a:p>
            <a:fld id="{1BB4C37B-3BDC-5E44-875E-B0507FE5F118}" type="slidenum">
              <a:rPr lang="en-US" smtClean="0"/>
              <a:t>12</a:t>
            </a:fld>
            <a:endParaRPr lang="en-US" dirty="0"/>
          </a:p>
        </p:txBody>
      </p:sp>
    </p:spTree>
    <p:extLst>
      <p:ext uri="{BB962C8B-B14F-4D97-AF65-F5344CB8AC3E}">
        <p14:creationId xmlns:p14="http://schemas.microsoft.com/office/powerpoint/2010/main" val="75876523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13</a:t>
            </a:fld>
            <a:endParaRPr lang="en-US" dirty="0"/>
          </a:p>
        </p:txBody>
      </p:sp>
    </p:spTree>
    <p:extLst>
      <p:ext uri="{BB962C8B-B14F-4D97-AF65-F5344CB8AC3E}">
        <p14:creationId xmlns:p14="http://schemas.microsoft.com/office/powerpoint/2010/main" val="3237800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smtClean="0"/>
              <a:t>-Accelerated </a:t>
            </a:r>
            <a:r>
              <a:rPr lang="en-US" sz="1400" dirty="0"/>
              <a:t>program approval</a:t>
            </a:r>
          </a:p>
          <a:p>
            <a:r>
              <a:rPr lang="en-US" dirty="0" smtClean="0"/>
              <a:t>-Approval of Relay Graduate School of Education</a:t>
            </a:r>
          </a:p>
          <a:p>
            <a:endParaRPr lang="en-US" dirty="0" smtClean="0"/>
          </a:p>
          <a:p>
            <a:endParaRPr lang="en-US" dirty="0" smtClean="0"/>
          </a:p>
          <a:p>
            <a:r>
              <a:rPr lang="en-US" dirty="0" smtClean="0"/>
              <a:t>RESC/MTR Pathways </a:t>
            </a:r>
            <a:r>
              <a:rPr lang="en-US" dirty="0"/>
              <a:t>to Teaching</a:t>
            </a:r>
          </a:p>
          <a:p>
            <a:r>
              <a:rPr lang="en-US" dirty="0" smtClean="0"/>
              <a:t>-</a:t>
            </a:r>
            <a:r>
              <a:rPr lang="en-US" dirty="0"/>
              <a:t>Future Teachers Conference</a:t>
            </a:r>
          </a:p>
          <a:p>
            <a:r>
              <a:rPr lang="en-US" dirty="0" smtClean="0"/>
              <a:t>-</a:t>
            </a:r>
            <a:r>
              <a:rPr lang="en-US" dirty="0"/>
              <a:t>Scholarships</a:t>
            </a:r>
          </a:p>
          <a:p>
            <a:r>
              <a:rPr lang="en-US" dirty="0" smtClean="0"/>
              <a:t>-</a:t>
            </a:r>
            <a:r>
              <a:rPr lang="en-US" dirty="0"/>
              <a:t>Peer networking</a:t>
            </a:r>
          </a:p>
          <a:p>
            <a:endParaRPr lang="en-US" dirty="0"/>
          </a:p>
          <a:p>
            <a:r>
              <a:rPr lang="en-US" dirty="0" smtClean="0"/>
              <a:t>P.A</a:t>
            </a:r>
            <a:r>
              <a:rPr lang="en-US" dirty="0"/>
              <a:t>. 16-41: </a:t>
            </a:r>
            <a:r>
              <a:rPr lang="en-US" i="1" dirty="0"/>
              <a:t>An Act Concerning the Recommendations of the MTR Task Force</a:t>
            </a:r>
            <a:endParaRPr lang="en-US" dirty="0"/>
          </a:p>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14</a:t>
            </a:fld>
            <a:endParaRPr lang="en-US" dirty="0"/>
          </a:p>
        </p:txBody>
      </p:sp>
    </p:spTree>
    <p:extLst>
      <p:ext uri="{BB962C8B-B14F-4D97-AF65-F5344CB8AC3E}">
        <p14:creationId xmlns:p14="http://schemas.microsoft.com/office/powerpoint/2010/main" val="4248673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4C37B-3BDC-5E44-875E-B0507FE5F118}" type="slidenum">
              <a:rPr lang="en-US" smtClean="0"/>
              <a:t>15</a:t>
            </a:fld>
            <a:endParaRPr lang="en-US" dirty="0"/>
          </a:p>
        </p:txBody>
      </p:sp>
    </p:spTree>
    <p:extLst>
      <p:ext uri="{BB962C8B-B14F-4D97-AF65-F5344CB8AC3E}">
        <p14:creationId xmlns:p14="http://schemas.microsoft.com/office/powerpoint/2010/main" val="2530905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4C37B-3BDC-5E44-875E-B0507FE5F118}" type="slidenum">
              <a:rPr lang="en-US" smtClean="0"/>
              <a:t>16</a:t>
            </a:fld>
            <a:endParaRPr lang="en-US" dirty="0"/>
          </a:p>
        </p:txBody>
      </p:sp>
    </p:spTree>
    <p:extLst>
      <p:ext uri="{BB962C8B-B14F-4D97-AF65-F5344CB8AC3E}">
        <p14:creationId xmlns:p14="http://schemas.microsoft.com/office/powerpoint/2010/main" val="24235131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b="1" baseline="0" dirty="0" smtClean="0"/>
              <a:t>CT Equity Plan</a:t>
            </a:r>
          </a:p>
          <a:p>
            <a:pPr defTabSz="931774">
              <a:defRPr/>
            </a:pPr>
            <a:r>
              <a:rPr lang="en-US" baseline="0" dirty="0" smtClean="0"/>
              <a:t>At the time of submission, minimally, states were required to determine the equity gaps between the rates at which poor and minority children are taught by inexperienced, unqualified or out-of-field teachers compared to the rates at which others are taught by these teachers. Additionally,  </a:t>
            </a:r>
            <a:r>
              <a:rPr lang="en-US" i="1" baseline="0" dirty="0" smtClean="0"/>
              <a:t>Connecticut’s Equitable Access to Excellent Educators </a:t>
            </a:r>
            <a:r>
              <a:rPr lang="en-US" baseline="0" dirty="0" smtClean="0"/>
              <a:t>plan also examined principal experience, teacher and principal retention and specific shortage areas in which vacancies continue to exist.</a:t>
            </a:r>
          </a:p>
          <a:p>
            <a:r>
              <a:rPr lang="en-US" b="0" dirty="0" smtClean="0"/>
              <a:t>In</a:t>
            </a:r>
            <a:r>
              <a:rPr lang="en-US" b="0" baseline="0" dirty="0" smtClean="0"/>
              <a:t> the summer of 2015, The State Board of Education and the Commissioner recommitted itself to their ongoing efforts to pursue both equity and excellence for all CT students. A team of professionals representing all six of CT’s regional educational service centers was convened and asked to design a plan for the Department of Education and the State Board of Education’s practice over the next five years that would achieve this goal.</a:t>
            </a:r>
          </a:p>
          <a:p>
            <a:endParaRPr lang="en-US" b="1" baseline="0" dirty="0" smtClean="0"/>
          </a:p>
          <a:p>
            <a:r>
              <a:rPr lang="en-US" b="1" baseline="0" dirty="0" smtClean="0"/>
              <a:t>Five Year Comprehensive Plan</a:t>
            </a:r>
          </a:p>
          <a:p>
            <a:r>
              <a:rPr lang="en-US" b="0" baseline="0" dirty="0" smtClean="0"/>
              <a:t>The plan represents the Board’s commitment to CT’s citizens and communities to support local public school districts’ efforts to provide a great education in an outstanding school for every child in our state and features four promises to our students:</a:t>
            </a:r>
          </a:p>
          <a:p>
            <a:endParaRPr lang="en-US" b="0" baseline="0" dirty="0" smtClean="0"/>
          </a:p>
          <a:p>
            <a:r>
              <a:rPr lang="en-US" b="0" baseline="0" dirty="0" smtClean="0"/>
              <a:t>1)Ensure their non-academic needs are met so they are healthy, happy , and ready to learn.</a:t>
            </a:r>
          </a:p>
          <a:p>
            <a:r>
              <a:rPr lang="en-US" b="0" baseline="0" dirty="0" smtClean="0"/>
              <a:t>2) Support their school and district in staying on target with learning goals.</a:t>
            </a:r>
          </a:p>
          <a:p>
            <a:r>
              <a:rPr lang="en-US" b="0" baseline="0" dirty="0" smtClean="0"/>
              <a:t>3) Give them access to great teachers and school leaders</a:t>
            </a:r>
          </a:p>
          <a:p>
            <a:r>
              <a:rPr lang="en-US" b="0" baseline="0" dirty="0" smtClean="0"/>
              <a:t>4) Make sure they learn what they need to know to succeed in college, career and life.</a:t>
            </a:r>
          </a:p>
          <a:p>
            <a:endParaRPr lang="en-US" b="1" baseline="0" dirty="0" smtClean="0"/>
          </a:p>
          <a:p>
            <a:r>
              <a:rPr lang="en-US" b="1" baseline="0" dirty="0" smtClean="0"/>
              <a:t>ESSA Consolidated Plan</a:t>
            </a:r>
          </a:p>
          <a:p>
            <a:r>
              <a:rPr lang="en-US" b="0" dirty="0" smtClean="0"/>
              <a:t>The Elementary and Secondary Education Act (ESEA) as amended by the Every Student</a:t>
            </a:r>
            <a:r>
              <a:rPr lang="en-US" b="0" baseline="0" dirty="0" smtClean="0"/>
              <a:t> Succeeds Act (ESSA) signed into law in December 2015 permits the Secretary of Education to establish procedures and criteria under which a state education agency may submit a consolidated plan designed to simplify application requirements and burden.</a:t>
            </a:r>
          </a:p>
          <a:p>
            <a:endParaRPr lang="en-US" b="0" baseline="0" dirty="0" smtClean="0"/>
          </a:p>
          <a:p>
            <a:r>
              <a:rPr lang="en-US" b="0" baseline="0" dirty="0" smtClean="0"/>
              <a:t>CT elected to submit a consolidated plan in a comprehensive way that will support local school districts, schools and subgroups of students this past April. This consolidated plan asks us as a state agency 1) what is our vision with regard to our public education system? 2) How will this plan help drive toward that vision? 3) How will we evaluate the effectiveness of our plan on an ongoing basis?</a:t>
            </a:r>
          </a:p>
          <a:p>
            <a:endParaRPr lang="en-US" b="0" baseline="0" dirty="0" smtClean="0"/>
          </a:p>
          <a:p>
            <a:r>
              <a:rPr lang="en-US" b="0" baseline="0" dirty="0" smtClean="0"/>
              <a:t>Each Consolidated State Plan must engage in timely and meaningful consultation with stakeholders to reflect the geographic diversity of the state. Other components required for inclusion:</a:t>
            </a:r>
          </a:p>
          <a:p>
            <a:r>
              <a:rPr lang="en-US" b="0" baseline="0" dirty="0" smtClean="0"/>
              <a:t>I. Long-term goals</a:t>
            </a:r>
          </a:p>
          <a:p>
            <a:pPr marL="232943" indent="-232943">
              <a:buFont typeface="Wingdings" panose="05000000000000000000" pitchFamily="2" charset="2"/>
              <a:buChar char="Ø"/>
            </a:pPr>
            <a:r>
              <a:rPr lang="en-US" b="0" baseline="0" dirty="0" smtClean="0"/>
              <a:t>Academic achievement</a:t>
            </a:r>
          </a:p>
          <a:p>
            <a:pPr marL="232943" indent="-232943">
              <a:buFont typeface="Wingdings" panose="05000000000000000000" pitchFamily="2" charset="2"/>
              <a:buChar char="Ø"/>
            </a:pPr>
            <a:r>
              <a:rPr lang="en-US" b="0" baseline="0" dirty="0" smtClean="0"/>
              <a:t>Graduation rates</a:t>
            </a:r>
          </a:p>
          <a:p>
            <a:pPr marL="232943" indent="-232943">
              <a:buFont typeface="Wingdings" panose="05000000000000000000" pitchFamily="2" charset="2"/>
              <a:buChar char="Ø"/>
            </a:pPr>
            <a:r>
              <a:rPr lang="en-US" b="0" baseline="0" dirty="0" smtClean="0"/>
              <a:t>English Language proficiency</a:t>
            </a:r>
          </a:p>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17</a:t>
            </a:fld>
            <a:endParaRPr lang="en-US" dirty="0"/>
          </a:p>
        </p:txBody>
      </p:sp>
    </p:spTree>
    <p:extLst>
      <p:ext uri="{BB962C8B-B14F-4D97-AF65-F5344CB8AC3E}">
        <p14:creationId xmlns:p14="http://schemas.microsoft.com/office/powerpoint/2010/main" val="292347713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18</a:t>
            </a:fld>
            <a:endParaRPr lang="en-US" dirty="0"/>
          </a:p>
        </p:txBody>
      </p:sp>
    </p:spTree>
    <p:extLst>
      <p:ext uri="{BB962C8B-B14F-4D97-AF65-F5344CB8AC3E}">
        <p14:creationId xmlns:p14="http://schemas.microsoft.com/office/powerpoint/2010/main" val="352318922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19</a:t>
            </a:fld>
            <a:endParaRPr lang="en-US" dirty="0"/>
          </a:p>
        </p:txBody>
      </p:sp>
    </p:spTree>
    <p:extLst>
      <p:ext uri="{BB962C8B-B14F-4D97-AF65-F5344CB8AC3E}">
        <p14:creationId xmlns:p14="http://schemas.microsoft.com/office/powerpoint/2010/main" val="3867542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4C37B-3BDC-5E44-875E-B0507FE5F118}" type="slidenum">
              <a:rPr lang="en-US" smtClean="0"/>
              <a:t>2</a:t>
            </a:fld>
            <a:endParaRPr lang="en-US" dirty="0"/>
          </a:p>
        </p:txBody>
      </p:sp>
    </p:spTree>
    <p:extLst>
      <p:ext uri="{BB962C8B-B14F-4D97-AF65-F5344CB8AC3E}">
        <p14:creationId xmlns:p14="http://schemas.microsoft.com/office/powerpoint/2010/main" val="25116576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20</a:t>
            </a:fld>
            <a:endParaRPr lang="en-US" dirty="0"/>
          </a:p>
        </p:txBody>
      </p:sp>
    </p:spTree>
    <p:extLst>
      <p:ext uri="{BB962C8B-B14F-4D97-AF65-F5344CB8AC3E}">
        <p14:creationId xmlns:p14="http://schemas.microsoft.com/office/powerpoint/2010/main" val="8622307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u="sng" dirty="0" smtClean="0"/>
              <a:t>Collected </a:t>
            </a:r>
            <a:r>
              <a:rPr lang="en-US" u="sng" dirty="0"/>
              <a:t>Data (Desktop Research)</a:t>
            </a:r>
          </a:p>
          <a:p>
            <a:pPr lvl="0"/>
            <a:r>
              <a:rPr lang="en-US" dirty="0"/>
              <a:t>1</a:t>
            </a:r>
            <a:r>
              <a:rPr lang="en-US" dirty="0" smtClean="0"/>
              <a:t>. Identified </a:t>
            </a:r>
            <a:r>
              <a:rPr lang="en-US" dirty="0"/>
              <a:t>common barriers to minority teacher recruitment</a:t>
            </a:r>
          </a:p>
          <a:p>
            <a:pPr lvl="0"/>
            <a:r>
              <a:rPr lang="en-US" dirty="0"/>
              <a:t>2</a:t>
            </a:r>
            <a:r>
              <a:rPr lang="en-US" dirty="0" smtClean="0"/>
              <a:t>. Determined </a:t>
            </a:r>
            <a:r>
              <a:rPr lang="en-US" dirty="0"/>
              <a:t>what data exists on leakages from the pipeline at each stage </a:t>
            </a:r>
          </a:p>
          <a:p>
            <a:pPr lvl="0"/>
            <a:r>
              <a:rPr lang="en-US" dirty="0"/>
              <a:t>3. Did a nationwide scan of approaches to address existing barriers </a:t>
            </a:r>
          </a:p>
          <a:p>
            <a:pPr lvl="0"/>
            <a:endParaRPr lang="en-US" dirty="0"/>
          </a:p>
          <a:p>
            <a:pPr defTabSz="931774">
              <a:defRPr/>
            </a:pPr>
            <a:r>
              <a:rPr lang="en-US" u="sng" dirty="0"/>
              <a:t>Collected Data (Stakeholder Interviews)</a:t>
            </a:r>
            <a:endParaRPr lang="en-US" dirty="0"/>
          </a:p>
          <a:p>
            <a:pPr lvl="0"/>
            <a:r>
              <a:rPr lang="en-US" dirty="0"/>
              <a:t>1</a:t>
            </a:r>
            <a:r>
              <a:rPr lang="en-US" dirty="0" smtClean="0"/>
              <a:t>. Gathered </a:t>
            </a:r>
            <a:r>
              <a:rPr lang="en-US" dirty="0"/>
              <a:t>information about barriers experienced at each stage in the pipeline </a:t>
            </a:r>
          </a:p>
          <a:p>
            <a:pPr lvl="0"/>
            <a:r>
              <a:rPr lang="en-US" dirty="0"/>
              <a:t>2</a:t>
            </a:r>
            <a:r>
              <a:rPr lang="en-US" dirty="0" smtClean="0"/>
              <a:t>. Sought </a:t>
            </a:r>
            <a:r>
              <a:rPr lang="en-US" dirty="0"/>
              <a:t>opinions about current Connecticut initiatives aimed at increasing teacher diversity </a:t>
            </a:r>
          </a:p>
          <a:p>
            <a:pPr lvl="0"/>
            <a:r>
              <a:rPr lang="en-US" dirty="0"/>
              <a:t>3. Collected transferrable strategies from diversity-focused professionals in other sectors and organizations</a:t>
            </a:r>
          </a:p>
          <a:p>
            <a:pPr lvl="0"/>
            <a:endParaRPr lang="en-US" dirty="0"/>
          </a:p>
          <a:p>
            <a:pPr defTabSz="931774">
              <a:defRPr/>
            </a:pPr>
            <a:r>
              <a:rPr lang="en-US" u="sng" dirty="0"/>
              <a:t>Analysis of Findings</a:t>
            </a:r>
            <a:endParaRPr lang="en-US" dirty="0"/>
          </a:p>
          <a:p>
            <a:pPr lvl="0"/>
            <a:r>
              <a:rPr lang="en-US" dirty="0"/>
              <a:t>1</a:t>
            </a:r>
            <a:r>
              <a:rPr lang="en-US" dirty="0" smtClean="0"/>
              <a:t>. Identified </a:t>
            </a:r>
            <a:r>
              <a:rPr lang="en-US" dirty="0"/>
              <a:t>promising practices from desktop research and interviews</a:t>
            </a:r>
          </a:p>
          <a:p>
            <a:pPr lvl="0"/>
            <a:r>
              <a:rPr lang="en-US" dirty="0"/>
              <a:t>2</a:t>
            </a:r>
            <a:r>
              <a:rPr lang="en-US" dirty="0" smtClean="0"/>
              <a:t>. Assessed </a:t>
            </a:r>
            <a:r>
              <a:rPr lang="en-US" dirty="0"/>
              <a:t>critical success factors in implementing promising practices </a:t>
            </a:r>
          </a:p>
          <a:p>
            <a:pPr lvl="0"/>
            <a:r>
              <a:rPr lang="en-US" dirty="0"/>
              <a:t>3. Developed filters to identify recommendations for CT based on CT-context</a:t>
            </a:r>
          </a:p>
          <a:p>
            <a:pPr lvl="0"/>
            <a:endParaRPr lang="en-US" dirty="0"/>
          </a:p>
          <a:p>
            <a:pPr lvl="0"/>
            <a:endParaRPr lang="en-US" dirty="0"/>
          </a:p>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21</a:t>
            </a:fld>
            <a:endParaRPr lang="en-US" dirty="0"/>
          </a:p>
        </p:txBody>
      </p:sp>
    </p:spTree>
    <p:extLst>
      <p:ext uri="{BB962C8B-B14F-4D97-AF65-F5344CB8AC3E}">
        <p14:creationId xmlns:p14="http://schemas.microsoft.com/office/powerpoint/2010/main" val="203417735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rPr lang="en-US" dirty="0" smtClean="0"/>
              <a:t>Five essential questions to ask yourself as you review promising practices:</a:t>
            </a:r>
          </a:p>
          <a:p>
            <a:pPr rtl="0"/>
            <a:endParaRPr lang="en-US" dirty="0" smtClean="0"/>
          </a:p>
          <a:p>
            <a:pPr rtl="0"/>
            <a:r>
              <a:rPr lang="en-US" dirty="0" smtClean="0"/>
              <a:t>“Wait, what?” is at the root of all understanding.</a:t>
            </a:r>
          </a:p>
          <a:p>
            <a:pPr rtl="0"/>
            <a:r>
              <a:rPr lang="en-US" dirty="0" smtClean="0"/>
              <a:t>“I wonder” is at the heart of all curiosity.</a:t>
            </a:r>
          </a:p>
          <a:p>
            <a:pPr rtl="0"/>
            <a:r>
              <a:rPr lang="en-US" dirty="0" smtClean="0"/>
              <a:t>“Couldn’t we at least…?” is at the beginning of all progress.</a:t>
            </a:r>
          </a:p>
          <a:p>
            <a:pPr rtl="0"/>
            <a:r>
              <a:rPr lang="en-US" dirty="0" smtClean="0"/>
              <a:t>“How can I help?” is at the base of all good relationships. And,</a:t>
            </a:r>
          </a:p>
          <a:p>
            <a:pPr rtl="0"/>
            <a:r>
              <a:rPr lang="en-US" dirty="0" smtClean="0"/>
              <a:t>“What really matters?” gets you to the heart of life.</a:t>
            </a:r>
          </a:p>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22</a:t>
            </a:fld>
            <a:endParaRPr lang="en-US" dirty="0"/>
          </a:p>
        </p:txBody>
      </p:sp>
    </p:spTree>
    <p:extLst>
      <p:ext uri="{BB962C8B-B14F-4D97-AF65-F5344CB8AC3E}">
        <p14:creationId xmlns:p14="http://schemas.microsoft.com/office/powerpoint/2010/main" val="28179231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Interest </a:t>
            </a:r>
            <a:r>
              <a:rPr lang="en-US" b="1" dirty="0"/>
              <a:t>in Teaching (challenges):</a:t>
            </a:r>
          </a:p>
          <a:p>
            <a:pPr marL="174708" indent="-174708" defTabSz="931774">
              <a:buFont typeface="Arial" charset="0"/>
              <a:buChar char="•"/>
              <a:defRPr/>
            </a:pPr>
            <a:r>
              <a:rPr lang="en-US" dirty="0"/>
              <a:t>Society’s negative perception of teaching decreases the profession’s attractiveness.</a:t>
            </a:r>
          </a:p>
          <a:p>
            <a:pPr marL="174708" indent="-174708" defTabSz="931774">
              <a:buFont typeface="Arial" charset="0"/>
              <a:buChar char="•"/>
              <a:defRPr/>
            </a:pPr>
            <a:r>
              <a:rPr lang="en-US" dirty="0"/>
              <a:t>Education’s ability to address systemic social issues can be harnessed to increase interest in teaching.</a:t>
            </a:r>
          </a:p>
          <a:p>
            <a:pPr marL="174708" indent="-174708" defTabSz="931774">
              <a:buFont typeface="Arial" charset="0"/>
              <a:buChar char="•"/>
              <a:defRPr/>
            </a:pPr>
            <a:r>
              <a:rPr lang="en-US" dirty="0"/>
              <a:t>Financing remains an issue and barrier to college and EPP enrollment.</a:t>
            </a:r>
          </a:p>
          <a:p>
            <a:pPr marL="174708" indent="-174708" defTabSz="931774">
              <a:buFont typeface="Arial" charset="0"/>
              <a:buChar char="•"/>
              <a:defRPr/>
            </a:pPr>
            <a:endParaRPr lang="en-US" b="1" dirty="0"/>
          </a:p>
          <a:p>
            <a:pPr defTabSz="931774">
              <a:defRPr/>
            </a:pPr>
            <a:r>
              <a:rPr lang="en-US" b="1" dirty="0"/>
              <a:t>Educator Prep Program Success (challenges):</a:t>
            </a:r>
          </a:p>
          <a:p>
            <a:pPr marL="174708" indent="-174708" defTabSz="931774">
              <a:buFont typeface="Arial" charset="0"/>
              <a:buChar char="•"/>
              <a:defRPr/>
            </a:pPr>
            <a:r>
              <a:rPr lang="en-US" dirty="0"/>
              <a:t>Lower URM EPP graduation rates generally mirror lower URM college graduation rates across all majors.</a:t>
            </a:r>
          </a:p>
          <a:p>
            <a:pPr marL="174708" indent="-174708" defTabSz="931774">
              <a:buFont typeface="Arial" charset="0"/>
              <a:buChar char="•"/>
              <a:defRPr/>
            </a:pPr>
            <a:r>
              <a:rPr lang="en-US" dirty="0"/>
              <a:t>Three types of support—academic, financial, and social—are important for minority teacher candidates.</a:t>
            </a:r>
          </a:p>
          <a:p>
            <a:pPr marL="174708" indent="-174708" defTabSz="931774">
              <a:buFont typeface="Arial" charset="0"/>
              <a:buChar char="•"/>
              <a:defRPr/>
            </a:pPr>
            <a:r>
              <a:rPr lang="en-US" dirty="0">
                <a:solidFill>
                  <a:schemeClr val="dk1"/>
                </a:solidFill>
              </a:rPr>
              <a:t>Little effort and money is being invested into closing the graduation gap.</a:t>
            </a:r>
          </a:p>
          <a:p>
            <a:pPr marL="174708" indent="-174708" defTabSz="931774">
              <a:buFont typeface="Arial" charset="0"/>
              <a:buChar char="•"/>
              <a:defRPr/>
            </a:pPr>
            <a:endParaRPr lang="en-US" b="1" dirty="0">
              <a:solidFill>
                <a:schemeClr val="dk1"/>
              </a:solidFill>
            </a:endParaRPr>
          </a:p>
          <a:p>
            <a:pPr defTabSz="931774">
              <a:defRPr/>
            </a:pPr>
            <a:r>
              <a:rPr lang="en-US" b="1" dirty="0">
                <a:solidFill>
                  <a:schemeClr val="dk1"/>
                </a:solidFill>
              </a:rPr>
              <a:t>Licensure &amp; Certification (challenges):</a:t>
            </a:r>
            <a:endParaRPr lang="en-US" b="1" dirty="0"/>
          </a:p>
          <a:p>
            <a:pPr marL="174708" indent="-174708" defTabSz="931774">
              <a:buFont typeface="Arial" charset="0"/>
              <a:buChar char="•"/>
              <a:defRPr/>
            </a:pPr>
            <a:r>
              <a:rPr lang="en-US" dirty="0">
                <a:solidFill>
                  <a:schemeClr val="dk1"/>
                </a:solidFill>
              </a:rPr>
              <a:t>Certification requirements often exclude minority students from teacher certification programs.</a:t>
            </a:r>
          </a:p>
          <a:p>
            <a:pPr marL="174708" indent="-174708" defTabSz="931774">
              <a:buFont typeface="Arial" charset="0"/>
              <a:buChar char="•"/>
              <a:defRPr/>
            </a:pPr>
            <a:r>
              <a:rPr lang="en-US" dirty="0"/>
              <a:t>The cost associated with teacher certification often prohibits candidates from completing certification</a:t>
            </a:r>
          </a:p>
          <a:p>
            <a:pPr marL="174708" indent="-174708" defTabSz="931774">
              <a:buFont typeface="Arial" charset="0"/>
              <a:buChar char="•"/>
              <a:defRPr/>
            </a:pPr>
            <a:r>
              <a:rPr lang="en-US" dirty="0"/>
              <a:t>CT has </a:t>
            </a:r>
            <a:r>
              <a:rPr lang="en-US" dirty="0" smtClean="0"/>
              <a:t>reciprocity rules that may not be widely understood.</a:t>
            </a:r>
            <a:endParaRPr lang="en-US" dirty="0"/>
          </a:p>
          <a:p>
            <a:pPr defTabSz="931774">
              <a:defRPr/>
            </a:pPr>
            <a:endParaRPr lang="en-US" b="1" dirty="0"/>
          </a:p>
          <a:p>
            <a:pPr defTabSz="931774">
              <a:defRPr/>
            </a:pPr>
            <a:r>
              <a:rPr lang="en-US" b="1" dirty="0"/>
              <a:t>Employment (challenges):</a:t>
            </a:r>
          </a:p>
          <a:p>
            <a:pPr marL="174708" indent="-174708" defTabSz="931774">
              <a:buFont typeface="Arial" charset="0"/>
              <a:buChar char="•"/>
              <a:defRPr/>
            </a:pPr>
            <a:r>
              <a:rPr lang="en-US" dirty="0" smtClean="0"/>
              <a:t>Implicit bias</a:t>
            </a:r>
            <a:endParaRPr lang="en-US" dirty="0"/>
          </a:p>
          <a:p>
            <a:pPr marL="174708" indent="-174708" defTabSz="931774">
              <a:buFont typeface="Arial" charset="0"/>
              <a:buChar char="•"/>
              <a:defRPr/>
            </a:pPr>
            <a:r>
              <a:rPr lang="en-US" dirty="0"/>
              <a:t>Outdated marketing and recruitment practices </a:t>
            </a:r>
          </a:p>
          <a:p>
            <a:pPr marL="174708" indent="-174708" defTabSz="931774">
              <a:buFont typeface="Arial" charset="0"/>
              <a:buChar char="•"/>
              <a:defRPr/>
            </a:pPr>
            <a:r>
              <a:rPr lang="en-US" dirty="0"/>
              <a:t>Limited financial incentives</a:t>
            </a:r>
          </a:p>
          <a:p>
            <a:pPr marL="174708" indent="-174708" defTabSz="931774">
              <a:buFont typeface="Arial" charset="0"/>
              <a:buChar char="•"/>
              <a:defRPr/>
            </a:pPr>
            <a:endParaRPr lang="en-US" b="1" dirty="0"/>
          </a:p>
          <a:p>
            <a:pPr defTabSz="931774">
              <a:defRPr/>
            </a:pPr>
            <a:r>
              <a:rPr lang="en-US" b="1" dirty="0"/>
              <a:t>Retention (challenges):</a:t>
            </a:r>
          </a:p>
          <a:p>
            <a:pPr marL="174708" indent="-174708" defTabSz="931774">
              <a:buFont typeface="Arial" charset="0"/>
              <a:buChar char="•"/>
              <a:defRPr/>
            </a:pPr>
            <a:r>
              <a:rPr lang="en-US" dirty="0"/>
              <a:t>Minority teacher attrition is acute, and is both voluntary and disproportionately involuntary.</a:t>
            </a:r>
            <a:endParaRPr lang="en-US" dirty="0">
              <a:solidFill>
                <a:srgbClr val="FF0000"/>
              </a:solidFill>
            </a:endParaRPr>
          </a:p>
          <a:p>
            <a:pPr marL="174708" indent="-174708" defTabSz="931774">
              <a:buFont typeface="Arial" charset="0"/>
              <a:buChar char="•"/>
              <a:defRPr/>
            </a:pPr>
            <a:r>
              <a:rPr lang="en-US" dirty="0"/>
              <a:t>Less desirable organizational conditions at high-poverty</a:t>
            </a:r>
            <a:r>
              <a:rPr lang="en-US" dirty="0">
                <a:solidFill>
                  <a:srgbClr val="FF0000"/>
                </a:solidFill>
              </a:rPr>
              <a:t>,</a:t>
            </a:r>
            <a:r>
              <a:rPr lang="en-US" dirty="0"/>
              <a:t> high-minority schools fuel voluntary attrition.</a:t>
            </a:r>
          </a:p>
          <a:p>
            <a:pPr marL="174708" indent="-174708" defTabSz="931774">
              <a:buFont typeface="Arial" charset="0"/>
              <a:buChar char="•"/>
              <a:defRPr/>
            </a:pPr>
            <a:r>
              <a:rPr lang="en-US" dirty="0"/>
              <a:t>Teacher attrition is expensive, so it is worth significant investment by states to address.</a:t>
            </a:r>
          </a:p>
          <a:p>
            <a:pPr marL="174708" indent="-174708" defTabSz="931774">
              <a:buFont typeface="Arial" charset="0"/>
              <a:buChar char="•"/>
              <a:defRPr/>
            </a:pPr>
            <a:endParaRPr lang="en-US" b="1" dirty="0"/>
          </a:p>
          <a:p>
            <a:pPr defTabSz="931774">
              <a:defRPr/>
            </a:pPr>
            <a:endParaRPr lang="en-US" b="1" dirty="0"/>
          </a:p>
          <a:p>
            <a:pPr defTabSz="931774">
              <a:defRPr/>
            </a:pPr>
            <a:endParaRPr lang="en-US" b="1" dirty="0"/>
          </a:p>
          <a:p>
            <a:endParaRPr lang="en-US" b="1" dirty="0"/>
          </a:p>
        </p:txBody>
      </p:sp>
      <p:sp>
        <p:nvSpPr>
          <p:cNvPr id="4" name="Slide Number Placeholder 3"/>
          <p:cNvSpPr>
            <a:spLocks noGrp="1"/>
          </p:cNvSpPr>
          <p:nvPr>
            <p:ph type="sldNum" sz="quarter" idx="10"/>
          </p:nvPr>
        </p:nvSpPr>
        <p:spPr/>
        <p:txBody>
          <a:bodyPr/>
          <a:lstStyle/>
          <a:p>
            <a:fld id="{1BB4C37B-3BDC-5E44-875E-B0507FE5F118}" type="slidenum">
              <a:rPr lang="en-US" smtClean="0"/>
              <a:t>23</a:t>
            </a:fld>
            <a:endParaRPr lang="en-US" dirty="0"/>
          </a:p>
        </p:txBody>
      </p:sp>
    </p:spTree>
    <p:extLst>
      <p:ext uri="{BB962C8B-B14F-4D97-AF65-F5344CB8AC3E}">
        <p14:creationId xmlns:p14="http://schemas.microsoft.com/office/powerpoint/2010/main" val="2704345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t>24</a:t>
            </a:fld>
            <a:endParaRPr lang="en-US" dirty="0"/>
          </a:p>
        </p:txBody>
      </p:sp>
    </p:spTree>
    <p:extLst>
      <p:ext uri="{BB962C8B-B14F-4D97-AF65-F5344CB8AC3E}">
        <p14:creationId xmlns:p14="http://schemas.microsoft.com/office/powerpoint/2010/main" val="20773737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dirty="0">
              <a:solidFill>
                <a:srgbClr val="000000"/>
              </a:solidFill>
            </a:endParaRPr>
          </a:p>
          <a:p>
            <a:pPr algn="ctr"/>
            <a:endParaRPr lang="en-US" dirty="0">
              <a:solidFill>
                <a:srgbClr val="000000"/>
              </a:solidFill>
            </a:endParaRPr>
          </a:p>
        </p:txBody>
      </p:sp>
      <p:sp>
        <p:nvSpPr>
          <p:cNvPr id="4" name="Slide Number Placeholder 3"/>
          <p:cNvSpPr>
            <a:spLocks noGrp="1"/>
          </p:cNvSpPr>
          <p:nvPr>
            <p:ph type="sldNum" sz="quarter" idx="10"/>
          </p:nvPr>
        </p:nvSpPr>
        <p:spPr/>
        <p:txBody>
          <a:bodyPr/>
          <a:lstStyle/>
          <a:p>
            <a:fld id="{1BB4C37B-3BDC-5E44-875E-B0507FE5F118}" type="slidenum">
              <a:rPr lang="en-US" smtClean="0"/>
              <a:t>25</a:t>
            </a:fld>
            <a:endParaRPr lang="en-US" dirty="0"/>
          </a:p>
        </p:txBody>
      </p:sp>
    </p:spTree>
    <p:extLst>
      <p:ext uri="{BB962C8B-B14F-4D97-AF65-F5344CB8AC3E}">
        <p14:creationId xmlns:p14="http://schemas.microsoft.com/office/powerpoint/2010/main" val="127307831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26</a:t>
            </a:fld>
            <a:endParaRPr lang="en-US" dirty="0"/>
          </a:p>
        </p:txBody>
      </p:sp>
    </p:spTree>
    <p:extLst>
      <p:ext uri="{BB962C8B-B14F-4D97-AF65-F5344CB8AC3E}">
        <p14:creationId xmlns:p14="http://schemas.microsoft.com/office/powerpoint/2010/main" val="2194374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2943" indent="-232943">
              <a:buAutoNum type="arabicParenR"/>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t>27</a:t>
            </a:fld>
            <a:endParaRPr lang="en-US" dirty="0"/>
          </a:p>
        </p:txBody>
      </p:sp>
    </p:spTree>
    <p:extLst>
      <p:ext uri="{BB962C8B-B14F-4D97-AF65-F5344CB8AC3E}">
        <p14:creationId xmlns:p14="http://schemas.microsoft.com/office/powerpoint/2010/main" val="7331772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b="1" baseline="0"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t>28</a:t>
            </a:fld>
            <a:endParaRPr lang="en-US" dirty="0"/>
          </a:p>
        </p:txBody>
      </p:sp>
    </p:spTree>
    <p:extLst>
      <p:ext uri="{BB962C8B-B14F-4D97-AF65-F5344CB8AC3E}">
        <p14:creationId xmlns:p14="http://schemas.microsoft.com/office/powerpoint/2010/main" val="2450209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t>29</a:t>
            </a:fld>
            <a:endParaRPr lang="en-US"/>
          </a:p>
        </p:txBody>
      </p:sp>
    </p:spTree>
    <p:extLst>
      <p:ext uri="{BB962C8B-B14F-4D97-AF65-F5344CB8AC3E}">
        <p14:creationId xmlns:p14="http://schemas.microsoft.com/office/powerpoint/2010/main" val="9452932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https://www.theatlantic.com/education/archive/2015/08/teachers-of-color-white-students/400553/</a:t>
            </a:r>
          </a:p>
          <a:p>
            <a:pPr defTabSz="931774">
              <a:defRPr/>
            </a:pPr>
            <a:r>
              <a:rPr lang="en-US" dirty="0" smtClean="0"/>
              <a:t>(The Atlantic,</a:t>
            </a:r>
            <a:r>
              <a:rPr lang="en-US" baseline="0" dirty="0" smtClean="0"/>
              <a:t> Why Schools Need More Teachers of Color </a:t>
            </a:r>
            <a:r>
              <a:rPr lang="mr-IN" baseline="0" dirty="0" smtClean="0"/>
              <a:t>–</a:t>
            </a:r>
            <a:r>
              <a:rPr lang="en-US" baseline="0" dirty="0" smtClean="0"/>
              <a:t> for White Students)</a:t>
            </a:r>
            <a:endParaRPr lang="en-US" dirty="0" smtClean="0"/>
          </a:p>
          <a:p>
            <a:pPr defTabSz="931774">
              <a:defRPr/>
            </a:pPr>
            <a:endParaRPr lang="en-US" dirty="0" smtClean="0"/>
          </a:p>
          <a:p>
            <a:pPr defTabSz="931774">
              <a:defRPr/>
            </a:pPr>
            <a:r>
              <a:rPr lang="en-US" dirty="0" smtClean="0"/>
              <a:t>https://www.jstor.org/stable/41341128</a:t>
            </a:r>
            <a:r>
              <a:rPr lang="en-US" baseline="0" dirty="0" smtClean="0"/>
              <a:t> </a:t>
            </a:r>
          </a:p>
          <a:p>
            <a:pPr defTabSz="931774">
              <a:defRPr/>
            </a:pPr>
            <a:r>
              <a:rPr lang="en-US" baseline="0" dirty="0" smtClean="0"/>
              <a:t>(</a:t>
            </a:r>
            <a:r>
              <a:rPr lang="en-US" dirty="0" smtClean="0"/>
              <a:t>The Journal of Negro Education,</a:t>
            </a:r>
            <a:r>
              <a:rPr lang="en-US" baseline="0" dirty="0" smtClean="0"/>
              <a:t> </a:t>
            </a:r>
            <a:r>
              <a:rPr lang="en-US" dirty="0" smtClean="0"/>
              <a:t>Teachers and Teaching for the New Millennium: The Role of HBCUs)</a:t>
            </a:r>
          </a:p>
          <a:p>
            <a:pPr defTabSz="931774">
              <a:defRPr/>
            </a:pP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8069655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“Bold and Aspirational”</a:t>
            </a:r>
            <a:r>
              <a:rPr lang="en-US" b="1" baseline="0" dirty="0" smtClean="0"/>
              <a:t> </a:t>
            </a:r>
          </a:p>
          <a:p>
            <a:endParaRPr lang="en-US" baseline="0" dirty="0" smtClean="0"/>
          </a:p>
          <a:p>
            <a:r>
              <a:rPr lang="en-US" baseline="0" dirty="0" smtClean="0"/>
              <a:t>These are promising practices that require multiple stakeholders and financial investments to push through (possibly even legislative reform), but have the potential of yielding the most candidates of color.</a:t>
            </a:r>
          </a:p>
          <a:p>
            <a:endParaRPr lang="en-US" baseline="0" dirty="0" smtClean="0"/>
          </a:p>
          <a:p>
            <a:r>
              <a:rPr lang="en-US" b="1" baseline="0" dirty="0" smtClean="0"/>
              <a:t>“Within Reach”</a:t>
            </a:r>
          </a:p>
          <a:p>
            <a:endParaRPr lang="en-US" b="1" baseline="0" dirty="0" smtClean="0"/>
          </a:p>
          <a:p>
            <a:r>
              <a:rPr lang="en-US" b="0" baseline="0" dirty="0" smtClean="0"/>
              <a:t>These are promising practices that are taking place at local levels within Connecticut and elsewhere that, if shared and implemented widely, could help yield a significant amount of teachers of color. </a:t>
            </a:r>
            <a:endParaRPr lang="en-US" b="0" dirty="0"/>
          </a:p>
        </p:txBody>
      </p:sp>
      <p:sp>
        <p:nvSpPr>
          <p:cNvPr id="4" name="Slide Number Placeholder 3"/>
          <p:cNvSpPr>
            <a:spLocks noGrp="1"/>
          </p:cNvSpPr>
          <p:nvPr>
            <p:ph type="sldNum" sz="quarter" idx="10"/>
          </p:nvPr>
        </p:nvSpPr>
        <p:spPr/>
        <p:txBody>
          <a:bodyPr/>
          <a:lstStyle/>
          <a:p>
            <a:fld id="{1BB4C37B-3BDC-5E44-875E-B0507FE5F118}" type="slidenum">
              <a:rPr lang="en-US" smtClean="0"/>
              <a:t>30</a:t>
            </a:fld>
            <a:endParaRPr lang="en-US"/>
          </a:p>
        </p:txBody>
      </p:sp>
    </p:spTree>
    <p:extLst>
      <p:ext uri="{BB962C8B-B14F-4D97-AF65-F5344CB8AC3E}">
        <p14:creationId xmlns:p14="http://schemas.microsoft.com/office/powerpoint/2010/main" val="58607896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defTabSz="931774">
              <a:defRPr/>
            </a:pPr>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31</a:t>
            </a:fld>
            <a:endParaRPr lang="en-US"/>
          </a:p>
        </p:txBody>
      </p:sp>
    </p:spTree>
    <p:extLst>
      <p:ext uri="{BB962C8B-B14F-4D97-AF65-F5344CB8AC3E}">
        <p14:creationId xmlns:p14="http://schemas.microsoft.com/office/powerpoint/2010/main" val="15115584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defTabSz="931774">
              <a:defRPr/>
            </a:pPr>
            <a:r>
              <a:rPr lang="en-US" dirty="0" smtClean="0"/>
              <a:t>http://</a:t>
            </a:r>
            <a:r>
              <a:rPr lang="en-US" dirty="0" err="1" smtClean="0"/>
              <a:t>www.eiu.edu</a:t>
            </a:r>
            <a:r>
              <a:rPr lang="en-US" dirty="0" smtClean="0"/>
              <a:t>/</a:t>
            </a:r>
            <a:r>
              <a:rPr lang="en-US" dirty="0" err="1" smtClean="0"/>
              <a:t>mtiep</a:t>
            </a:r>
            <a:r>
              <a:rPr lang="en-US" dirty="0" smtClean="0"/>
              <a:t>/</a:t>
            </a:r>
          </a:p>
          <a:p>
            <a:pPr defTabSz="931774">
              <a:defRPr/>
            </a:pPr>
            <a:endParaRPr lang="en-US" dirty="0" smtClean="0"/>
          </a:p>
          <a:p>
            <a:pPr defTabSz="931774">
              <a:defRPr/>
            </a:pPr>
            <a:r>
              <a:rPr lang="it-IT" dirty="0"/>
              <a:t>e-Mail: </a:t>
            </a:r>
            <a:r>
              <a:rPr lang="it-IT" dirty="0">
                <a:hlinkClick r:id="rId3"/>
              </a:rPr>
              <a:t>mtiep@eiu.edu</a:t>
            </a:r>
            <a:r>
              <a:rPr lang="it-IT" dirty="0" smtClean="0"/>
              <a:t/>
            </a:r>
            <a:br>
              <a:rPr lang="it-IT" dirty="0" smtClean="0"/>
            </a:br>
            <a:r>
              <a:rPr lang="it-IT" dirty="0"/>
              <a:t>Office </a:t>
            </a:r>
            <a:r>
              <a:rPr lang="it-IT" dirty="0" err="1"/>
              <a:t>phone</a:t>
            </a:r>
            <a:r>
              <a:rPr lang="it-IT" dirty="0"/>
              <a:t>: 217-581-8519</a:t>
            </a:r>
            <a:r>
              <a:rPr lang="it-IT" dirty="0" smtClean="0"/>
              <a:t/>
            </a:r>
            <a:br>
              <a:rPr lang="it-IT" dirty="0" smtClean="0"/>
            </a:br>
            <a:r>
              <a:rPr lang="it-IT" dirty="0"/>
              <a:t>Fax: 217-581-7797</a:t>
            </a:r>
            <a:r>
              <a:rPr lang="it-IT" dirty="0" smtClean="0"/>
              <a:t/>
            </a:r>
            <a:br>
              <a:rPr lang="it-IT" dirty="0" smtClean="0"/>
            </a:br>
            <a:r>
              <a:rPr lang="it-IT" dirty="0"/>
              <a:t>2303 </a:t>
            </a:r>
            <a:r>
              <a:rPr lang="it-IT" dirty="0" err="1"/>
              <a:t>Buzzard</a:t>
            </a:r>
            <a:r>
              <a:rPr lang="it-IT" dirty="0"/>
              <a:t> Hall</a:t>
            </a:r>
            <a:endParaRPr lang="en-US" dirty="0" smtClean="0"/>
          </a:p>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32</a:t>
            </a:fld>
            <a:endParaRPr lang="en-US"/>
          </a:p>
        </p:txBody>
      </p:sp>
    </p:spTree>
    <p:extLst>
      <p:ext uri="{BB962C8B-B14F-4D97-AF65-F5344CB8AC3E}">
        <p14:creationId xmlns:p14="http://schemas.microsoft.com/office/powerpoint/2010/main" val="15067568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33</a:t>
            </a:fld>
            <a:endParaRPr lang="en-US"/>
          </a:p>
        </p:txBody>
      </p:sp>
    </p:spTree>
    <p:extLst>
      <p:ext uri="{BB962C8B-B14F-4D97-AF65-F5344CB8AC3E}">
        <p14:creationId xmlns:p14="http://schemas.microsoft.com/office/powerpoint/2010/main" val="75669578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http://</a:t>
            </a:r>
            <a:r>
              <a:rPr lang="en-US" dirty="0" err="1" smtClean="0"/>
              <a:t>silbermanssw.org</a:t>
            </a:r>
            <a:r>
              <a:rPr lang="en-US" dirty="0" smtClean="0"/>
              <a:t>/</a:t>
            </a:r>
            <a:r>
              <a:rPr lang="en-US" dirty="0" err="1" smtClean="0"/>
              <a:t>ssw</a:t>
            </a:r>
            <a:r>
              <a:rPr lang="en-US" dirty="0" smtClean="0"/>
              <a:t>/</a:t>
            </a:r>
            <a:r>
              <a:rPr lang="en-US" dirty="0" err="1" smtClean="0"/>
              <a:t>wp</a:t>
            </a:r>
            <a:r>
              <a:rPr lang="en-US" dirty="0" smtClean="0"/>
              <a:t>-content/uploads/2014/07/</a:t>
            </a:r>
            <a:r>
              <a:rPr lang="en-US" dirty="0" err="1" smtClean="0"/>
              <a:t>triple_pay_off.pdf</a:t>
            </a:r>
            <a:endParaRPr lang="en-US" dirty="0" smtClean="0"/>
          </a:p>
          <a:p>
            <a:r>
              <a:rPr lang="en-US" dirty="0" smtClean="0"/>
              <a:t>http://</a:t>
            </a:r>
            <a:r>
              <a:rPr lang="en-US" dirty="0" err="1" smtClean="0"/>
              <a:t>www.teachnycprograms.net</a:t>
            </a:r>
            <a:r>
              <a:rPr lang="en-US" dirty="0" smtClean="0"/>
              <a:t>/</a:t>
            </a:r>
            <a:r>
              <a:rPr lang="en-US" dirty="0" err="1" smtClean="0"/>
              <a:t>getpage.php?page_id</a:t>
            </a:r>
            <a:r>
              <a:rPr lang="en-US" dirty="0" smtClean="0"/>
              <a:t>=84</a:t>
            </a:r>
          </a:p>
          <a:p>
            <a:r>
              <a:rPr lang="en-US" dirty="0" smtClean="0"/>
              <a:t>http://</a:t>
            </a:r>
            <a:r>
              <a:rPr lang="en-US" dirty="0" err="1" smtClean="0"/>
              <a:t>www.uft.org</a:t>
            </a:r>
            <a:r>
              <a:rPr lang="en-US" dirty="0" smtClean="0"/>
              <a:t>/chapters/paraprofessionals/leap-to-teacher</a:t>
            </a:r>
          </a:p>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34</a:t>
            </a:fld>
            <a:endParaRPr lang="en-US"/>
          </a:p>
        </p:txBody>
      </p:sp>
    </p:spTree>
    <p:extLst>
      <p:ext uri="{BB962C8B-B14F-4D97-AF65-F5344CB8AC3E}">
        <p14:creationId xmlns:p14="http://schemas.microsoft.com/office/powerpoint/2010/main" val="20445467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baseline="0" dirty="0" smtClean="0"/>
              <a:t>https://www.teachforamerica.org/about-us/our-story/diversity-and-inclusiveness </a:t>
            </a:r>
          </a:p>
          <a:p>
            <a:r>
              <a:rPr lang="en-US" baseline="0" dirty="0" smtClean="0"/>
              <a:t>https://cdn.americanprogress.org/wp-content/uploads/issues/2011/11/pdf/chait_diversity.pdf</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a:solidFill>
                  <a:prstClr val="black"/>
                </a:solidFill>
              </a:rPr>
              <a:pPr/>
              <a:t>35</a:t>
            </a:fld>
            <a:endParaRPr lang="en-US">
              <a:solidFill>
                <a:prstClr val="black"/>
              </a:solidFill>
            </a:endParaRPr>
          </a:p>
        </p:txBody>
      </p:sp>
    </p:spTree>
    <p:extLst>
      <p:ext uri="{BB962C8B-B14F-4D97-AF65-F5344CB8AC3E}">
        <p14:creationId xmlns:p14="http://schemas.microsoft.com/office/powerpoint/2010/main" val="110250529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defTabSz="931774">
              <a:defRPr/>
            </a:pPr>
            <a:r>
              <a:rPr lang="en-US" dirty="0" smtClean="0"/>
              <a:t>https://</a:t>
            </a:r>
            <a:r>
              <a:rPr lang="en-US" dirty="0" err="1" smtClean="0"/>
              <a:t>nycteachingfellows.org</a:t>
            </a:r>
            <a:endParaRPr lang="en-US" dirty="0" smtClean="0"/>
          </a:p>
        </p:txBody>
      </p:sp>
      <p:sp>
        <p:nvSpPr>
          <p:cNvPr id="4" name="Slide Number Placeholder 3"/>
          <p:cNvSpPr>
            <a:spLocks noGrp="1"/>
          </p:cNvSpPr>
          <p:nvPr>
            <p:ph type="sldNum" sz="quarter" idx="10"/>
          </p:nvPr>
        </p:nvSpPr>
        <p:spPr/>
        <p:txBody>
          <a:bodyPr/>
          <a:lstStyle/>
          <a:p>
            <a:fld id="{1BB4C37B-3BDC-5E44-875E-B0507FE5F118}" type="slidenum">
              <a:rPr lang="en-US">
                <a:solidFill>
                  <a:prstClr val="black"/>
                </a:solidFill>
              </a:rPr>
              <a:pPr/>
              <a:t>36</a:t>
            </a:fld>
            <a:endParaRPr lang="en-US">
              <a:solidFill>
                <a:prstClr val="black"/>
              </a:solidFill>
            </a:endParaRPr>
          </a:p>
        </p:txBody>
      </p:sp>
    </p:spTree>
    <p:extLst>
      <p:ext uri="{BB962C8B-B14F-4D97-AF65-F5344CB8AC3E}">
        <p14:creationId xmlns:p14="http://schemas.microsoft.com/office/powerpoint/2010/main" val="4865695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smtClean="0"/>
              <a:t>http://www.sde.ct.gov/sde/lib/sde/pdf/cert/obtaining1109aw.pdf</a:t>
            </a:r>
          </a:p>
          <a:p>
            <a:pPr defTabSz="931774">
              <a:defRPr/>
            </a:pPr>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37</a:t>
            </a:fld>
            <a:endParaRPr lang="en-US"/>
          </a:p>
        </p:txBody>
      </p:sp>
    </p:spTree>
    <p:extLst>
      <p:ext uri="{BB962C8B-B14F-4D97-AF65-F5344CB8AC3E}">
        <p14:creationId xmlns:p14="http://schemas.microsoft.com/office/powerpoint/2010/main" val="12988735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defTabSz="931774">
              <a:defRPr/>
            </a:pPr>
            <a:r>
              <a:rPr lang="en-US" dirty="0" smtClean="0"/>
              <a:t>Florida, for example, saw a rise in the percentage of teachers with experience teaching in an </a:t>
            </a:r>
            <a:r>
              <a:rPr lang="en-US" dirty="0" err="1" smtClean="0"/>
              <a:t>out-of</a:t>
            </a:r>
            <a:r>
              <a:rPr lang="en-US" dirty="0" smtClean="0"/>
              <a:t> state school—from 6 percent in 2001–02 to 16 percent in 2004–05. (http://</a:t>
            </a:r>
            <a:r>
              <a:rPr lang="en-US" dirty="0" err="1" smtClean="0"/>
              <a:t>marylandpublicschools.org</a:t>
            </a:r>
            <a:r>
              <a:rPr lang="en-US" dirty="0" smtClean="0"/>
              <a:t>/about/Documents/DEE/</a:t>
            </a:r>
            <a:r>
              <a:rPr lang="en-US" dirty="0" err="1" smtClean="0"/>
              <a:t>ProgramApproval</a:t>
            </a:r>
            <a:r>
              <a:rPr lang="en-US" dirty="0" smtClean="0"/>
              <a:t>/MAAPP/</a:t>
            </a:r>
            <a:r>
              <a:rPr lang="en-US" dirty="0" err="1" smtClean="0"/>
              <a:t>NASDTECFinalReport.pdf</a:t>
            </a:r>
            <a:r>
              <a:rPr lang="en-US" dirty="0" smtClean="0"/>
              <a:t>)</a:t>
            </a:r>
          </a:p>
          <a:p>
            <a:endParaRPr lang="en-US" dirty="0" smtClean="0"/>
          </a:p>
          <a:p>
            <a:r>
              <a:rPr lang="en-US" dirty="0" smtClean="0"/>
              <a:t>From 2000 (year</a:t>
            </a:r>
            <a:r>
              <a:rPr lang="en-US" baseline="0" dirty="0" smtClean="0"/>
              <a:t> implemented) - 2012, ratio of minority students to teachers went from 36.04:1 to 31.97:1 (https://www.google.com/url?sa=t&amp;rct=j&amp;q=&amp;esrc=s&amp;source=web&amp;cd=1&amp;ved=0ahUKEwi9zYLSwq_TAhUEPCYKHZjXCM0QFgglMAA&amp;url=http%3A%2F%2Fwww.fldoe.org%2Fcore%2Ffileparse.php%2F7584%2Furlt%2F0069357-tchdemo1213.doc&amp;usg=AFQjCNF1caMBdz3lN5bwYNRu-ItCPL9gqw&amp;sig2=9_rimqz990Fgc-drBtMd5w)</a:t>
            </a:r>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38</a:t>
            </a:fld>
            <a:endParaRPr lang="en-US"/>
          </a:p>
        </p:txBody>
      </p:sp>
    </p:spTree>
    <p:extLst>
      <p:ext uri="{BB962C8B-B14F-4D97-AF65-F5344CB8AC3E}">
        <p14:creationId xmlns:p14="http://schemas.microsoft.com/office/powerpoint/2010/main" val="165305668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t>39</a:t>
            </a:fld>
            <a:endParaRPr lang="en-US"/>
          </a:p>
        </p:txBody>
      </p:sp>
    </p:spTree>
    <p:extLst>
      <p:ext uri="{BB962C8B-B14F-4D97-AF65-F5344CB8AC3E}">
        <p14:creationId xmlns:p14="http://schemas.microsoft.com/office/powerpoint/2010/main" val="4306912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These results come from a longitudinal study that tracked 100,000 black students who entered 3rd grade in North Carolina public schools between 2001 and 2005 all the way up through 12th grade. Only 7 percent of public school teachers are black. Research has found that black teachers are less likely to suspend, expel, or give detention to black students, who are disproportionately disciplined.</a:t>
            </a:r>
          </a:p>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4</a:t>
            </a:fld>
            <a:endParaRPr lang="en-US" dirty="0"/>
          </a:p>
        </p:txBody>
      </p:sp>
    </p:spTree>
    <p:extLst>
      <p:ext uri="{BB962C8B-B14F-4D97-AF65-F5344CB8AC3E}">
        <p14:creationId xmlns:p14="http://schemas.microsoft.com/office/powerpoint/2010/main" val="246934394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t>40</a:t>
            </a:fld>
            <a:endParaRPr lang="en-US"/>
          </a:p>
        </p:txBody>
      </p:sp>
    </p:spTree>
    <p:extLst>
      <p:ext uri="{BB962C8B-B14F-4D97-AF65-F5344CB8AC3E}">
        <p14:creationId xmlns:p14="http://schemas.microsoft.com/office/powerpoint/2010/main" val="201982034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t>41</a:t>
            </a:fld>
            <a:endParaRPr lang="en-US"/>
          </a:p>
        </p:txBody>
      </p:sp>
    </p:spTree>
    <p:extLst>
      <p:ext uri="{BB962C8B-B14F-4D97-AF65-F5344CB8AC3E}">
        <p14:creationId xmlns:p14="http://schemas.microsoft.com/office/powerpoint/2010/main" val="14899777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8DAB3882-9D25-0445-AF13-D816CBEB1D33}" type="slidenum">
              <a:rPr lang="en-US" smtClean="0"/>
              <a:t>42</a:t>
            </a:fld>
            <a:endParaRPr lang="en-US"/>
          </a:p>
        </p:txBody>
      </p:sp>
    </p:spTree>
    <p:extLst>
      <p:ext uri="{BB962C8B-B14F-4D97-AF65-F5344CB8AC3E}">
        <p14:creationId xmlns:p14="http://schemas.microsoft.com/office/powerpoint/2010/main" val="51825269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4C37B-3BDC-5E44-875E-B0507FE5F118}" type="slidenum">
              <a:rPr lang="en-US" smtClean="0"/>
              <a:t>43</a:t>
            </a:fld>
            <a:endParaRPr lang="en-US" dirty="0"/>
          </a:p>
        </p:txBody>
      </p:sp>
    </p:spTree>
    <p:extLst>
      <p:ext uri="{BB962C8B-B14F-4D97-AF65-F5344CB8AC3E}">
        <p14:creationId xmlns:p14="http://schemas.microsoft.com/office/powerpoint/2010/main" val="339253969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BB4C37B-3BDC-5E44-875E-B0507FE5F118}" type="slidenum">
              <a:rPr lang="en-US" smtClean="0"/>
              <a:t>44</a:t>
            </a:fld>
            <a:endParaRPr lang="en-US" dirty="0"/>
          </a:p>
        </p:txBody>
      </p:sp>
    </p:spTree>
    <p:extLst>
      <p:ext uri="{BB962C8B-B14F-4D97-AF65-F5344CB8AC3E}">
        <p14:creationId xmlns:p14="http://schemas.microsoft.com/office/powerpoint/2010/main" val="204702980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45</a:t>
            </a:fld>
            <a:endParaRPr lang="en-US" dirty="0"/>
          </a:p>
        </p:txBody>
      </p:sp>
    </p:spTree>
    <p:extLst>
      <p:ext uri="{BB962C8B-B14F-4D97-AF65-F5344CB8AC3E}">
        <p14:creationId xmlns:p14="http://schemas.microsoft.com/office/powerpoint/2010/main" val="18478078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smtClean="0"/>
          </a:p>
          <a:p>
            <a:pPr defTabSz="931774">
              <a:defRPr/>
            </a:pPr>
            <a:r>
              <a:rPr lang="en-US" dirty="0" smtClean="0"/>
              <a:t>1 – </a:t>
            </a:r>
            <a:r>
              <a:rPr lang="en-US" dirty="0"/>
              <a:t>http://www.sciencedirect.com/science/article/pii/S0272775715000084 </a:t>
            </a:r>
          </a:p>
          <a:p>
            <a:pPr defTabSz="931774">
              <a:defRPr/>
            </a:pPr>
            <a:r>
              <a:rPr lang="en-US" dirty="0"/>
              <a:t>(Economics of Education Review, Representation in the classroom: The effect of own-race teachers on student achievement)</a:t>
            </a:r>
          </a:p>
          <a:p>
            <a:endParaRPr lang="en-US" dirty="0" smtClean="0"/>
          </a:p>
          <a:p>
            <a:pPr defTabSz="931774">
              <a:defRPr/>
            </a:pPr>
            <a:r>
              <a:rPr lang="en-US" dirty="0" smtClean="0"/>
              <a:t>2 </a:t>
            </a:r>
            <a:r>
              <a:rPr lang="mr-IN" dirty="0" smtClean="0"/>
              <a:t>–</a:t>
            </a:r>
            <a:r>
              <a:rPr lang="en-US" dirty="0" smtClean="0"/>
              <a:t> https://</a:t>
            </a:r>
            <a:r>
              <a:rPr lang="en-US" dirty="0" err="1" smtClean="0"/>
              <a:t>www.aeaweb.org</a:t>
            </a:r>
            <a:r>
              <a:rPr lang="en-US" dirty="0" smtClean="0"/>
              <a:t>/</a:t>
            </a:r>
            <a:r>
              <a:rPr lang="en-US" dirty="0" err="1" smtClean="0"/>
              <a:t>articles?id</a:t>
            </a:r>
            <a:r>
              <a:rPr lang="en-US" dirty="0" smtClean="0"/>
              <a:t>=10.1257/000282805774670446 (American Economic Review,</a:t>
            </a:r>
            <a:r>
              <a:rPr lang="en-US" b="0" dirty="0" smtClean="0"/>
              <a:t> </a:t>
            </a:r>
            <a:r>
              <a:rPr lang="en-US" dirty="0"/>
              <a:t>A Teacher Like Me: Does Race, Ethnicity, or Gender Matter?</a:t>
            </a:r>
            <a:r>
              <a:rPr lang="en-US" b="0" dirty="0" smtClean="0"/>
              <a:t>)</a:t>
            </a:r>
          </a:p>
          <a:p>
            <a:pPr defTabSz="931774">
              <a:defRPr/>
            </a:pPr>
            <a:endParaRPr lang="en-US" b="0" dirty="0" smtClean="0"/>
          </a:p>
          <a:p>
            <a:r>
              <a:rPr lang="en-US" dirty="0" smtClean="0"/>
              <a:t>3 </a:t>
            </a:r>
            <a:r>
              <a:rPr lang="mr-IN" dirty="0" smtClean="0"/>
              <a:t>–</a:t>
            </a:r>
            <a:r>
              <a:rPr lang="en-US" dirty="0" smtClean="0"/>
              <a:t> </a:t>
            </a:r>
            <a:r>
              <a:rPr lang="fr-FR" dirty="0" smtClean="0"/>
              <a:t>http://</a:t>
            </a:r>
            <a:r>
              <a:rPr lang="fr-FR" dirty="0" err="1" smtClean="0"/>
              <a:t>journals.sagepub.com</a:t>
            </a:r>
            <a:r>
              <a:rPr lang="fr-FR" dirty="0" smtClean="0"/>
              <a:t>/</a:t>
            </a:r>
            <a:r>
              <a:rPr lang="fr-FR" dirty="0" err="1" smtClean="0"/>
              <a:t>doi</a:t>
            </a:r>
            <a:r>
              <a:rPr lang="fr-FR" dirty="0" smtClean="0"/>
              <a:t>/abs/10.1177/1532673X8501300206 </a:t>
            </a:r>
          </a:p>
          <a:p>
            <a:r>
              <a:rPr lang="fr-FR" dirty="0" smtClean="0"/>
              <a:t>(Journal of American </a:t>
            </a:r>
            <a:r>
              <a:rPr lang="fr-FR" dirty="0" err="1" smtClean="0"/>
              <a:t>Politics</a:t>
            </a:r>
            <a:r>
              <a:rPr lang="fr-FR" dirty="0" smtClean="0"/>
              <a:t> </a:t>
            </a:r>
            <a:r>
              <a:rPr lang="fr-FR" dirty="0" err="1" smtClean="0"/>
              <a:t>Research</a:t>
            </a:r>
            <a:r>
              <a:rPr lang="fr-FR" b="1" dirty="0" smtClean="0"/>
              <a:t>, </a:t>
            </a:r>
            <a:r>
              <a:rPr lang="fr-FR" b="1" dirty="0" err="1"/>
              <a:t>From</a:t>
            </a:r>
            <a:r>
              <a:rPr lang="fr-FR" b="1" dirty="0"/>
              <a:t> </a:t>
            </a:r>
            <a:r>
              <a:rPr lang="fr-FR" dirty="0" err="1"/>
              <a:t>Desegregation</a:t>
            </a:r>
            <a:r>
              <a:rPr lang="fr-FR" dirty="0"/>
              <a:t> To </a:t>
            </a:r>
            <a:r>
              <a:rPr lang="fr-FR" dirty="0" err="1"/>
              <a:t>Integration</a:t>
            </a:r>
            <a:r>
              <a:rPr lang="fr-FR" dirty="0"/>
              <a:t>: </a:t>
            </a:r>
            <a:r>
              <a:rPr lang="fr-FR" i="1" dirty="0"/>
              <a:t>Second </a:t>
            </a:r>
            <a:r>
              <a:rPr lang="fr-FR" i="1" dirty="0" err="1"/>
              <a:t>Generation</a:t>
            </a:r>
            <a:r>
              <a:rPr lang="fr-FR" i="1" dirty="0"/>
              <a:t> </a:t>
            </a:r>
            <a:r>
              <a:rPr lang="fr-FR" i="1" dirty="0" err="1"/>
              <a:t>School</a:t>
            </a:r>
            <a:r>
              <a:rPr lang="fr-FR" i="1" dirty="0"/>
              <a:t> Discrimination as an </a:t>
            </a:r>
            <a:r>
              <a:rPr lang="fr-FR" i="1" dirty="0" err="1"/>
              <a:t>Institutional</a:t>
            </a:r>
            <a:r>
              <a:rPr lang="fr-FR" i="1" dirty="0"/>
              <a:t> </a:t>
            </a:r>
            <a:r>
              <a:rPr lang="fr-FR" i="1" dirty="0" err="1"/>
              <a:t>Impediment</a:t>
            </a:r>
            <a:r>
              <a:rPr lang="fr-FR" dirty="0" smtClean="0"/>
              <a:t>) </a:t>
            </a:r>
          </a:p>
          <a:p>
            <a:endParaRPr lang="en-US" dirty="0" smtClean="0"/>
          </a:p>
          <a:p>
            <a:pPr defTabSz="931774">
              <a:defRPr/>
            </a:pPr>
            <a:r>
              <a:rPr lang="en-US" dirty="0" smtClean="0"/>
              <a:t>4 – https://</a:t>
            </a:r>
            <a:r>
              <a:rPr lang="en-US" dirty="0" err="1" smtClean="0"/>
              <a:t>www.marketplace.org</a:t>
            </a:r>
            <a:r>
              <a:rPr lang="en-US" dirty="0" smtClean="0"/>
              <a:t>/2017/04/06/education/black-teachers-study </a:t>
            </a:r>
          </a:p>
          <a:p>
            <a:pPr defTabSz="931774">
              <a:defRPr/>
            </a:pPr>
            <a:r>
              <a:rPr lang="en-US" baseline="0" dirty="0" smtClean="0"/>
              <a:t>(Marketplace, </a:t>
            </a:r>
            <a:r>
              <a:rPr lang="en-US" dirty="0"/>
              <a:t>Black teachers can lower dropout rates, researchers say</a:t>
            </a:r>
            <a:r>
              <a:rPr lang="en-US" baseline="0" dirty="0" smtClean="0"/>
              <a:t>)</a:t>
            </a:r>
            <a:endParaRPr lang="en-US"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6201818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6</a:t>
            </a:fld>
            <a:endParaRPr lang="en-US" dirty="0"/>
          </a:p>
        </p:txBody>
      </p:sp>
    </p:spTree>
    <p:extLst>
      <p:ext uri="{BB962C8B-B14F-4D97-AF65-F5344CB8AC3E}">
        <p14:creationId xmlns:p14="http://schemas.microsoft.com/office/powerpoint/2010/main" val="2526248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hlinkClick r:id="rId3"/>
              </a:rPr>
              <a:t>http</a:t>
            </a:r>
            <a:r>
              <a:rPr lang="en-US" dirty="0">
                <a:hlinkClick r:id="rId3"/>
              </a:rPr>
              <a:t>://edsight.ct.gov/SASPortal/main.do</a:t>
            </a:r>
            <a:r>
              <a:rPr lang="en-US" dirty="0"/>
              <a:t> </a:t>
            </a:r>
          </a:p>
          <a:p>
            <a:r>
              <a:rPr lang="en-US" dirty="0"/>
              <a:t>(</a:t>
            </a:r>
            <a:r>
              <a:rPr lang="en-US" dirty="0" err="1"/>
              <a:t>EdSight</a:t>
            </a:r>
            <a:r>
              <a:rPr lang="en-US" dirty="0"/>
              <a:t> web portal)</a:t>
            </a:r>
          </a:p>
        </p:txBody>
      </p:sp>
      <p:sp>
        <p:nvSpPr>
          <p:cNvPr id="4" name="Slide Number Placeholder 3"/>
          <p:cNvSpPr>
            <a:spLocks noGrp="1"/>
          </p:cNvSpPr>
          <p:nvPr>
            <p:ph type="sldNum" sz="quarter" idx="10"/>
          </p:nvPr>
        </p:nvSpPr>
        <p:spPr/>
        <p:txBody>
          <a:bodyPr/>
          <a:lstStyle/>
          <a:p>
            <a:fld id="{1BB4C37B-3BDC-5E44-875E-B0507FE5F118}"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990858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http://edsight.ct.gov/SASPortal/main.do</a:t>
            </a:r>
            <a:r>
              <a:rPr lang="en-US" dirty="0"/>
              <a:t> </a:t>
            </a:r>
          </a:p>
          <a:p>
            <a:r>
              <a:rPr lang="en-US" dirty="0"/>
              <a:t>(</a:t>
            </a:r>
            <a:r>
              <a:rPr lang="en-US" dirty="0" err="1"/>
              <a:t>EdSight</a:t>
            </a:r>
            <a:r>
              <a:rPr lang="en-US" dirty="0"/>
              <a:t> web portal)</a:t>
            </a:r>
            <a:endParaRPr lang="en-US" dirty="0" smtClean="0"/>
          </a:p>
          <a:p>
            <a:pPr defTabSz="931774">
              <a:defRPr/>
            </a:pPr>
            <a:endParaRPr lang="en-US" dirty="0" smtClean="0"/>
          </a:p>
        </p:txBody>
      </p:sp>
      <p:sp>
        <p:nvSpPr>
          <p:cNvPr id="4" name="Slide Number Placeholder 3"/>
          <p:cNvSpPr>
            <a:spLocks noGrp="1"/>
          </p:cNvSpPr>
          <p:nvPr>
            <p:ph type="sldNum" sz="quarter" idx="10"/>
          </p:nvPr>
        </p:nvSpPr>
        <p:spPr/>
        <p:txBody>
          <a:bodyPr/>
          <a:lstStyle/>
          <a:p>
            <a:fld id="{1BB4C37B-3BDC-5E44-875E-B0507FE5F118}"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26612062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B4C37B-3BDC-5E44-875E-B0507FE5F118}" type="slidenum">
              <a:rPr lang="en-US" smtClean="0"/>
              <a:t>9</a:t>
            </a:fld>
            <a:endParaRPr lang="en-US" dirty="0"/>
          </a:p>
        </p:txBody>
      </p:sp>
    </p:spTree>
    <p:extLst>
      <p:ext uri="{BB962C8B-B14F-4D97-AF65-F5344CB8AC3E}">
        <p14:creationId xmlns:p14="http://schemas.microsoft.com/office/powerpoint/2010/main" val="1611840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Slide Number Placeholder 3"/>
          <p:cNvSpPr>
            <a:spLocks noGrp="1"/>
          </p:cNvSpPr>
          <p:nvPr>
            <p:ph type="sldNum" sz="quarter" idx="10"/>
          </p:nvPr>
        </p:nvSpPr>
        <p:spPr/>
        <p:txBody>
          <a:bodyPr/>
          <a:lstStyle/>
          <a:p>
            <a:fld id="{160CD30C-2C07-0041-BCF4-E1965B98F2A9}"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6010" y="1330545"/>
            <a:ext cx="11439980" cy="1339427"/>
          </a:xfrm>
          <a:ln>
            <a:solidFill>
              <a:srgbClr val="000000"/>
            </a:solidFill>
          </a:ln>
        </p:spPr>
        <p:txBody>
          <a:bodyPr anchor="ctr" anchorCtr="0"/>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smtClean="0"/>
              <a:t>Click to edit Master text styles</a:t>
            </a:r>
          </a:p>
        </p:txBody>
      </p:sp>
      <p:sp>
        <p:nvSpPr>
          <p:cNvPr id="5" name="Content Placeholder 4"/>
          <p:cNvSpPr>
            <a:spLocks noGrp="1"/>
          </p:cNvSpPr>
          <p:nvPr>
            <p:ph sz="half" idx="11"/>
          </p:nvPr>
        </p:nvSpPr>
        <p:spPr>
          <a:xfrm>
            <a:off x="376010" y="2936264"/>
            <a:ext cx="5585791" cy="2825572"/>
          </a:xfrm>
          <a:ln>
            <a:solidFill>
              <a:srgbClr val="000000"/>
            </a:solidFill>
          </a:ln>
        </p:spPr>
        <p:txBody>
          <a:bodyPr numCol="1" anchor="t" anchorCtr="0">
            <a:normAutofit fontScale="85000" lnSpcReduction="20000"/>
          </a:bodyPr>
          <a:lstStyle/>
          <a:p>
            <a:pPr marL="0" lvl="0" indent="0">
              <a:lnSpc>
                <a:spcPct val="100000"/>
              </a:lnSpc>
              <a:spcBef>
                <a:spcPts val="0"/>
              </a:spcBef>
              <a:buNone/>
            </a:pPr>
            <a:r>
              <a:rPr lang="en-US" smtClean="0"/>
              <a:t>Click to edit Master text styles</a:t>
            </a:r>
          </a:p>
        </p:txBody>
      </p:sp>
      <p:sp>
        <p:nvSpPr>
          <p:cNvPr id="6" name="Content Placeholder 4"/>
          <p:cNvSpPr>
            <a:spLocks noGrp="1"/>
          </p:cNvSpPr>
          <p:nvPr>
            <p:ph sz="half" idx="12"/>
          </p:nvPr>
        </p:nvSpPr>
        <p:spPr>
          <a:xfrm>
            <a:off x="6230199" y="2936264"/>
            <a:ext cx="5585791" cy="2825572"/>
          </a:xfrm>
          <a:ln>
            <a:solidFill>
              <a:srgbClr val="000000"/>
            </a:solidFill>
          </a:ln>
        </p:spPr>
        <p:txBody>
          <a:bodyPr numCol="1" anchor="t" anchorCtr="0">
            <a:normAutofit fontScale="85000" lnSpcReduction="20000"/>
          </a:bodyPr>
          <a:lstStyle/>
          <a:p>
            <a:pPr marL="0" lvl="0" indent="0">
              <a:lnSpc>
                <a:spcPct val="100000"/>
              </a:lnSpc>
              <a:spcBef>
                <a:spcPts val="0"/>
              </a:spcBef>
              <a:buNone/>
            </a:pPr>
            <a:r>
              <a:rPr lang="en-US" smtClean="0"/>
              <a:t>Click to edit Master text styles</a:t>
            </a:r>
          </a:p>
        </p:txBody>
      </p:sp>
    </p:spTree>
    <p:extLst>
      <p:ext uri="{BB962C8B-B14F-4D97-AF65-F5344CB8AC3E}">
        <p14:creationId xmlns:p14="http://schemas.microsoft.com/office/powerpoint/2010/main" val="8798427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343947" y="2902226"/>
            <a:ext cx="1464975" cy="1411358"/>
          </a:xfrm>
        </p:spPr>
        <p:txBody>
          <a:bodyPr/>
          <a:lstStyle/>
          <a:p>
            <a:pPr marL="685800" marR="0" lvl="0" indent="-228600" algn="l" defTabSz="914400" rtl="0" eaLnBrk="1" fontAlgn="auto" latinLnBrk="0" hangingPunct="1">
              <a:lnSpc>
                <a:spcPct val="90000"/>
              </a:lnSpc>
              <a:spcBef>
                <a:spcPts val="500"/>
              </a:spcBef>
              <a:spcAft>
                <a:spcPts val="0"/>
              </a:spcAft>
              <a:buClrTx/>
              <a:buSzTx/>
              <a:buFont typeface="Arial"/>
              <a:buNone/>
              <a:tabLst/>
              <a:defRPr/>
            </a:pPr>
            <a:r>
              <a:rPr lang="en-US" smtClean="0"/>
              <a:t>Click to edit Master text styles</a:t>
            </a:r>
          </a:p>
        </p:txBody>
      </p:sp>
      <p:sp>
        <p:nvSpPr>
          <p:cNvPr id="5" name="Content Placeholder 2"/>
          <p:cNvSpPr>
            <a:spLocks noGrp="1"/>
          </p:cNvSpPr>
          <p:nvPr>
            <p:ph idx="10"/>
          </p:nvPr>
        </p:nvSpPr>
        <p:spPr>
          <a:xfrm>
            <a:off x="1987821" y="1391479"/>
            <a:ext cx="9799985" cy="45322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466718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5194300" y="6354269"/>
            <a:ext cx="2743200" cy="365125"/>
          </a:xfrm>
          <a:prstGeom prst="rect">
            <a:avLst/>
          </a:prstGeom>
        </p:spPr>
        <p:txBody>
          <a:bodyPr/>
          <a:lstStyle/>
          <a:p>
            <a:fld id="{89643CC3-8167-1544-A198-5488C3422741}" type="slidenum">
              <a:rPr lang="en-US" smtClean="0"/>
              <a:t>‹#›</a:t>
            </a:fld>
            <a:endParaRPr lang="en-US" dirty="0"/>
          </a:p>
        </p:txBody>
      </p:sp>
    </p:spTree>
    <p:extLst>
      <p:ext uri="{BB962C8B-B14F-4D97-AF65-F5344CB8AC3E}">
        <p14:creationId xmlns:p14="http://schemas.microsoft.com/office/powerpoint/2010/main" val="1401536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ular Callout 3"/>
          <p:cNvSpPr/>
          <p:nvPr userDrawn="1"/>
        </p:nvSpPr>
        <p:spPr>
          <a:xfrm>
            <a:off x="4513551" y="1710085"/>
            <a:ext cx="3472069" cy="3757265"/>
          </a:xfrm>
          <a:prstGeom prst="wedgeRectCallout">
            <a:avLst>
              <a:gd name="adj1" fmla="val -35696"/>
              <a:gd name="adj2" fmla="val 70409"/>
            </a:avLst>
          </a:prstGeom>
          <a:noFill/>
          <a:ln w="28575" cmpd="sng">
            <a:solidFill>
              <a:srgbClr val="648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ular Callout 6"/>
          <p:cNvSpPr/>
          <p:nvPr userDrawn="1"/>
        </p:nvSpPr>
        <p:spPr>
          <a:xfrm>
            <a:off x="8277003" y="1709832"/>
            <a:ext cx="3472069" cy="3757265"/>
          </a:xfrm>
          <a:prstGeom prst="wedgeRectCallout">
            <a:avLst>
              <a:gd name="adj1" fmla="val -35696"/>
              <a:gd name="adj2" fmla="val 70409"/>
            </a:avLst>
          </a:prstGeom>
          <a:noFill/>
          <a:ln w="28575" cmpd="sng">
            <a:solidFill>
              <a:srgbClr val="648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ular Callout 7"/>
          <p:cNvSpPr/>
          <p:nvPr userDrawn="1"/>
        </p:nvSpPr>
        <p:spPr>
          <a:xfrm>
            <a:off x="723662" y="1710338"/>
            <a:ext cx="3472069" cy="3757265"/>
          </a:xfrm>
          <a:prstGeom prst="wedgeRectCallout">
            <a:avLst>
              <a:gd name="adj1" fmla="val -35696"/>
              <a:gd name="adj2" fmla="val 70409"/>
            </a:avLst>
          </a:prstGeom>
          <a:noFill/>
          <a:ln w="28575" cmpd="sng">
            <a:solidFill>
              <a:srgbClr val="648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Content Placeholder 9"/>
          <p:cNvSpPr>
            <a:spLocks noGrp="1"/>
          </p:cNvSpPr>
          <p:nvPr>
            <p:ph sz="quarter" idx="10"/>
          </p:nvPr>
        </p:nvSpPr>
        <p:spPr>
          <a:xfrm>
            <a:off x="723868" y="1710591"/>
            <a:ext cx="3471863" cy="37570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9"/>
          <p:cNvSpPr>
            <a:spLocks noGrp="1"/>
          </p:cNvSpPr>
          <p:nvPr>
            <p:ph sz="quarter" idx="11"/>
          </p:nvPr>
        </p:nvSpPr>
        <p:spPr>
          <a:xfrm>
            <a:off x="4513551" y="1710338"/>
            <a:ext cx="3471863" cy="37570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2"/>
          </p:nvPr>
        </p:nvSpPr>
        <p:spPr>
          <a:xfrm>
            <a:off x="8277209" y="1710085"/>
            <a:ext cx="3471863" cy="37570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Slide Number Placeholder 2"/>
          <p:cNvSpPr>
            <a:spLocks noGrp="1"/>
          </p:cNvSpPr>
          <p:nvPr>
            <p:ph type="sldNum" sz="quarter" idx="13"/>
          </p:nvPr>
        </p:nvSpPr>
        <p:spPr/>
        <p:txBody>
          <a:bodyPr/>
          <a:lstStyle/>
          <a:p>
            <a:fld id="{160CD30C-2C07-0041-BCF4-E1965B98F2A9}" type="slidenum">
              <a:rPr lang="en-US" smtClean="0"/>
              <a:pPr/>
              <a:t>‹#›</a:t>
            </a:fld>
            <a:endParaRPr lang="en-US" dirty="0"/>
          </a:p>
        </p:txBody>
      </p:sp>
    </p:spTree>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ular Callout 5"/>
          <p:cNvSpPr/>
          <p:nvPr userDrawn="1"/>
        </p:nvSpPr>
        <p:spPr>
          <a:xfrm>
            <a:off x="1890982" y="1671427"/>
            <a:ext cx="3472069" cy="3757265"/>
          </a:xfrm>
          <a:prstGeom prst="wedgeRectCallout">
            <a:avLst>
              <a:gd name="adj1" fmla="val -35696"/>
              <a:gd name="adj2" fmla="val 70409"/>
            </a:avLst>
          </a:prstGeom>
          <a:noFill/>
          <a:ln w="28575" cmpd="sng">
            <a:solidFill>
              <a:srgbClr val="648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ular Callout 6"/>
          <p:cNvSpPr/>
          <p:nvPr userDrawn="1"/>
        </p:nvSpPr>
        <p:spPr>
          <a:xfrm>
            <a:off x="6498650" y="1671426"/>
            <a:ext cx="3472069" cy="3757265"/>
          </a:xfrm>
          <a:prstGeom prst="wedgeRectCallout">
            <a:avLst>
              <a:gd name="adj1" fmla="val -35696"/>
              <a:gd name="adj2" fmla="val 70409"/>
            </a:avLst>
          </a:prstGeom>
          <a:noFill/>
          <a:ln w="28575" cmpd="sng">
            <a:solidFill>
              <a:srgbClr val="648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9"/>
          <p:cNvSpPr>
            <a:spLocks noGrp="1"/>
          </p:cNvSpPr>
          <p:nvPr>
            <p:ph sz="quarter" idx="10"/>
          </p:nvPr>
        </p:nvSpPr>
        <p:spPr>
          <a:xfrm>
            <a:off x="1891188" y="1671679"/>
            <a:ext cx="3471863" cy="37570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9"/>
          <p:cNvSpPr>
            <a:spLocks noGrp="1"/>
          </p:cNvSpPr>
          <p:nvPr>
            <p:ph sz="quarter" idx="11"/>
          </p:nvPr>
        </p:nvSpPr>
        <p:spPr>
          <a:xfrm>
            <a:off x="6498650" y="1669947"/>
            <a:ext cx="3471863" cy="37570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7170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6010" y="1330545"/>
            <a:ext cx="11439980" cy="1339427"/>
          </a:xfrm>
          <a:ln>
            <a:solidFill>
              <a:srgbClr val="000000"/>
            </a:solidFill>
          </a:ln>
        </p:spPr>
        <p:txBody>
          <a:bodyPr anchor="ctr" anchorCtr="0"/>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smtClean="0"/>
              <a:t>Click to edit Master text styles</a:t>
            </a:r>
          </a:p>
        </p:txBody>
      </p:sp>
      <p:sp>
        <p:nvSpPr>
          <p:cNvPr id="5" name="Content Placeholder 4"/>
          <p:cNvSpPr>
            <a:spLocks noGrp="1"/>
          </p:cNvSpPr>
          <p:nvPr>
            <p:ph sz="half" idx="11"/>
          </p:nvPr>
        </p:nvSpPr>
        <p:spPr>
          <a:xfrm>
            <a:off x="376010" y="2936264"/>
            <a:ext cx="5585791" cy="2825572"/>
          </a:xfrm>
          <a:ln>
            <a:solidFill>
              <a:srgbClr val="000000"/>
            </a:solidFill>
          </a:ln>
        </p:spPr>
        <p:txBody>
          <a:bodyPr numCol="1" anchor="t" anchorCtr="0">
            <a:normAutofit fontScale="85000" lnSpcReduction="20000"/>
          </a:bodyPr>
          <a:lstStyle/>
          <a:p>
            <a:pPr marL="0" lvl="0" indent="0">
              <a:lnSpc>
                <a:spcPct val="100000"/>
              </a:lnSpc>
              <a:spcBef>
                <a:spcPts val="0"/>
              </a:spcBef>
              <a:buNone/>
            </a:pPr>
            <a:r>
              <a:rPr lang="en-US" smtClean="0"/>
              <a:t>Click to edit Master text styles</a:t>
            </a:r>
          </a:p>
        </p:txBody>
      </p:sp>
      <p:sp>
        <p:nvSpPr>
          <p:cNvPr id="6" name="Content Placeholder 4"/>
          <p:cNvSpPr>
            <a:spLocks noGrp="1"/>
          </p:cNvSpPr>
          <p:nvPr>
            <p:ph sz="half" idx="12"/>
          </p:nvPr>
        </p:nvSpPr>
        <p:spPr>
          <a:xfrm>
            <a:off x="6230199" y="2936264"/>
            <a:ext cx="5585791" cy="2825572"/>
          </a:xfrm>
          <a:ln>
            <a:solidFill>
              <a:srgbClr val="000000"/>
            </a:solidFill>
          </a:ln>
        </p:spPr>
        <p:txBody>
          <a:bodyPr numCol="1" anchor="t" anchorCtr="0">
            <a:normAutofit fontScale="85000" lnSpcReduction="20000"/>
          </a:bodyPr>
          <a:lstStyle/>
          <a:p>
            <a:pPr marL="0" lvl="0" indent="0">
              <a:lnSpc>
                <a:spcPct val="100000"/>
              </a:lnSpc>
              <a:spcBef>
                <a:spcPts val="0"/>
              </a:spcBef>
              <a:buNone/>
            </a:pPr>
            <a:r>
              <a:rPr lang="en-US" smtClean="0"/>
              <a:t>Click to edit Master text styles</a:t>
            </a:r>
          </a:p>
        </p:txBody>
      </p:sp>
    </p:spTree>
    <p:extLst>
      <p:ext uri="{BB962C8B-B14F-4D97-AF65-F5344CB8AC3E}">
        <p14:creationId xmlns:p14="http://schemas.microsoft.com/office/powerpoint/2010/main" val="14229811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2"/>
          <p:cNvSpPr>
            <a:spLocks noGrp="1"/>
          </p:cNvSpPr>
          <p:nvPr>
            <p:ph idx="1"/>
          </p:nvPr>
        </p:nvSpPr>
        <p:spPr>
          <a:xfrm>
            <a:off x="343947" y="2902226"/>
            <a:ext cx="1464975" cy="1411358"/>
          </a:xfrm>
        </p:spPr>
        <p:txBody>
          <a:bodyPr/>
          <a:lstStyle/>
          <a:p>
            <a:pPr marL="685800" marR="0" lvl="0" indent="-228600" algn="l" defTabSz="914400" rtl="0" eaLnBrk="1" fontAlgn="auto" latinLnBrk="0" hangingPunct="1">
              <a:lnSpc>
                <a:spcPct val="90000"/>
              </a:lnSpc>
              <a:spcBef>
                <a:spcPts val="500"/>
              </a:spcBef>
              <a:spcAft>
                <a:spcPts val="0"/>
              </a:spcAft>
              <a:buClrTx/>
              <a:buSzTx/>
              <a:buFont typeface="Arial"/>
              <a:buNone/>
              <a:tabLst/>
              <a:defRPr/>
            </a:pPr>
            <a:r>
              <a:rPr lang="en-US" smtClean="0"/>
              <a:t>Click to edit Master text styles</a:t>
            </a:r>
          </a:p>
        </p:txBody>
      </p:sp>
      <p:sp>
        <p:nvSpPr>
          <p:cNvPr id="5" name="Content Placeholder 2"/>
          <p:cNvSpPr>
            <a:spLocks noGrp="1"/>
          </p:cNvSpPr>
          <p:nvPr>
            <p:ph idx="10"/>
          </p:nvPr>
        </p:nvSpPr>
        <p:spPr>
          <a:xfrm>
            <a:off x="1987821" y="1391479"/>
            <a:ext cx="9799985" cy="45322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569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a:xfrm>
            <a:off x="5194300" y="6354269"/>
            <a:ext cx="2743200" cy="365125"/>
          </a:xfrm>
          <a:prstGeom prst="rect">
            <a:avLst/>
          </a:prstGeom>
        </p:spPr>
        <p:txBody>
          <a:bodyPr/>
          <a:lstStyle/>
          <a:p>
            <a:fld id="{89643CC3-8167-1544-A198-5488C3422741}" type="slidenum">
              <a:rPr lang="en-US" smtClean="0"/>
              <a:t>‹#›</a:t>
            </a:fld>
            <a:endParaRPr lang="en-US" dirty="0"/>
          </a:p>
        </p:txBody>
      </p:sp>
    </p:spTree>
    <p:extLst>
      <p:ext uri="{BB962C8B-B14F-4D97-AF65-F5344CB8AC3E}">
        <p14:creationId xmlns:p14="http://schemas.microsoft.com/office/powerpoint/2010/main" val="16026248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891947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Rectangular Callout 3"/>
          <p:cNvSpPr/>
          <p:nvPr userDrawn="1"/>
        </p:nvSpPr>
        <p:spPr>
          <a:xfrm>
            <a:off x="4513551" y="1710085"/>
            <a:ext cx="3472069" cy="3757265"/>
          </a:xfrm>
          <a:prstGeom prst="wedgeRectCallout">
            <a:avLst>
              <a:gd name="adj1" fmla="val -35696"/>
              <a:gd name="adj2" fmla="val 70409"/>
            </a:avLst>
          </a:prstGeom>
          <a:noFill/>
          <a:ln w="28575" cmpd="sng">
            <a:solidFill>
              <a:srgbClr val="648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ular Callout 6"/>
          <p:cNvSpPr/>
          <p:nvPr userDrawn="1"/>
        </p:nvSpPr>
        <p:spPr>
          <a:xfrm>
            <a:off x="8277003" y="1709832"/>
            <a:ext cx="3472069" cy="3757265"/>
          </a:xfrm>
          <a:prstGeom prst="wedgeRectCallout">
            <a:avLst>
              <a:gd name="adj1" fmla="val -35696"/>
              <a:gd name="adj2" fmla="val 70409"/>
            </a:avLst>
          </a:prstGeom>
          <a:noFill/>
          <a:ln w="28575" cmpd="sng">
            <a:solidFill>
              <a:srgbClr val="648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Rectangular Callout 7"/>
          <p:cNvSpPr/>
          <p:nvPr userDrawn="1"/>
        </p:nvSpPr>
        <p:spPr>
          <a:xfrm>
            <a:off x="723662" y="1710338"/>
            <a:ext cx="3472069" cy="3757265"/>
          </a:xfrm>
          <a:prstGeom prst="wedgeRectCallout">
            <a:avLst>
              <a:gd name="adj1" fmla="val -35696"/>
              <a:gd name="adj2" fmla="val 70409"/>
            </a:avLst>
          </a:prstGeom>
          <a:noFill/>
          <a:ln w="28575" cmpd="sng">
            <a:solidFill>
              <a:srgbClr val="648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0" name="Content Placeholder 9"/>
          <p:cNvSpPr>
            <a:spLocks noGrp="1"/>
          </p:cNvSpPr>
          <p:nvPr>
            <p:ph sz="quarter" idx="10"/>
          </p:nvPr>
        </p:nvSpPr>
        <p:spPr>
          <a:xfrm>
            <a:off x="723868" y="1710591"/>
            <a:ext cx="3471863" cy="37570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2" name="Content Placeholder 9"/>
          <p:cNvSpPr>
            <a:spLocks noGrp="1"/>
          </p:cNvSpPr>
          <p:nvPr>
            <p:ph sz="quarter" idx="11"/>
          </p:nvPr>
        </p:nvSpPr>
        <p:spPr>
          <a:xfrm>
            <a:off x="4513551" y="1710338"/>
            <a:ext cx="3471863" cy="37570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9"/>
          <p:cNvSpPr>
            <a:spLocks noGrp="1"/>
          </p:cNvSpPr>
          <p:nvPr>
            <p:ph sz="quarter" idx="12"/>
          </p:nvPr>
        </p:nvSpPr>
        <p:spPr>
          <a:xfrm>
            <a:off x="8277209" y="1710085"/>
            <a:ext cx="3471863" cy="37570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51242931"/>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Rectangular Callout 5"/>
          <p:cNvSpPr/>
          <p:nvPr userDrawn="1"/>
        </p:nvSpPr>
        <p:spPr>
          <a:xfrm>
            <a:off x="1890982" y="1671427"/>
            <a:ext cx="3472069" cy="3757265"/>
          </a:xfrm>
          <a:prstGeom prst="wedgeRectCallout">
            <a:avLst>
              <a:gd name="adj1" fmla="val -35696"/>
              <a:gd name="adj2" fmla="val 70409"/>
            </a:avLst>
          </a:prstGeom>
          <a:noFill/>
          <a:ln w="28575" cmpd="sng">
            <a:solidFill>
              <a:srgbClr val="648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7" name="Rectangular Callout 6"/>
          <p:cNvSpPr/>
          <p:nvPr userDrawn="1"/>
        </p:nvSpPr>
        <p:spPr>
          <a:xfrm>
            <a:off x="6498650" y="1671426"/>
            <a:ext cx="3472069" cy="3757265"/>
          </a:xfrm>
          <a:prstGeom prst="wedgeRectCallout">
            <a:avLst>
              <a:gd name="adj1" fmla="val -35696"/>
              <a:gd name="adj2" fmla="val 70409"/>
            </a:avLst>
          </a:prstGeom>
          <a:noFill/>
          <a:ln w="28575" cmpd="sng">
            <a:solidFill>
              <a:srgbClr val="648C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8" name="Content Placeholder 9"/>
          <p:cNvSpPr>
            <a:spLocks noGrp="1"/>
          </p:cNvSpPr>
          <p:nvPr>
            <p:ph sz="quarter" idx="10"/>
          </p:nvPr>
        </p:nvSpPr>
        <p:spPr>
          <a:xfrm>
            <a:off x="1891188" y="1671679"/>
            <a:ext cx="3471863" cy="37570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Content Placeholder 9"/>
          <p:cNvSpPr>
            <a:spLocks noGrp="1"/>
          </p:cNvSpPr>
          <p:nvPr>
            <p:ph sz="quarter" idx="11"/>
          </p:nvPr>
        </p:nvSpPr>
        <p:spPr>
          <a:xfrm>
            <a:off x="6498650" y="1669947"/>
            <a:ext cx="3471863" cy="375701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778848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microsoft.com/office/2007/relationships/hdphoto" Target="../media/hdphoto1.wdp"/><Relationship Id="rId4" Type="http://schemas.openxmlformats.org/officeDocument/2006/relationships/slideLayout" Target="../slideLayouts/slideLayout10.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Rectangle 10"/>
          <p:cNvSpPr/>
          <p:nvPr userDrawn="1"/>
        </p:nvSpPr>
        <p:spPr>
          <a:xfrm>
            <a:off x="0" y="16238"/>
            <a:ext cx="12192000" cy="1084911"/>
          </a:xfrm>
          <a:prstGeom prst="rect">
            <a:avLst/>
          </a:prstGeom>
          <a:solidFill>
            <a:schemeClr val="accent1">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000090"/>
              </a:solidFill>
            </a:endParaRPr>
          </a:p>
        </p:txBody>
      </p:sp>
      <p:cxnSp>
        <p:nvCxnSpPr>
          <p:cNvPr id="12" name="Straight Connector 11"/>
          <p:cNvCxnSpPr/>
          <p:nvPr userDrawn="1"/>
        </p:nvCxnSpPr>
        <p:spPr>
          <a:xfrm>
            <a:off x="0" y="1101149"/>
            <a:ext cx="12192000" cy="0"/>
          </a:xfrm>
          <a:prstGeom prst="line">
            <a:avLst/>
          </a:prstGeom>
          <a:ln w="57150" cmpd="sng">
            <a:solidFill>
              <a:srgbClr val="000090"/>
            </a:solidFill>
          </a:ln>
          <a:effectLst/>
        </p:spPr>
        <p:style>
          <a:lnRef idx="2">
            <a:schemeClr val="accent1"/>
          </a:lnRef>
          <a:fillRef idx="0">
            <a:schemeClr val="accent1"/>
          </a:fillRef>
          <a:effectRef idx="1">
            <a:schemeClr val="accent1"/>
          </a:effectRef>
          <a:fontRef idx="minor">
            <a:schemeClr val="tx1"/>
          </a:fontRef>
        </p:style>
      </p:cxnSp>
      <p:sp>
        <p:nvSpPr>
          <p:cNvPr id="2" name="Title Placeholder 1"/>
          <p:cNvSpPr>
            <a:spLocks noGrp="1"/>
          </p:cNvSpPr>
          <p:nvPr>
            <p:ph type="title"/>
          </p:nvPr>
        </p:nvSpPr>
        <p:spPr>
          <a:xfrm>
            <a:off x="343949" y="174626"/>
            <a:ext cx="11535520" cy="926524"/>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4" name="Content Placeholder 17" descr="CSDElogo_casual_blue.jpg"/>
          <p:cNvPicPr>
            <a:picLocks noChangeAspect="1"/>
          </p:cNvPicPr>
          <p:nvPr userDrawn="1"/>
        </p:nvPicPr>
        <p:blipFill>
          <a:blip r:embed="rId8">
            <a:alphaModFix amt="60000"/>
            <a:extLst>
              <a:ext uri="{BEBA8EAE-BF5A-486C-A8C5-ECC9F3942E4B}">
                <a14:imgProps xmlns:a14="http://schemas.microsoft.com/office/drawing/2010/main">
                  <a14:imgLayer r:embed="rId9">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Layer>
                </a14:imgProps>
              </a:ext>
              <a:ext uri="{28A0092B-C50C-407E-A947-70E740481C1C}">
                <a14:useLocalDpi xmlns:a14="http://schemas.microsoft.com/office/drawing/2010/main" val="0"/>
              </a:ext>
            </a:extLst>
          </a:blip>
          <a:stretch>
            <a:fillRect/>
          </a:stretch>
        </p:blipFill>
        <p:spPr>
          <a:xfrm>
            <a:off x="74671" y="6050249"/>
            <a:ext cx="917490" cy="696595"/>
          </a:xfrm>
          <a:prstGeom prst="rect">
            <a:avLst/>
          </a:prstGeom>
        </p:spPr>
      </p:pic>
      <p:sp>
        <p:nvSpPr>
          <p:cNvPr id="4" name="Slide Number Placeholder 3"/>
          <p:cNvSpPr>
            <a:spLocks noGrp="1"/>
          </p:cNvSpPr>
          <p:nvPr>
            <p:ph type="sldNum" sz="quarter" idx="4"/>
          </p:nvPr>
        </p:nvSpPr>
        <p:spPr>
          <a:xfrm>
            <a:off x="4523380"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160CD30C-2C07-0041-BCF4-E1965B98F2A9}" type="slidenum">
              <a:rPr lang="en-US" smtClean="0"/>
              <a:pPr/>
              <a:t>‹#›</a:t>
            </a:fld>
            <a:endParaRPr lang="en-US" dirty="0"/>
          </a:p>
        </p:txBody>
      </p:sp>
    </p:spTree>
    <p:extLst>
      <p:ext uri="{BB962C8B-B14F-4D97-AF65-F5344CB8AC3E}">
        <p14:creationId xmlns:p14="http://schemas.microsoft.com/office/powerpoint/2010/main" val="1849368890"/>
      </p:ext>
    </p:extLst>
  </p:cSld>
  <p:clrMap bg1="lt1" tx1="dk1" bg2="lt2" tx2="dk2" accent1="accent1" accent2="accent2" accent3="accent3" accent4="accent4" accent5="accent5" accent6="accent6" hlink="hlink" folHlink="folHlink"/>
  <p:sldLayoutIdLst>
    <p:sldLayoutId id="2147483663" r:id="rId1"/>
    <p:sldLayoutId id="2147483668" r:id="rId2"/>
    <p:sldLayoutId id="2147483669" r:id="rId3"/>
    <p:sldLayoutId id="2147483666" r:id="rId4"/>
    <p:sldLayoutId id="2147483665" r:id="rId5"/>
    <p:sldLayoutId id="2147483670"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3949" y="174626"/>
            <a:ext cx="11535520" cy="926524"/>
          </a:xfrm>
          <a:prstGeom prst="rect">
            <a:avLst/>
          </a:prstGeom>
          <a:noFill/>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13" name="Picture 12"/>
          <p:cNvPicPr>
            <a:picLocks noChangeAspect="1"/>
          </p:cNvPicPr>
          <p:nvPr userDrawn="1"/>
        </p:nvPicPr>
        <p:blipFill rotWithShape="1">
          <a:blip r:embed="rId8">
            <a:alphaModFix amt="60000"/>
          </a:blip>
          <a:srcRect b="32170"/>
          <a:stretch/>
        </p:blipFill>
        <p:spPr>
          <a:xfrm>
            <a:off x="10797800" y="6176963"/>
            <a:ext cx="1302646" cy="569881"/>
          </a:xfrm>
          <a:prstGeom prst="rect">
            <a:avLst/>
          </a:prstGeom>
        </p:spPr>
      </p:pic>
      <p:pic>
        <p:nvPicPr>
          <p:cNvPr id="14" name="Content Placeholder 17" descr="CSDElogo_casual_blue.jpg"/>
          <p:cNvPicPr>
            <a:picLocks noChangeAspect="1"/>
          </p:cNvPicPr>
          <p:nvPr userDrawn="1"/>
        </p:nvPicPr>
        <p:blipFill>
          <a:blip r:embed="rId9">
            <a:alphaModFix amt="60000"/>
            <a:extLst>
              <a:ext uri="{BEBA8EAE-BF5A-486C-A8C5-ECC9F3942E4B}">
                <a14:imgProps xmlns:a14="http://schemas.microsoft.com/office/drawing/2010/main">
                  <a14:imgLayer r:embed="rId10">
                    <a14:imgEffect>
                      <a14:backgroundRemoval t="0" b="100000" l="0" r="100000">
                        <a14:foregroundMark x1="36431" y1="85953" x2="36220" y2="91238"/>
                        <a14:foregroundMark x1="54699" y1="85396" x2="57550" y2="89430"/>
                        <a14:foregroundMark x1="80359" y1="86648" x2="80570" y2="89986"/>
                        <a14:foregroundMark x1="87645" y1="86370" x2="87328" y2="92490"/>
                        <a14:foregroundMark x1="9609" y1="54103" x2="9609" y2="54103"/>
                        <a14:foregroundMark x1="4435" y1="51043" x2="4435" y2="51043"/>
                        <a14:foregroundMark x1="7497" y1="52295" x2="7497" y2="52295"/>
                        <a14:backgroundMark x1="46990" y1="18220" x2="46990" y2="18220"/>
                        <a14:backgroundMark x1="49314" y1="15438" x2="49314" y2="15438"/>
                        <a14:backgroundMark x1="50053" y1="19750" x2="50053" y2="19750"/>
                        <a14:backgroundMark x1="37381" y1="46036" x2="37381" y2="46036"/>
                        <a14:backgroundMark x1="34741" y1="52295" x2="34741" y2="52295"/>
                        <a14:backgroundMark x1="28722" y1="58693" x2="28722" y2="58693"/>
                        <a14:backgroundMark x1="57761" y1="20445" x2="57761" y2="20445"/>
                        <a14:backgroundMark x1="59873" y1="22253" x2="59873" y2="22253"/>
                        <a14:backgroundMark x1="52904" y1="25730" x2="52904" y2="25730"/>
                        <a14:backgroundMark x1="55227" y1="23505" x2="55227" y2="23505"/>
                        <a14:backgroundMark x1="54699" y1="19471" x2="54699" y2="19471"/>
                        <a14:backgroundMark x1="67159" y1="20028" x2="67159" y2="20028"/>
                        <a14:backgroundMark x1="53326" y1="6537" x2="53326" y2="6537"/>
                        <a14:backgroundMark x1="51214" y1="7093" x2="51214" y2="7093"/>
                        <a14:backgroundMark x1="51637" y1="4033" x2="51637" y2="4033"/>
                        <a14:backgroundMark x1="11088" y1="41446" x2="11088" y2="41446"/>
                        <a14:backgroundMark x1="25871" y1="95271" x2="25871" y2="95271"/>
                        <a14:backgroundMark x1="23970" y1="95828" x2="23970" y2="95828"/>
                        <a14:backgroundMark x1="45618" y1="66759" x2="45618" y2="66759"/>
                        <a14:backgroundMark x1="47730" y1="69958" x2="47730" y2="69958"/>
                        <a14:backgroundMark x1="53537" y1="70793" x2="53537" y2="70793"/>
                        <a14:backgroundMark x1="69483" y1="27538" x2="69483" y2="27538"/>
                        <a14:backgroundMark x1="10560" y1="48261" x2="10560" y2="48261"/>
                        <a14:backgroundMark x1="23020" y1="17246" x2="23020" y2="17246"/>
                        <a14:backgroundMark x1="22598" y1="13908" x2="22598" y2="13908"/>
                        <a14:backgroundMark x1="25343" y1="12935" x2="25343" y2="12935"/>
                        <a14:backgroundMark x1="31045" y1="18915" x2="31045" y2="18915"/>
                        <a14:backgroundMark x1="29884" y1="15160" x2="29884" y2="15160"/>
                        <a14:backgroundMark x1="29145" y1="17663" x2="29145" y2="17663"/>
                        <a14:backgroundMark x1="12249" y1="23783" x2="12249" y2="23783"/>
                        <a14:backgroundMark x1="12249" y1="29068" x2="12249" y2="29068"/>
                        <a14:backgroundMark x1="8237" y1="28512" x2="8237" y2="28512"/>
                        <a14:backgroundMark x1="10771" y1="21280" x2="10771" y2="21280"/>
                        <a14:backgroundMark x1="19958" y1="22531" x2="19958" y2="22531"/>
                        <a14:backgroundMark x1="18585" y1="19471" x2="18585" y2="19471"/>
                        <a14:backgroundMark x1="27772" y1="61892" x2="27772" y2="61892"/>
                        <a14:backgroundMark x1="31257" y1="57858" x2="31257" y2="57858"/>
                        <a14:backgroundMark x1="81943" y1="50348" x2="81943" y2="50348"/>
                        <a14:backgroundMark x1="81943" y1="47566" x2="81943" y2="47566"/>
                        <a14:backgroundMark x1="84055" y1="47288" x2="84055" y2="47288"/>
                        <a14:backgroundMark x1="89757" y1="54381" x2="89757" y2="54381"/>
                        <a14:backgroundMark x1="98205" y1="59388" x2="98205" y2="59388"/>
                        <a14:backgroundMark x1="86695" y1="68707" x2="86695" y2="68707"/>
                        <a14:backgroundMark x1="87117" y1="65925" x2="87117" y2="65925"/>
                        <a14:backgroundMark x1="71911" y1="33380" x2="71911" y2="33380"/>
                        <a14:backgroundMark x1="43717" y1="17246" x2="43717" y2="17246"/>
                        <a14:backgroundMark x1="45301" y1="15716" x2="45301" y2="15716"/>
                        <a14:backgroundMark x1="41394" y1="24757" x2="41394" y2="24757"/>
                        <a14:backgroundMark x1="42767" y1="22253" x2="42767" y2="22253"/>
                        <a14:backgroundMark x1="45301" y1="25730" x2="45301" y2="25730"/>
                        <a14:backgroundMark x1="48363" y1="8623" x2="48363" y2="8623"/>
                        <a14:backgroundMark x1="49314" y1="3755" x2="49314" y2="3755"/>
                        <a14:backgroundMark x1="58501" y1="4590" x2="58501" y2="4590"/>
                        <a14:backgroundMark x1="58923" y1="8345" x2="58923" y2="8345"/>
                        <a14:backgroundMark x1="69799" y1="17246" x2="69799" y2="17246"/>
                        <a14:backgroundMark x1="63886" y1="22531" x2="63886" y2="22531"/>
                        <a14:backgroundMark x1="25871" y1="40195" x2="25871" y2="40195"/>
                        <a14:backgroundMark x1="24393" y1="45480" x2="24393" y2="45480"/>
                        <a14:backgroundMark x1="17635" y1="40195" x2="17635" y2="40195"/>
                        <a14:backgroundMark x1="22598" y1="44506" x2="22598" y2="44506"/>
                        <a14:backgroundMark x1="19324" y1="49513" x2="19324" y2="49513"/>
                        <a14:backgroundMark x1="18585" y1="44506" x2="18585" y2="44506"/>
                        <a14:backgroundMark x1="22281" y1="31572" x2="22281" y2="31572"/>
                        <a14:backgroundMark x1="19324" y1="32128" x2="19324" y2="32128"/>
                        <a14:backgroundMark x1="23970" y1="26287" x2="23970" y2="26287"/>
                        <a14:backgroundMark x1="41394" y1="38943" x2="41394" y2="38943"/>
                        <a14:backgroundMark x1="27772" y1="67177" x2="27772" y2="67177"/>
                        <a14:backgroundMark x1="80148" y1="61892" x2="80148" y2="61892"/>
                        <a14:backgroundMark x1="75185" y1="70793" x2="75185" y2="70793"/>
                        <a14:backgroundMark x1="77719" y1="73853" x2="77719" y2="73853"/>
                        <a14:backgroundMark x1="64625" y1="64951" x2="64625" y2="64951"/>
                        <a14:backgroundMark x1="66737" y1="64951" x2="66737" y2="64951"/>
                        <a14:backgroundMark x1="62936" y1="61892" x2="62936" y2="61892"/>
                        <a14:backgroundMark x1="73284" y1="51599" x2="73284" y2="51599"/>
                        <a14:backgroundMark x1="67159" y1="50348" x2="67159" y2="50348"/>
                        <a14:backgroundMark x1="69060" y1="59110" x2="69060" y2="59110"/>
                        <a14:backgroundMark x1="70433" y1="54381" x2="70433" y2="54381"/>
                        <a14:backgroundMark x1="68638" y1="54798" x2="68638" y2="54798"/>
                        <a14:backgroundMark x1="62302" y1="45202" x2="62302" y2="45202"/>
                        <a14:backgroundMark x1="60824" y1="41446" x2="60824" y2="41446"/>
                        <a14:backgroundMark x1="48680" y1="65229" x2="48680" y2="65229"/>
                        <a14:backgroundMark x1="44879" y1="55355" x2="44879" y2="55355"/>
                        <a14:backgroundMark x1="49525" y1="48540" x2="49525" y2="48540"/>
                        <a14:backgroundMark x1="52587" y1="46453" x2="52587" y2="46453"/>
                        <a14:backgroundMark x1="62936" y1="33380" x2="62936" y2="33380"/>
                        <a14:backgroundMark x1="64625" y1="32128" x2="64625" y2="32128"/>
                        <a14:backgroundMark x1="77508" y1="60362" x2="77508" y2="60362"/>
                        <a14:backgroundMark x1="80781" y1="59666" x2="80781" y2="59666"/>
                        <a14:backgroundMark x1="43506" y1="60362" x2="43506" y2="60362"/>
                        <a14:backgroundMark x1="35269" y1="20445" x2="35269" y2="20445"/>
                        <a14:backgroundMark x1="87645" y1="49791" x2="87645" y2="49791"/>
                        <a14:backgroundMark x1="89440" y1="50348" x2="89440" y2="50348"/>
                        <a14:backgroundMark x1="78036" y1="63143" x2="78036" y2="63143"/>
                        <a14:backgroundMark x1="58289" y1="63700" x2="58289" y2="63700"/>
                        <a14:backgroundMark x1="22809" y1="86648" x2="22809" y2="86648"/>
                        <a14:backgroundMark x1="24710" y1="32128" x2="24710" y2="32128"/>
                        <a14:backgroundMark x1="62302" y1="28095" x2="62302" y2="28095"/>
                      </a14:backgroundRemoval>
                    </a14:imgEffect>
                  </a14:imgLayer>
                </a14:imgProps>
              </a:ext>
              <a:ext uri="{28A0092B-C50C-407E-A947-70E740481C1C}">
                <a14:useLocalDpi xmlns:a14="http://schemas.microsoft.com/office/drawing/2010/main" val="0"/>
              </a:ext>
            </a:extLst>
          </a:blip>
          <a:stretch>
            <a:fillRect/>
          </a:stretch>
        </p:blipFill>
        <p:spPr>
          <a:xfrm>
            <a:off x="74671" y="6050249"/>
            <a:ext cx="917490" cy="696595"/>
          </a:xfrm>
          <a:prstGeom prst="rect">
            <a:avLst/>
          </a:prstGeom>
        </p:spPr>
      </p:pic>
    </p:spTree>
    <p:extLst>
      <p:ext uri="{BB962C8B-B14F-4D97-AF65-F5344CB8AC3E}">
        <p14:creationId xmlns:p14="http://schemas.microsoft.com/office/powerpoint/2010/main" val="1572418140"/>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2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www.youtube.com/watch?v=LFNuRJm4LMs"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2.png"/><Relationship Id="rId7" Type="http://schemas.openxmlformats.org/officeDocument/2006/relationships/diagramColors" Target="../diagrams/colors2.xml"/><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14.png"/><Relationship Id="rId4" Type="http://schemas.openxmlformats.org/officeDocument/2006/relationships/diagramData" Target="../diagrams/data2.xml"/><Relationship Id="rId9" Type="http://schemas.openxmlformats.org/officeDocument/2006/relationships/image" Target="../media/image1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9"/>
          <p:cNvSpPr>
            <a:spLocks noGrp="1"/>
          </p:cNvSpPr>
          <p:nvPr>
            <p:ph type="title"/>
          </p:nvPr>
        </p:nvSpPr>
        <p:spPr>
          <a:xfrm>
            <a:off x="-445994" y="-41"/>
            <a:ext cx="13083987" cy="1671421"/>
          </a:xfrm>
          <a:ln>
            <a:noFill/>
          </a:ln>
        </p:spPr>
        <p:txBody>
          <a:bodyPr>
            <a:normAutofit fontScale="90000"/>
          </a:bodyPr>
          <a:lstStyle/>
          <a:p>
            <a:pPr algn="ctr"/>
            <a:r>
              <a:rPr lang="en-US" sz="900" b="1" dirty="0">
                <a:solidFill>
                  <a:schemeClr val="accent2"/>
                </a:solidFill>
              </a:rPr>
              <a:t/>
            </a:r>
            <a:br>
              <a:rPr lang="en-US" sz="900" b="1" dirty="0">
                <a:solidFill>
                  <a:schemeClr val="accent2"/>
                </a:solidFill>
              </a:rPr>
            </a:br>
            <a:r>
              <a:rPr lang="en-US" sz="900" b="1" dirty="0" smtClean="0">
                <a:solidFill>
                  <a:schemeClr val="accent2"/>
                </a:solidFill>
              </a:rPr>
              <a:t/>
            </a:r>
            <a:br>
              <a:rPr lang="en-US" sz="900" b="1" dirty="0" smtClean="0">
                <a:solidFill>
                  <a:schemeClr val="accent2"/>
                </a:solidFill>
              </a:rPr>
            </a:br>
            <a:r>
              <a:rPr lang="en-US" sz="900" b="1" dirty="0">
                <a:solidFill>
                  <a:schemeClr val="accent2"/>
                </a:solidFill>
              </a:rPr>
              <a:t/>
            </a:r>
            <a:br>
              <a:rPr lang="en-US" sz="900" b="1" dirty="0">
                <a:solidFill>
                  <a:schemeClr val="accent2"/>
                </a:solidFill>
              </a:rPr>
            </a:br>
            <a:r>
              <a:rPr lang="en-US" sz="4700" b="1" dirty="0" smtClean="0">
                <a:solidFill>
                  <a:schemeClr val="accent2"/>
                </a:solidFill>
              </a:rPr>
              <a:t/>
            </a:r>
            <a:br>
              <a:rPr lang="en-US" sz="4700" b="1" dirty="0" smtClean="0">
                <a:solidFill>
                  <a:schemeClr val="accent2"/>
                </a:solidFill>
              </a:rPr>
            </a:br>
            <a:r>
              <a:rPr lang="en-US" sz="4300" b="1" dirty="0" smtClean="0">
                <a:solidFill>
                  <a:schemeClr val="accent2"/>
                </a:solidFill>
              </a:rPr>
              <a:t>Increasing the Diversity of Connecticut’s Educator Workforce</a:t>
            </a:r>
            <a:r>
              <a:rPr lang="en-US" sz="5300" b="1" dirty="0" smtClean="0">
                <a:solidFill>
                  <a:schemeClr val="accent2"/>
                </a:solidFill>
              </a:rPr>
              <a:t/>
            </a:r>
            <a:br>
              <a:rPr lang="en-US" sz="5300" b="1" dirty="0" smtClean="0">
                <a:solidFill>
                  <a:schemeClr val="accent2"/>
                </a:solidFill>
              </a:rPr>
            </a:br>
            <a:r>
              <a:rPr lang="en-US" sz="2400" b="1" i="1" dirty="0" smtClean="0">
                <a:solidFill>
                  <a:schemeClr val="accent2"/>
                </a:solidFill>
              </a:rPr>
              <a:t/>
            </a:r>
            <a:br>
              <a:rPr lang="en-US" sz="2400" b="1" i="1" dirty="0" smtClean="0">
                <a:solidFill>
                  <a:schemeClr val="accent2"/>
                </a:solidFill>
              </a:rPr>
            </a:br>
            <a:r>
              <a:rPr lang="en-US" sz="2400" b="1" i="1" dirty="0">
                <a:solidFill>
                  <a:schemeClr val="accent2"/>
                </a:solidFill>
              </a:rPr>
              <a:t/>
            </a:r>
            <a:br>
              <a:rPr lang="en-US" sz="2400" b="1" i="1" dirty="0">
                <a:solidFill>
                  <a:schemeClr val="accent2"/>
                </a:solidFill>
              </a:rPr>
            </a:br>
            <a:r>
              <a:rPr lang="en-US" sz="3200" i="1" dirty="0">
                <a:solidFill>
                  <a:schemeClr val="accent2"/>
                </a:solidFill>
              </a:rPr>
              <a:t/>
            </a:r>
            <a:br>
              <a:rPr lang="en-US" sz="3200" i="1" dirty="0">
                <a:solidFill>
                  <a:schemeClr val="accent2"/>
                </a:solidFill>
              </a:rPr>
            </a:br>
            <a:endParaRPr lang="en-US" dirty="0">
              <a:solidFill>
                <a:schemeClr val="accent2"/>
              </a:solidFill>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90908" y="1452282"/>
            <a:ext cx="9010185" cy="4121189"/>
          </a:xfrm>
          <a:prstGeom prst="rect">
            <a:avLst/>
          </a:prstGeom>
          <a:ln w="57150">
            <a:solidFill>
              <a:schemeClr val="accent2"/>
            </a:solidFill>
          </a:ln>
        </p:spPr>
      </p:pic>
      <p:sp>
        <p:nvSpPr>
          <p:cNvPr id="2" name="TextBox 1"/>
          <p:cNvSpPr txBox="1"/>
          <p:nvPr/>
        </p:nvSpPr>
        <p:spPr>
          <a:xfrm>
            <a:off x="3155795" y="5865541"/>
            <a:ext cx="6021659" cy="646331"/>
          </a:xfrm>
          <a:prstGeom prst="rect">
            <a:avLst/>
          </a:prstGeom>
          <a:noFill/>
        </p:spPr>
        <p:txBody>
          <a:bodyPr wrap="square" rtlCol="0">
            <a:spAutoFit/>
          </a:bodyPr>
          <a:lstStyle/>
          <a:p>
            <a:pPr algn="ctr"/>
            <a:r>
              <a:rPr lang="en-US" dirty="0" smtClean="0">
                <a:solidFill>
                  <a:schemeClr val="accent2"/>
                </a:solidFill>
              </a:rPr>
              <a:t>Dismantling Systemic Racism Conference</a:t>
            </a:r>
          </a:p>
          <a:p>
            <a:pPr algn="ctr"/>
            <a:r>
              <a:rPr lang="en-US" dirty="0" smtClean="0">
                <a:solidFill>
                  <a:schemeClr val="accent2"/>
                </a:solidFill>
              </a:rPr>
              <a:t>May 10, 2017</a:t>
            </a:r>
            <a:endParaRPr lang="en-US" dirty="0">
              <a:solidFill>
                <a:schemeClr val="accent2"/>
              </a:solidFill>
            </a:endParaRPr>
          </a:p>
        </p:txBody>
      </p:sp>
    </p:spTree>
    <p:extLst>
      <p:ext uri="{BB962C8B-B14F-4D97-AF65-F5344CB8AC3E}">
        <p14:creationId xmlns:p14="http://schemas.microsoft.com/office/powerpoint/2010/main" val="151448637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Low bachelor’s degree attainment rates of minorities limit the number of candidates of color eligible to become teachers</a:t>
            </a:r>
            <a:endParaRPr lang="en-US" dirty="0"/>
          </a:p>
        </p:txBody>
      </p:sp>
      <p:graphicFrame>
        <p:nvGraphicFramePr>
          <p:cNvPr id="2" name="Content Placeholder 1"/>
          <p:cNvGraphicFramePr>
            <a:graphicFrameLocks noGrp="1"/>
          </p:cNvGraphicFramePr>
          <p:nvPr>
            <p:ph idx="1"/>
            <p:extLst/>
          </p:nvPr>
        </p:nvGraphicFramePr>
        <p:xfrm>
          <a:off x="482600" y="1371600"/>
          <a:ext cx="8191500" cy="480536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736600" y="1371600"/>
            <a:ext cx="6112596" cy="369332"/>
          </a:xfrm>
          <a:prstGeom prst="rect">
            <a:avLst/>
          </a:prstGeom>
          <a:noFill/>
        </p:spPr>
        <p:txBody>
          <a:bodyPr wrap="none" rtlCol="0">
            <a:spAutoFit/>
          </a:bodyPr>
          <a:lstStyle/>
          <a:p>
            <a:r>
              <a:rPr lang="en-US" dirty="0" smtClean="0"/>
              <a:t>Percent of public </a:t>
            </a:r>
            <a:r>
              <a:rPr lang="en-US" b="1" dirty="0" smtClean="0"/>
              <a:t>high school graduates</a:t>
            </a:r>
            <a:r>
              <a:rPr lang="en-US" dirty="0" smtClean="0"/>
              <a:t>, 2011-2012 school year</a:t>
            </a:r>
            <a:endParaRPr lang="en-US" dirty="0"/>
          </a:p>
        </p:txBody>
      </p:sp>
      <p:sp>
        <p:nvSpPr>
          <p:cNvPr id="9" name="TextBox 8"/>
          <p:cNvSpPr txBox="1"/>
          <p:nvPr/>
        </p:nvSpPr>
        <p:spPr>
          <a:xfrm>
            <a:off x="736600" y="2590800"/>
            <a:ext cx="4999122" cy="369332"/>
          </a:xfrm>
          <a:prstGeom prst="rect">
            <a:avLst/>
          </a:prstGeom>
          <a:noFill/>
        </p:spPr>
        <p:txBody>
          <a:bodyPr wrap="none" rtlCol="0">
            <a:spAutoFit/>
          </a:bodyPr>
          <a:lstStyle/>
          <a:p>
            <a:r>
              <a:rPr lang="en-US" dirty="0" smtClean="0"/>
              <a:t>Percent of 18-24 year olds </a:t>
            </a:r>
            <a:r>
              <a:rPr lang="en-US" b="1" dirty="0" smtClean="0"/>
              <a:t>enrolled in college</a:t>
            </a:r>
            <a:r>
              <a:rPr lang="en-US" dirty="0" smtClean="0"/>
              <a:t>, 2012</a:t>
            </a:r>
            <a:endParaRPr lang="en-US" dirty="0"/>
          </a:p>
        </p:txBody>
      </p:sp>
      <p:sp>
        <p:nvSpPr>
          <p:cNvPr id="10" name="TextBox 9"/>
          <p:cNvSpPr txBox="1"/>
          <p:nvPr/>
        </p:nvSpPr>
        <p:spPr>
          <a:xfrm>
            <a:off x="736600" y="3822700"/>
            <a:ext cx="6489840" cy="369332"/>
          </a:xfrm>
          <a:prstGeom prst="rect">
            <a:avLst/>
          </a:prstGeom>
          <a:noFill/>
        </p:spPr>
        <p:txBody>
          <a:bodyPr wrap="none" rtlCol="0">
            <a:spAutoFit/>
          </a:bodyPr>
          <a:lstStyle/>
          <a:p>
            <a:r>
              <a:rPr lang="en-US" dirty="0" smtClean="0"/>
              <a:t>Percent of 25-29 year olds with a </a:t>
            </a:r>
            <a:r>
              <a:rPr lang="en-US" b="1" dirty="0" smtClean="0"/>
              <a:t>bachelor’s degree </a:t>
            </a:r>
            <a:r>
              <a:rPr lang="en-US" dirty="0" smtClean="0"/>
              <a:t>or higher, 2012</a:t>
            </a:r>
            <a:endParaRPr lang="en-US" dirty="0"/>
          </a:p>
        </p:txBody>
      </p:sp>
      <p:sp>
        <p:nvSpPr>
          <p:cNvPr id="4" name="Rounded Rectangle 3"/>
          <p:cNvSpPr/>
          <p:nvPr/>
        </p:nvSpPr>
        <p:spPr>
          <a:xfrm>
            <a:off x="8921402" y="1742913"/>
            <a:ext cx="2908300" cy="3511549"/>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rgbClr val="000000"/>
                </a:solidFill>
              </a:rPr>
              <a:t>In order to increase the number of teachers of color in the long-term, CT will need to address underlying barriers to college completion.</a:t>
            </a:r>
            <a:endParaRPr lang="en-US" sz="2400" dirty="0">
              <a:solidFill>
                <a:srgbClr val="000000"/>
              </a:solidFill>
            </a:endParaRPr>
          </a:p>
        </p:txBody>
      </p:sp>
      <p:sp>
        <p:nvSpPr>
          <p:cNvPr id="8" name="TextBox 7"/>
          <p:cNvSpPr txBox="1"/>
          <p:nvPr/>
        </p:nvSpPr>
        <p:spPr>
          <a:xfrm>
            <a:off x="5631239" y="6629400"/>
            <a:ext cx="422104" cy="246221"/>
          </a:xfrm>
          <a:prstGeom prst="rect">
            <a:avLst/>
          </a:prstGeom>
          <a:noFill/>
        </p:spPr>
        <p:txBody>
          <a:bodyPr wrap="square" rtlCol="0">
            <a:spAutoFit/>
          </a:bodyPr>
          <a:lstStyle/>
          <a:p>
            <a:r>
              <a:rPr lang="en-US" sz="1000" dirty="0" smtClean="0"/>
              <a:t>13</a:t>
            </a:r>
            <a:endParaRPr lang="en-US" sz="1000" dirty="0"/>
          </a:p>
        </p:txBody>
      </p:sp>
    </p:spTree>
    <p:extLst>
      <p:ext uri="{BB962C8B-B14F-4D97-AF65-F5344CB8AC3E}">
        <p14:creationId xmlns:p14="http://schemas.microsoft.com/office/powerpoint/2010/main" val="5670653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Recruitment vs. Retention</a:t>
            </a:r>
            <a:endParaRPr lang="en-US" dirty="0"/>
          </a:p>
        </p:txBody>
      </p:sp>
      <p:sp>
        <p:nvSpPr>
          <p:cNvPr id="4" name="Rounded Rectangle 3"/>
          <p:cNvSpPr/>
          <p:nvPr/>
        </p:nvSpPr>
        <p:spPr>
          <a:xfrm>
            <a:off x="919942" y="2277687"/>
            <a:ext cx="10515600" cy="3009207"/>
          </a:xfrm>
          <a:prstGeom prst="roundRect">
            <a:avLst/>
          </a:prstGeom>
          <a:solidFill>
            <a:schemeClr val="accent1">
              <a:lumMod val="60000"/>
              <a:lumOff val="40000"/>
            </a:schemeClr>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p:cNvSpPr>
            <a:spLocks noGrp="1"/>
          </p:cNvSpPr>
          <p:nvPr>
            <p:ph idx="1"/>
          </p:nvPr>
        </p:nvSpPr>
        <p:spPr>
          <a:xfrm>
            <a:off x="808413" y="1358826"/>
            <a:ext cx="10738658" cy="4846927"/>
          </a:xfrm>
        </p:spPr>
        <p:txBody>
          <a:bodyPr>
            <a:normAutofit lnSpcReduction="10000"/>
          </a:bodyPr>
          <a:lstStyle/>
          <a:p>
            <a:pPr marL="0" indent="0">
              <a:buNone/>
            </a:pPr>
            <a:r>
              <a:rPr lang="en-US" sz="2200" dirty="0" smtClean="0"/>
              <a:t>Professor Susan Moore Johnson from </a:t>
            </a:r>
            <a:r>
              <a:rPr lang="en-US" sz="2200" i="1" dirty="0" smtClean="0"/>
              <a:t>Project on the Next Generation of Teachers </a:t>
            </a:r>
            <a:r>
              <a:rPr lang="en-US" sz="2200" dirty="0" smtClean="0"/>
              <a:t>interviewed 142 teachers and administrators in six high-achieving but high-poverty schools in Massachusetts.</a:t>
            </a:r>
          </a:p>
          <a:p>
            <a:pPr marL="0" indent="0">
              <a:buNone/>
            </a:pPr>
            <a:endParaRPr lang="en-US" dirty="0" smtClean="0"/>
          </a:p>
          <a:p>
            <a:pPr marL="0" indent="0" algn="ctr">
              <a:buNone/>
            </a:pPr>
            <a:r>
              <a:rPr lang="en-US" sz="2500" b="1" i="1" dirty="0" smtClean="0"/>
              <a:t>“One school was having trouble recruiting teachers of color because the teachers of color they had were leaving, so then the remaining teachers would feel isolated and leave too…</a:t>
            </a:r>
          </a:p>
          <a:p>
            <a:pPr marL="0" indent="0" algn="ctr">
              <a:buNone/>
            </a:pPr>
            <a:endParaRPr lang="en-US" sz="2500" b="1" i="1" dirty="0" smtClean="0"/>
          </a:p>
          <a:p>
            <a:pPr marL="0" indent="0" algn="ctr">
              <a:buNone/>
            </a:pPr>
            <a:r>
              <a:rPr lang="en-US" sz="2500" b="1" i="1" dirty="0" smtClean="0"/>
              <a:t>…individual teachers are then asked to speak for an entire race.”</a:t>
            </a:r>
          </a:p>
          <a:p>
            <a:pPr marL="0" indent="0">
              <a:buNone/>
            </a:pPr>
            <a:endParaRPr lang="en-US" sz="2400" i="1" dirty="0"/>
          </a:p>
          <a:p>
            <a:pPr marL="0" indent="0">
              <a:buNone/>
            </a:pPr>
            <a:endParaRPr lang="en-US" i="1" dirty="0" smtClean="0"/>
          </a:p>
          <a:p>
            <a:pPr marL="0" indent="0">
              <a:buNone/>
            </a:pPr>
            <a:endParaRPr lang="en-US" i="1" dirty="0"/>
          </a:p>
          <a:p>
            <a:pPr marL="0" lvl="0" indent="0" algn="r">
              <a:lnSpc>
                <a:spcPct val="100000"/>
              </a:lnSpc>
              <a:spcBef>
                <a:spcPts val="0"/>
              </a:spcBef>
              <a:buNone/>
            </a:pPr>
            <a:r>
              <a:rPr lang="en-US" sz="1600" i="1" dirty="0">
                <a:solidFill>
                  <a:prstClr val="black"/>
                </a:solidFill>
              </a:rPr>
              <a:t>Where Are All the Teachers of </a:t>
            </a:r>
            <a:r>
              <a:rPr lang="en-US" sz="1600" i="1" dirty="0" smtClean="0">
                <a:solidFill>
                  <a:prstClr val="black"/>
                </a:solidFill>
              </a:rPr>
              <a:t>Color?</a:t>
            </a:r>
            <a:endParaRPr lang="en-US" sz="1600" i="1" dirty="0">
              <a:solidFill>
                <a:prstClr val="black"/>
              </a:solidFill>
            </a:endParaRPr>
          </a:p>
          <a:p>
            <a:pPr marL="0" lvl="0" indent="0" algn="r">
              <a:lnSpc>
                <a:spcPct val="100000"/>
              </a:lnSpc>
              <a:spcBef>
                <a:spcPts val="0"/>
              </a:spcBef>
              <a:buNone/>
            </a:pPr>
            <a:r>
              <a:rPr lang="en-US" sz="1600" i="1" dirty="0">
                <a:solidFill>
                  <a:prstClr val="black"/>
                </a:solidFill>
              </a:rPr>
              <a:t>Harvard Ed Magazine, Summer 2016</a:t>
            </a:r>
          </a:p>
          <a:p>
            <a:pPr marL="0" indent="0">
              <a:buNone/>
            </a:pPr>
            <a:endParaRPr lang="en-US" i="1" dirty="0"/>
          </a:p>
        </p:txBody>
      </p:sp>
    </p:spTree>
    <p:extLst>
      <p:ext uri="{BB962C8B-B14F-4D97-AF65-F5344CB8AC3E}">
        <p14:creationId xmlns:p14="http://schemas.microsoft.com/office/powerpoint/2010/main" val="30035308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do our students have to say about diversity?</a:t>
            </a:r>
            <a:endParaRPr lang="en-US" dirty="0"/>
          </a:p>
        </p:txBody>
      </p:sp>
      <p:sp>
        <p:nvSpPr>
          <p:cNvPr id="3" name="Content Placeholder 2"/>
          <p:cNvSpPr>
            <a:spLocks noGrp="1"/>
          </p:cNvSpPr>
          <p:nvPr>
            <p:ph idx="1"/>
          </p:nvPr>
        </p:nvSpPr>
        <p:spPr/>
        <p:txBody>
          <a:bodyPr/>
          <a:lstStyle/>
          <a:p>
            <a:pPr marL="0" indent="0">
              <a:buNone/>
            </a:pPr>
            <a:r>
              <a:rPr lang="en-US" dirty="0" smtClean="0"/>
              <a:t>USA Today asked teens</a:t>
            </a:r>
          </a:p>
          <a:p>
            <a:pPr marL="0" indent="0">
              <a:buNone/>
            </a:pPr>
            <a:r>
              <a:rPr lang="en-US" dirty="0" smtClean="0"/>
              <a:t>visiting the </a:t>
            </a:r>
            <a:r>
              <a:rPr lang="en-US" dirty="0" err="1" smtClean="0"/>
              <a:t>Newseum</a:t>
            </a:r>
            <a:r>
              <a:rPr lang="en-US" dirty="0" smtClean="0"/>
              <a:t> in </a:t>
            </a:r>
          </a:p>
          <a:p>
            <a:pPr marL="0" indent="0">
              <a:buNone/>
            </a:pPr>
            <a:r>
              <a:rPr lang="en-US" dirty="0" smtClean="0"/>
              <a:t>Washington D.C. to talk about </a:t>
            </a:r>
          </a:p>
          <a:p>
            <a:pPr marL="0" indent="0">
              <a:buNone/>
            </a:pPr>
            <a:r>
              <a:rPr lang="en-US" dirty="0" smtClean="0">
                <a:hlinkClick r:id="rId3"/>
              </a:rPr>
              <a:t>what diversity means </a:t>
            </a:r>
            <a:r>
              <a:rPr lang="en-US" dirty="0" smtClean="0"/>
              <a:t>to them.</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pic>
        <p:nvPicPr>
          <p:cNvPr id="4" name="Picture 3"/>
          <p:cNvPicPr>
            <a:picLocks noChangeAspect="1"/>
          </p:cNvPicPr>
          <p:nvPr/>
        </p:nvPicPr>
        <p:blipFill>
          <a:blip r:embed="rId4"/>
          <a:stretch>
            <a:fillRect/>
          </a:stretch>
        </p:blipFill>
        <p:spPr>
          <a:xfrm>
            <a:off x="4409434" y="1424763"/>
            <a:ext cx="6944366" cy="4357706"/>
          </a:xfrm>
          <a:prstGeom prst="rect">
            <a:avLst/>
          </a:prstGeom>
        </p:spPr>
      </p:pic>
      <p:pic>
        <p:nvPicPr>
          <p:cNvPr id="6" name="Picture 5">
            <a:hlinkClick r:id="rId3"/>
          </p:cNvPr>
          <p:cNvPicPr>
            <a:picLocks noChangeAspect="1"/>
          </p:cNvPicPr>
          <p:nvPr/>
        </p:nvPicPr>
        <p:blipFill>
          <a:blip r:embed="rId5"/>
          <a:stretch>
            <a:fillRect/>
          </a:stretch>
        </p:blipFill>
        <p:spPr>
          <a:xfrm>
            <a:off x="838200" y="4001294"/>
            <a:ext cx="3291663" cy="1711868"/>
          </a:xfrm>
          <a:prstGeom prst="rect">
            <a:avLst/>
          </a:prstGeom>
        </p:spPr>
      </p:pic>
    </p:spTree>
    <p:extLst>
      <p:ext uri="{BB962C8B-B14F-4D97-AF65-F5344CB8AC3E}">
        <p14:creationId xmlns:p14="http://schemas.microsoft.com/office/powerpoint/2010/main" val="9226419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Pause and reflect</a:t>
            </a:r>
            <a:endParaRPr lang="en-US" dirty="0"/>
          </a:p>
        </p:txBody>
      </p:sp>
      <p:sp>
        <p:nvSpPr>
          <p:cNvPr id="3" name="Content Placeholder 2"/>
          <p:cNvSpPr>
            <a:spLocks noGrp="1"/>
          </p:cNvSpPr>
          <p:nvPr>
            <p:ph idx="1"/>
          </p:nvPr>
        </p:nvSpPr>
        <p:spPr>
          <a:xfrm>
            <a:off x="588819" y="1575147"/>
            <a:ext cx="10515600" cy="4351338"/>
          </a:xfrm>
        </p:spPr>
        <p:txBody>
          <a:bodyPr>
            <a:normAutofit/>
          </a:bodyPr>
          <a:lstStyle/>
          <a:p>
            <a:pPr marL="0" indent="0">
              <a:buNone/>
            </a:pPr>
            <a:endParaRPr lang="en-US" sz="3200" dirty="0" smtClean="0"/>
          </a:p>
          <a:p>
            <a:pPr marL="0" indent="0">
              <a:buNone/>
            </a:pPr>
            <a:endParaRPr lang="en-US" sz="3200" dirty="0"/>
          </a:p>
          <a:p>
            <a:pPr marL="0" indent="0">
              <a:buNone/>
            </a:pPr>
            <a:r>
              <a:rPr lang="en-US" sz="3200" i="1" dirty="0" smtClean="0"/>
              <a:t>What are your </a:t>
            </a:r>
          </a:p>
          <a:p>
            <a:pPr marL="0" indent="0">
              <a:buNone/>
            </a:pPr>
            <a:r>
              <a:rPr lang="en-US" sz="3200" i="1" dirty="0"/>
              <a:t>t</a:t>
            </a:r>
            <a:r>
              <a:rPr lang="en-US" sz="3200" i="1" dirty="0" smtClean="0"/>
              <a:t>houghts and </a:t>
            </a:r>
          </a:p>
          <a:p>
            <a:pPr marL="0" indent="0">
              <a:buNone/>
            </a:pPr>
            <a:r>
              <a:rPr lang="en-US" sz="3200" i="1" dirty="0" smtClean="0"/>
              <a:t>reflections so far?</a:t>
            </a:r>
            <a:endParaRPr lang="en-US" sz="3200" i="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9801" y="1575147"/>
            <a:ext cx="6464808" cy="4309872"/>
          </a:xfrm>
          <a:prstGeom prst="rect">
            <a:avLst/>
          </a:prstGeom>
        </p:spPr>
      </p:pic>
    </p:spTree>
    <p:extLst>
      <p:ext uri="{BB962C8B-B14F-4D97-AF65-F5344CB8AC3E}">
        <p14:creationId xmlns:p14="http://schemas.microsoft.com/office/powerpoint/2010/main" val="583507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what’s happening in Connecticut?</a:t>
            </a:r>
            <a:endParaRPr lang="en-US" dirty="0"/>
          </a:p>
        </p:txBody>
      </p:sp>
      <p:sp>
        <p:nvSpPr>
          <p:cNvPr id="3" name="Content Placeholder 2"/>
          <p:cNvSpPr>
            <a:spLocks noGrp="1"/>
          </p:cNvSpPr>
          <p:nvPr>
            <p:ph idx="1"/>
          </p:nvPr>
        </p:nvSpPr>
        <p:spPr>
          <a:xfrm>
            <a:off x="853909" y="1679033"/>
            <a:ext cx="10515600" cy="4932015"/>
          </a:xfrm>
        </p:spPr>
        <p:txBody>
          <a:bodyPr>
            <a:normAutofit lnSpcReduction="10000"/>
          </a:bodyPr>
          <a:lstStyle/>
          <a:p>
            <a:r>
              <a:rPr lang="en-US" sz="2600" dirty="0" smtClean="0"/>
              <a:t>Certification modernization</a:t>
            </a:r>
          </a:p>
          <a:p>
            <a:pPr marL="0" indent="0">
              <a:buNone/>
            </a:pPr>
            <a:r>
              <a:rPr lang="en-US" sz="2600" dirty="0"/>
              <a:t>	</a:t>
            </a:r>
            <a:endParaRPr lang="en-US" sz="2600" dirty="0" smtClean="0"/>
          </a:p>
          <a:p>
            <a:r>
              <a:rPr lang="en-US" sz="2600" dirty="0" smtClean="0"/>
              <a:t>Educator preparation reform</a:t>
            </a:r>
          </a:p>
          <a:p>
            <a:pPr marL="0" indent="0">
              <a:buNone/>
            </a:pPr>
            <a:r>
              <a:rPr lang="en-US" sz="2600" dirty="0"/>
              <a:t>	</a:t>
            </a:r>
            <a:r>
              <a:rPr lang="en-US" sz="2600" dirty="0" smtClean="0"/>
              <a:t>-</a:t>
            </a:r>
          </a:p>
          <a:p>
            <a:r>
              <a:rPr lang="en-US" sz="2600" dirty="0" smtClean="0"/>
              <a:t>RESC/Minority Teacher Recruitment Alliance</a:t>
            </a:r>
          </a:p>
          <a:p>
            <a:pPr marL="0" indent="0">
              <a:buNone/>
            </a:pPr>
            <a:r>
              <a:rPr lang="en-US" sz="2600" dirty="0"/>
              <a:t>	</a:t>
            </a:r>
            <a:endParaRPr lang="en-US" sz="2600" dirty="0" smtClean="0"/>
          </a:p>
          <a:p>
            <a:r>
              <a:rPr lang="en-US" sz="2600" dirty="0"/>
              <a:t>Minority Teacher Recruitment planning </a:t>
            </a:r>
            <a:r>
              <a:rPr lang="en-US" sz="2600" dirty="0" smtClean="0"/>
              <a:t>grants</a:t>
            </a:r>
          </a:p>
          <a:p>
            <a:pPr marL="0" indent="0">
              <a:buNone/>
            </a:pPr>
            <a:endParaRPr lang="en-US" sz="2600" dirty="0"/>
          </a:p>
          <a:p>
            <a:r>
              <a:rPr lang="en-US" sz="2600" dirty="0" smtClean="0"/>
              <a:t>Minority Teacher Recruitment Task Force and Oversight Council</a:t>
            </a:r>
          </a:p>
          <a:p>
            <a:endParaRPr lang="en-US" sz="2600" dirty="0"/>
          </a:p>
          <a:p>
            <a:pPr marL="0" indent="0">
              <a:buNone/>
            </a:pPr>
            <a:r>
              <a:rPr lang="en-US" sz="2600" dirty="0"/>
              <a:t>	</a:t>
            </a:r>
            <a:r>
              <a:rPr lang="en-US" sz="2600" dirty="0" smtClean="0"/>
              <a:t>. </a:t>
            </a:r>
          </a:p>
        </p:txBody>
      </p:sp>
    </p:spTree>
    <p:extLst>
      <p:ext uri="{BB962C8B-B14F-4D97-AF65-F5344CB8AC3E}">
        <p14:creationId xmlns:p14="http://schemas.microsoft.com/office/powerpoint/2010/main" val="21735431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Minority Teacher Recruitment Task Force</a:t>
            </a:r>
            <a:endParaRPr lang="en-US" dirty="0"/>
          </a:p>
        </p:txBody>
      </p:sp>
      <p:pic>
        <p:nvPicPr>
          <p:cNvPr id="4" name="Content Placeholder 3"/>
          <p:cNvPicPr>
            <a:picLocks noGrp="1" noChangeAspect="1"/>
          </p:cNvPicPr>
          <p:nvPr>
            <p:ph idx="1"/>
          </p:nvPr>
        </p:nvPicPr>
        <p:blipFill>
          <a:blip r:embed="rId3"/>
          <a:stretch>
            <a:fillRect/>
          </a:stretch>
        </p:blipFill>
        <p:spPr>
          <a:xfrm>
            <a:off x="274248" y="1425575"/>
            <a:ext cx="4242099" cy="4351338"/>
          </a:xfrm>
          <a:prstGeom prst="rect">
            <a:avLst/>
          </a:prstGeom>
        </p:spPr>
      </p:pic>
      <p:sp>
        <p:nvSpPr>
          <p:cNvPr id="6" name="TextBox 5"/>
          <p:cNvSpPr txBox="1"/>
          <p:nvPr/>
        </p:nvSpPr>
        <p:spPr>
          <a:xfrm>
            <a:off x="4772722" y="1447877"/>
            <a:ext cx="6690732" cy="4062651"/>
          </a:xfrm>
          <a:prstGeom prst="rect">
            <a:avLst/>
          </a:prstGeom>
          <a:noFill/>
        </p:spPr>
        <p:txBody>
          <a:bodyPr wrap="square" rtlCol="0">
            <a:spAutoFit/>
          </a:bodyPr>
          <a:lstStyle/>
          <a:p>
            <a:endParaRPr lang="en-US" dirty="0"/>
          </a:p>
          <a:p>
            <a:r>
              <a:rPr lang="en-US" dirty="0"/>
              <a:t> </a:t>
            </a:r>
            <a:r>
              <a:rPr lang="en-US" sz="2400" dirty="0"/>
              <a:t>(a) There is established a task force to study and develop strategies to increase and improve the recruitment, preparation and retention of minority teachers, as defined in section 10-155</a:t>
            </a:r>
            <a:r>
              <a:rPr lang="en-US" sz="2400" i="1" dirty="0"/>
              <a:t>l </a:t>
            </a:r>
            <a:r>
              <a:rPr lang="en-US" sz="2400" dirty="0"/>
              <a:t>of the general statutes, in public schools in the state. Such study shall include, but need not be limited to, (1) an analysis of the causes of minority teacher shortages in the state, (2) an examination of current state-wide and school district demographics, and (3) a review of best practices. </a:t>
            </a:r>
          </a:p>
        </p:txBody>
      </p:sp>
    </p:spTree>
    <p:extLst>
      <p:ext uri="{BB962C8B-B14F-4D97-AF65-F5344CB8AC3E}">
        <p14:creationId xmlns:p14="http://schemas.microsoft.com/office/powerpoint/2010/main" val="88209756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Task </a:t>
            </a:r>
            <a:r>
              <a:rPr lang="en-US" dirty="0"/>
              <a:t>F</a:t>
            </a:r>
            <a:r>
              <a:rPr lang="en-US" dirty="0" smtClean="0"/>
              <a:t>orce recommendations </a:t>
            </a:r>
            <a:endParaRPr lang="en-US" dirty="0"/>
          </a:p>
        </p:txBody>
      </p:sp>
      <p:sp>
        <p:nvSpPr>
          <p:cNvPr id="3" name="Content Placeholder 2"/>
          <p:cNvSpPr>
            <a:spLocks noGrp="1"/>
          </p:cNvSpPr>
          <p:nvPr>
            <p:ph idx="1"/>
          </p:nvPr>
        </p:nvSpPr>
        <p:spPr/>
        <p:txBody>
          <a:bodyPr/>
          <a:lstStyle/>
          <a:p>
            <a:r>
              <a:rPr lang="en-US" sz="2400" dirty="0" smtClean="0"/>
              <a:t>Establish a minority teacher recruitment (MTR) oversight council</a:t>
            </a:r>
          </a:p>
          <a:p>
            <a:r>
              <a:rPr lang="en-US" sz="2400" dirty="0" smtClean="0"/>
              <a:t>Administer a survey to all MTR recruitment participants</a:t>
            </a:r>
          </a:p>
          <a:p>
            <a:r>
              <a:rPr lang="en-US" sz="2400" dirty="0" smtClean="0"/>
              <a:t>Eliminate Praxis Core as a requirement for CT certification</a:t>
            </a:r>
          </a:p>
          <a:p>
            <a:r>
              <a:rPr lang="en-US" sz="2400" dirty="0" smtClean="0"/>
              <a:t>Issue a Provisional Certificate </a:t>
            </a:r>
            <a:r>
              <a:rPr lang="en-US" sz="2400" dirty="0"/>
              <a:t>to </a:t>
            </a:r>
            <a:r>
              <a:rPr lang="en-US" sz="2400" dirty="0" smtClean="0"/>
              <a:t>teachers from </a:t>
            </a:r>
            <a:r>
              <a:rPr lang="en-US" sz="2400" dirty="0"/>
              <a:t>another state, territory or possession of the United States, the District of Columbia or the Commonwealth of Puerto Rico, who </a:t>
            </a:r>
            <a:r>
              <a:rPr lang="en-US" sz="2400" dirty="0" smtClean="0"/>
              <a:t>have </a:t>
            </a:r>
            <a:r>
              <a:rPr lang="en-US" sz="2400" dirty="0"/>
              <a:t>received at least two satisfactory performance evaluations while teaching in such state, territory or </a:t>
            </a:r>
            <a:r>
              <a:rPr lang="en-US" sz="2400" dirty="0" smtClean="0"/>
              <a:t>possession</a:t>
            </a:r>
          </a:p>
          <a:p>
            <a:r>
              <a:rPr lang="en-US" sz="2400" dirty="0" smtClean="0"/>
              <a:t>Eliminate the requirement for an out of state applicant to take a special education course</a:t>
            </a:r>
            <a:endParaRPr lang="en-US" dirty="0"/>
          </a:p>
        </p:txBody>
      </p:sp>
    </p:spTree>
    <p:extLst>
      <p:ext uri="{BB962C8B-B14F-4D97-AF65-F5344CB8AC3E}">
        <p14:creationId xmlns:p14="http://schemas.microsoft.com/office/powerpoint/2010/main" val="139347238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30531" y="4528783"/>
            <a:ext cx="2155975" cy="2215133"/>
          </a:xfrm>
          <a:prstGeom prst="rect">
            <a:avLst/>
          </a:prstGeom>
        </p:spPr>
      </p:pic>
      <p:sp>
        <p:nvSpPr>
          <p:cNvPr id="2" name="Title 1"/>
          <p:cNvSpPr>
            <a:spLocks noGrp="1"/>
          </p:cNvSpPr>
          <p:nvPr>
            <p:ph type="title"/>
          </p:nvPr>
        </p:nvSpPr>
        <p:spPr>
          <a:xfrm>
            <a:off x="170121" y="98241"/>
            <a:ext cx="11535520" cy="926524"/>
          </a:xfrm>
        </p:spPr>
        <p:txBody>
          <a:bodyPr/>
          <a:lstStyle/>
          <a:p>
            <a:r>
              <a:rPr lang="en-US" dirty="0" smtClean="0"/>
              <a:t>Our promise to Connecticut’s students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32781571"/>
              </p:ext>
            </p:extLst>
          </p:nvPr>
        </p:nvGraphicFramePr>
        <p:xfrm>
          <a:off x="3944402" y="1330913"/>
          <a:ext cx="11009851" cy="46290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Content Placeholder 3"/>
          <p:cNvPicPr>
            <a:picLocks noChangeAspect="1"/>
          </p:cNvPicPr>
          <p:nvPr/>
        </p:nvPicPr>
        <p:blipFill>
          <a:blip r:embed="rId9"/>
          <a:stretch>
            <a:fillRect/>
          </a:stretch>
        </p:blipFill>
        <p:spPr>
          <a:xfrm>
            <a:off x="548640" y="1233377"/>
            <a:ext cx="2372663" cy="3086794"/>
          </a:xfrm>
          <a:prstGeom prst="rect">
            <a:avLst/>
          </a:prstGeom>
        </p:spPr>
      </p:pic>
      <p:pic>
        <p:nvPicPr>
          <p:cNvPr id="7" name="Picture 6"/>
          <p:cNvPicPr>
            <a:picLocks noChangeAspect="1"/>
          </p:cNvPicPr>
          <p:nvPr/>
        </p:nvPicPr>
        <p:blipFill>
          <a:blip r:embed="rId10"/>
          <a:stretch>
            <a:fillRect/>
          </a:stretch>
        </p:blipFill>
        <p:spPr>
          <a:xfrm>
            <a:off x="3286506" y="1330913"/>
            <a:ext cx="4256083" cy="3310286"/>
          </a:xfrm>
          <a:prstGeom prst="rect">
            <a:avLst/>
          </a:prstGeom>
        </p:spPr>
      </p:pic>
    </p:spTree>
    <p:extLst>
      <p:ext uri="{BB962C8B-B14F-4D97-AF65-F5344CB8AC3E}">
        <p14:creationId xmlns:p14="http://schemas.microsoft.com/office/powerpoint/2010/main" val="231035311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TextBox 80"/>
          <p:cNvSpPr txBox="1"/>
          <p:nvPr/>
        </p:nvSpPr>
        <p:spPr>
          <a:xfrm>
            <a:off x="135456" y="5270571"/>
            <a:ext cx="1415772" cy="646331"/>
          </a:xfrm>
          <a:prstGeom prst="rect">
            <a:avLst/>
          </a:prstGeom>
          <a:noFill/>
        </p:spPr>
        <p:txBody>
          <a:bodyPr wrap="none" rtlCol="0">
            <a:spAutoFit/>
            <a:scene3d>
              <a:camera prst="perspectiveRelaxed"/>
              <a:lightRig rig="threePt" dir="t"/>
            </a:scene3d>
          </a:bodyPr>
          <a:lstStyle/>
          <a:p>
            <a:r>
              <a:rPr lang="en-US" sz="3600" dirty="0" smtClean="0">
                <a:solidFill>
                  <a:schemeClr val="bg1">
                    <a:lumMod val="50000"/>
                  </a:schemeClr>
                </a:solidFill>
                <a:latin typeface="Arial Black" panose="020B0A04020102020204" pitchFamily="34" charset="0"/>
              </a:rPr>
              <a:t>2016</a:t>
            </a:r>
            <a:endParaRPr lang="en-US" sz="3600" dirty="0">
              <a:solidFill>
                <a:schemeClr val="bg1">
                  <a:lumMod val="50000"/>
                </a:schemeClr>
              </a:solidFill>
              <a:latin typeface="Arial Black" panose="020B0A04020102020204" pitchFamily="34" charset="0"/>
            </a:endParaRPr>
          </a:p>
        </p:txBody>
      </p:sp>
      <p:grpSp>
        <p:nvGrpSpPr>
          <p:cNvPr id="3" name="TimeLine"/>
          <p:cNvGrpSpPr>
            <a:grpSpLocks noChangeAspect="1"/>
          </p:cNvGrpSpPr>
          <p:nvPr/>
        </p:nvGrpSpPr>
        <p:grpSpPr bwMode="auto">
          <a:xfrm>
            <a:off x="897319" y="1947088"/>
            <a:ext cx="11063291" cy="4288993"/>
            <a:chOff x="170" y="1490"/>
            <a:chExt cx="5551" cy="2152"/>
          </a:xfrm>
        </p:grpSpPr>
        <p:sp>
          <p:nvSpPr>
            <p:cNvPr id="5" name="AutoShape 3"/>
            <p:cNvSpPr>
              <a:spLocks noChangeAspect="1" noChangeArrowheads="1" noTextEdit="1"/>
            </p:cNvSpPr>
            <p:nvPr/>
          </p:nvSpPr>
          <p:spPr bwMode="auto">
            <a:xfrm>
              <a:off x="170" y="1490"/>
              <a:ext cx="5551" cy="2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 name="Freeform 5"/>
            <p:cNvSpPr>
              <a:spLocks/>
            </p:cNvSpPr>
            <p:nvPr/>
          </p:nvSpPr>
          <p:spPr bwMode="auto">
            <a:xfrm>
              <a:off x="166" y="3243"/>
              <a:ext cx="2110" cy="395"/>
            </a:xfrm>
            <a:custGeom>
              <a:avLst/>
              <a:gdLst>
                <a:gd name="T0" fmla="*/ 0 w 578"/>
                <a:gd name="T1" fmla="*/ 48 h 108"/>
                <a:gd name="T2" fmla="*/ 196 w 578"/>
                <a:gd name="T3" fmla="*/ 41 h 108"/>
                <a:gd name="T4" fmla="*/ 413 w 578"/>
                <a:gd name="T5" fmla="*/ 29 h 108"/>
                <a:gd name="T6" fmla="*/ 379 w 578"/>
                <a:gd name="T7" fmla="*/ 1 h 108"/>
                <a:gd name="T8" fmla="*/ 578 w 578"/>
                <a:gd name="T9" fmla="*/ 29 h 108"/>
                <a:gd name="T10" fmla="*/ 489 w 578"/>
                <a:gd name="T11" fmla="*/ 108 h 108"/>
                <a:gd name="T12" fmla="*/ 459 w 578"/>
                <a:gd name="T13" fmla="*/ 78 h 108"/>
                <a:gd name="T14" fmla="*/ 254 w 578"/>
                <a:gd name="T15" fmla="*/ 96 h 108"/>
                <a:gd name="T16" fmla="*/ 47 w 578"/>
                <a:gd name="T17" fmla="*/ 104 h 108"/>
                <a:gd name="T18" fmla="*/ 0 w 578"/>
                <a:gd name="T19" fmla="*/ 48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8" h="108">
                  <a:moveTo>
                    <a:pt x="0" y="48"/>
                  </a:moveTo>
                  <a:cubicBezTo>
                    <a:pt x="40" y="47"/>
                    <a:pt x="180" y="42"/>
                    <a:pt x="196" y="41"/>
                  </a:cubicBezTo>
                  <a:cubicBezTo>
                    <a:pt x="213" y="41"/>
                    <a:pt x="304" y="40"/>
                    <a:pt x="413" y="29"/>
                  </a:cubicBezTo>
                  <a:cubicBezTo>
                    <a:pt x="416" y="28"/>
                    <a:pt x="377" y="0"/>
                    <a:pt x="379" y="1"/>
                  </a:cubicBezTo>
                  <a:cubicBezTo>
                    <a:pt x="441" y="10"/>
                    <a:pt x="517" y="20"/>
                    <a:pt x="578" y="29"/>
                  </a:cubicBezTo>
                  <a:cubicBezTo>
                    <a:pt x="548" y="56"/>
                    <a:pt x="517" y="85"/>
                    <a:pt x="489" y="108"/>
                  </a:cubicBezTo>
                  <a:cubicBezTo>
                    <a:pt x="477" y="95"/>
                    <a:pt x="468" y="88"/>
                    <a:pt x="459" y="78"/>
                  </a:cubicBezTo>
                  <a:cubicBezTo>
                    <a:pt x="386" y="87"/>
                    <a:pt x="304" y="94"/>
                    <a:pt x="254" y="96"/>
                  </a:cubicBezTo>
                  <a:cubicBezTo>
                    <a:pt x="217" y="98"/>
                    <a:pt x="89" y="104"/>
                    <a:pt x="47" y="104"/>
                  </a:cubicBezTo>
                  <a:cubicBezTo>
                    <a:pt x="29" y="84"/>
                    <a:pt x="11" y="62"/>
                    <a:pt x="0" y="48"/>
                  </a:cubicBezTo>
                  <a:close/>
                </a:path>
              </a:pathLst>
            </a:custGeom>
            <a:solidFill>
              <a:schemeClr val="tx1">
                <a:lumMod val="85000"/>
                <a:lumOff val="1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 name="Oval 6"/>
            <p:cNvSpPr>
              <a:spLocks noChangeArrowheads="1"/>
            </p:cNvSpPr>
            <p:nvPr/>
          </p:nvSpPr>
          <p:spPr bwMode="auto">
            <a:xfrm>
              <a:off x="2969" y="1600"/>
              <a:ext cx="161" cy="84"/>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3123" y="1523"/>
              <a:ext cx="996" cy="135"/>
            </a:xfrm>
            <a:custGeom>
              <a:avLst/>
              <a:gdLst>
                <a:gd name="T0" fmla="*/ 271 w 273"/>
                <a:gd name="T1" fmla="*/ 0 h 37"/>
                <a:gd name="T2" fmla="*/ 0 w 273"/>
                <a:gd name="T3" fmla="*/ 22 h 37"/>
                <a:gd name="T4" fmla="*/ 7 w 273"/>
                <a:gd name="T5" fmla="*/ 37 h 37"/>
                <a:gd name="T6" fmla="*/ 273 w 273"/>
                <a:gd name="T7" fmla="*/ 12 h 37"/>
                <a:gd name="T8" fmla="*/ 271 w 273"/>
                <a:gd name="T9" fmla="*/ 0 h 37"/>
              </a:gdLst>
              <a:ahLst/>
              <a:cxnLst>
                <a:cxn ang="0">
                  <a:pos x="T0" y="T1"/>
                </a:cxn>
                <a:cxn ang="0">
                  <a:pos x="T2" y="T3"/>
                </a:cxn>
                <a:cxn ang="0">
                  <a:pos x="T4" y="T5"/>
                </a:cxn>
                <a:cxn ang="0">
                  <a:pos x="T6" y="T7"/>
                </a:cxn>
                <a:cxn ang="0">
                  <a:pos x="T8" y="T9"/>
                </a:cxn>
              </a:cxnLst>
              <a:rect l="0" t="0" r="r" b="b"/>
              <a:pathLst>
                <a:path w="273" h="37">
                  <a:moveTo>
                    <a:pt x="271" y="0"/>
                  </a:moveTo>
                  <a:cubicBezTo>
                    <a:pt x="171" y="4"/>
                    <a:pt x="78" y="11"/>
                    <a:pt x="0" y="22"/>
                  </a:cubicBezTo>
                  <a:cubicBezTo>
                    <a:pt x="7" y="26"/>
                    <a:pt x="8" y="32"/>
                    <a:pt x="7" y="37"/>
                  </a:cubicBezTo>
                  <a:cubicBezTo>
                    <a:pt x="76" y="27"/>
                    <a:pt x="164" y="18"/>
                    <a:pt x="273" y="12"/>
                  </a:cubicBezTo>
                  <a:cubicBezTo>
                    <a:pt x="270" y="9"/>
                    <a:pt x="269" y="5"/>
                    <a:pt x="271" y="0"/>
                  </a:cubicBezTo>
                  <a:close/>
                </a:path>
              </a:pathLst>
            </a:custGeom>
            <a:solidFill>
              <a:schemeClr val="bg1">
                <a:lumMod val="5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Oval 8"/>
            <p:cNvSpPr>
              <a:spLocks noChangeArrowheads="1"/>
            </p:cNvSpPr>
            <p:nvPr/>
          </p:nvSpPr>
          <p:spPr bwMode="auto">
            <a:xfrm>
              <a:off x="4126" y="1508"/>
              <a:ext cx="146" cy="7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p:cNvSpPr>
            <p:nvPr/>
          </p:nvSpPr>
          <p:spPr bwMode="auto">
            <a:xfrm>
              <a:off x="4279" y="1508"/>
              <a:ext cx="650" cy="52"/>
            </a:xfrm>
            <a:custGeom>
              <a:avLst/>
              <a:gdLst>
                <a:gd name="T0" fmla="*/ 178 w 178"/>
                <a:gd name="T1" fmla="*/ 0 h 14"/>
                <a:gd name="T2" fmla="*/ 157 w 178"/>
                <a:gd name="T3" fmla="*/ 0 h 14"/>
                <a:gd name="T4" fmla="*/ 0 w 178"/>
                <a:gd name="T5" fmla="*/ 3 h 14"/>
                <a:gd name="T6" fmla="*/ 2 w 178"/>
                <a:gd name="T7" fmla="*/ 14 h 14"/>
                <a:gd name="T8" fmla="*/ 157 w 178"/>
                <a:gd name="T9" fmla="*/ 10 h 14"/>
                <a:gd name="T10" fmla="*/ 177 w 178"/>
                <a:gd name="T11" fmla="*/ 10 h 14"/>
                <a:gd name="T12" fmla="*/ 178 w 178"/>
                <a:gd name="T13" fmla="*/ 0 h 14"/>
              </a:gdLst>
              <a:ahLst/>
              <a:cxnLst>
                <a:cxn ang="0">
                  <a:pos x="T0" y="T1"/>
                </a:cxn>
                <a:cxn ang="0">
                  <a:pos x="T2" y="T3"/>
                </a:cxn>
                <a:cxn ang="0">
                  <a:pos x="T4" y="T5"/>
                </a:cxn>
                <a:cxn ang="0">
                  <a:pos x="T6" y="T7"/>
                </a:cxn>
                <a:cxn ang="0">
                  <a:pos x="T8" y="T9"/>
                </a:cxn>
                <a:cxn ang="0">
                  <a:pos x="T10" y="T11"/>
                </a:cxn>
                <a:cxn ang="0">
                  <a:pos x="T12" y="T13"/>
                </a:cxn>
              </a:cxnLst>
              <a:rect l="0" t="0" r="r" b="b"/>
              <a:pathLst>
                <a:path w="178" h="14">
                  <a:moveTo>
                    <a:pt x="178" y="0"/>
                  </a:moveTo>
                  <a:cubicBezTo>
                    <a:pt x="167" y="0"/>
                    <a:pt x="159" y="0"/>
                    <a:pt x="157" y="0"/>
                  </a:cubicBezTo>
                  <a:cubicBezTo>
                    <a:pt x="104" y="0"/>
                    <a:pt x="51" y="1"/>
                    <a:pt x="0" y="3"/>
                  </a:cubicBezTo>
                  <a:cubicBezTo>
                    <a:pt x="4" y="7"/>
                    <a:pt x="3" y="11"/>
                    <a:pt x="2" y="14"/>
                  </a:cubicBezTo>
                  <a:cubicBezTo>
                    <a:pt x="50" y="12"/>
                    <a:pt x="101" y="10"/>
                    <a:pt x="157" y="10"/>
                  </a:cubicBezTo>
                  <a:cubicBezTo>
                    <a:pt x="163" y="10"/>
                    <a:pt x="170" y="10"/>
                    <a:pt x="177" y="10"/>
                  </a:cubicBezTo>
                  <a:cubicBezTo>
                    <a:pt x="175" y="6"/>
                    <a:pt x="176" y="3"/>
                    <a:pt x="178" y="0"/>
                  </a:cubicBezTo>
                  <a:close/>
                </a:path>
              </a:pathLst>
            </a:custGeom>
            <a:solidFill>
              <a:schemeClr val="bg1">
                <a:lumMod val="6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p:nvSpPr>
          <p:spPr bwMode="auto">
            <a:xfrm>
              <a:off x="5090" y="1508"/>
              <a:ext cx="635" cy="30"/>
            </a:xfrm>
            <a:custGeom>
              <a:avLst/>
              <a:gdLst>
                <a:gd name="T0" fmla="*/ 1 w 174"/>
                <a:gd name="T1" fmla="*/ 8 h 8"/>
                <a:gd name="T2" fmla="*/ 174 w 174"/>
                <a:gd name="T3" fmla="*/ 8 h 8"/>
                <a:gd name="T4" fmla="*/ 174 w 174"/>
                <a:gd name="T5" fmla="*/ 0 h 8"/>
                <a:gd name="T6" fmla="*/ 0 w 174"/>
                <a:gd name="T7" fmla="*/ 0 h 8"/>
                <a:gd name="T8" fmla="*/ 1 w 174"/>
                <a:gd name="T9" fmla="*/ 8 h 8"/>
              </a:gdLst>
              <a:ahLst/>
              <a:cxnLst>
                <a:cxn ang="0">
                  <a:pos x="T0" y="T1"/>
                </a:cxn>
                <a:cxn ang="0">
                  <a:pos x="T2" y="T3"/>
                </a:cxn>
                <a:cxn ang="0">
                  <a:pos x="T4" y="T5"/>
                </a:cxn>
                <a:cxn ang="0">
                  <a:pos x="T6" y="T7"/>
                </a:cxn>
                <a:cxn ang="0">
                  <a:pos x="T8" y="T9"/>
                </a:cxn>
              </a:cxnLst>
              <a:rect l="0" t="0" r="r" b="b"/>
              <a:pathLst>
                <a:path w="174" h="8">
                  <a:moveTo>
                    <a:pt x="1" y="8"/>
                  </a:moveTo>
                  <a:cubicBezTo>
                    <a:pt x="29" y="8"/>
                    <a:pt x="100" y="8"/>
                    <a:pt x="174" y="8"/>
                  </a:cubicBezTo>
                  <a:cubicBezTo>
                    <a:pt x="174" y="5"/>
                    <a:pt x="174" y="3"/>
                    <a:pt x="174" y="0"/>
                  </a:cubicBezTo>
                  <a:cubicBezTo>
                    <a:pt x="110" y="0"/>
                    <a:pt x="25" y="0"/>
                    <a:pt x="0" y="0"/>
                  </a:cubicBezTo>
                  <a:cubicBezTo>
                    <a:pt x="2" y="2"/>
                    <a:pt x="2" y="6"/>
                    <a:pt x="1" y="8"/>
                  </a:cubicBezTo>
                  <a:close/>
                </a:path>
              </a:pathLst>
            </a:custGeom>
            <a:solidFill>
              <a:schemeClr val="bg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Oval 11"/>
            <p:cNvSpPr>
              <a:spLocks noChangeArrowheads="1"/>
            </p:cNvSpPr>
            <p:nvPr/>
          </p:nvSpPr>
          <p:spPr bwMode="auto">
            <a:xfrm>
              <a:off x="4936" y="1490"/>
              <a:ext cx="146" cy="7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2"/>
            <p:cNvSpPr>
              <a:spLocks/>
            </p:cNvSpPr>
            <p:nvPr/>
          </p:nvSpPr>
          <p:spPr bwMode="auto">
            <a:xfrm>
              <a:off x="2009" y="1629"/>
              <a:ext cx="964" cy="593"/>
            </a:xfrm>
            <a:custGeom>
              <a:avLst/>
              <a:gdLst>
                <a:gd name="T0" fmla="*/ 257 w 264"/>
                <a:gd name="T1" fmla="*/ 0 h 162"/>
                <a:gd name="T2" fmla="*/ 13 w 264"/>
                <a:gd name="T3" fmla="*/ 128 h 162"/>
                <a:gd name="T4" fmla="*/ 40 w 264"/>
                <a:gd name="T5" fmla="*/ 162 h 162"/>
                <a:gd name="T6" fmla="*/ 67 w 264"/>
                <a:gd name="T7" fmla="*/ 150 h 162"/>
                <a:gd name="T8" fmla="*/ 47 w 264"/>
                <a:gd name="T9" fmla="*/ 126 h 162"/>
                <a:gd name="T10" fmla="*/ 264 w 264"/>
                <a:gd name="T11" fmla="*/ 15 h 162"/>
                <a:gd name="T12" fmla="*/ 257 w 264"/>
                <a:gd name="T13" fmla="*/ 0 h 162"/>
              </a:gdLst>
              <a:ahLst/>
              <a:cxnLst>
                <a:cxn ang="0">
                  <a:pos x="T0" y="T1"/>
                </a:cxn>
                <a:cxn ang="0">
                  <a:pos x="T2" y="T3"/>
                </a:cxn>
                <a:cxn ang="0">
                  <a:pos x="T4" y="T5"/>
                </a:cxn>
                <a:cxn ang="0">
                  <a:pos x="T6" y="T7"/>
                </a:cxn>
                <a:cxn ang="0">
                  <a:pos x="T8" y="T9"/>
                </a:cxn>
                <a:cxn ang="0">
                  <a:pos x="T10" y="T11"/>
                </a:cxn>
                <a:cxn ang="0">
                  <a:pos x="T12" y="T13"/>
                </a:cxn>
              </a:cxnLst>
              <a:rect l="0" t="0" r="r" b="b"/>
              <a:pathLst>
                <a:path w="264" h="162">
                  <a:moveTo>
                    <a:pt x="257" y="0"/>
                  </a:moveTo>
                  <a:cubicBezTo>
                    <a:pt x="69" y="32"/>
                    <a:pt x="0" y="84"/>
                    <a:pt x="13" y="128"/>
                  </a:cubicBezTo>
                  <a:cubicBezTo>
                    <a:pt x="17" y="139"/>
                    <a:pt x="28" y="152"/>
                    <a:pt x="40" y="162"/>
                  </a:cubicBezTo>
                  <a:cubicBezTo>
                    <a:pt x="44" y="157"/>
                    <a:pt x="53" y="150"/>
                    <a:pt x="67" y="150"/>
                  </a:cubicBezTo>
                  <a:cubicBezTo>
                    <a:pt x="58" y="142"/>
                    <a:pt x="49" y="134"/>
                    <a:pt x="47" y="126"/>
                  </a:cubicBezTo>
                  <a:cubicBezTo>
                    <a:pt x="34" y="78"/>
                    <a:pt x="141" y="37"/>
                    <a:pt x="264" y="15"/>
                  </a:cubicBezTo>
                  <a:cubicBezTo>
                    <a:pt x="259" y="11"/>
                    <a:pt x="256" y="7"/>
                    <a:pt x="257" y="0"/>
                  </a:cubicBezTo>
                  <a:close/>
                </a:path>
              </a:pathLst>
            </a:custGeom>
            <a:solidFill>
              <a:schemeClr val="tx1">
                <a:lumMod val="65000"/>
                <a:lumOff val="3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Oval 13"/>
            <p:cNvSpPr>
              <a:spLocks noChangeArrowheads="1"/>
            </p:cNvSpPr>
            <p:nvPr/>
          </p:nvSpPr>
          <p:spPr bwMode="auto">
            <a:xfrm>
              <a:off x="2174" y="2193"/>
              <a:ext cx="189" cy="99"/>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Oval 14"/>
            <p:cNvSpPr>
              <a:spLocks noChangeArrowheads="1"/>
            </p:cNvSpPr>
            <p:nvPr/>
          </p:nvSpPr>
          <p:spPr bwMode="auto">
            <a:xfrm>
              <a:off x="2276" y="3217"/>
              <a:ext cx="387" cy="198"/>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15"/>
            <p:cNvSpPr>
              <a:spLocks/>
            </p:cNvSpPr>
            <p:nvPr/>
          </p:nvSpPr>
          <p:spPr bwMode="auto">
            <a:xfrm>
              <a:off x="2323" y="3250"/>
              <a:ext cx="0" cy="0"/>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6"/>
            <p:cNvSpPr>
              <a:spLocks/>
            </p:cNvSpPr>
            <p:nvPr/>
          </p:nvSpPr>
          <p:spPr bwMode="auto">
            <a:xfrm>
              <a:off x="2290" y="2255"/>
              <a:ext cx="1073" cy="1105"/>
            </a:xfrm>
            <a:custGeom>
              <a:avLst/>
              <a:gdLst>
                <a:gd name="T0" fmla="*/ 290 w 294"/>
                <a:gd name="T1" fmla="*/ 158 h 302"/>
                <a:gd name="T2" fmla="*/ 26 w 294"/>
                <a:gd name="T3" fmla="*/ 0 h 302"/>
                <a:gd name="T4" fmla="*/ 0 w 294"/>
                <a:gd name="T5" fmla="*/ 14 h 302"/>
                <a:gd name="T6" fmla="*/ 214 w 294"/>
                <a:gd name="T7" fmla="*/ 151 h 302"/>
                <a:gd name="T8" fmla="*/ 72 w 294"/>
                <a:gd name="T9" fmla="*/ 257 h 302"/>
                <a:gd name="T10" fmla="*/ 111 w 294"/>
                <a:gd name="T11" fmla="*/ 302 h 302"/>
                <a:gd name="T12" fmla="*/ 290 w 294"/>
                <a:gd name="T13" fmla="*/ 158 h 302"/>
              </a:gdLst>
              <a:ahLst/>
              <a:cxnLst>
                <a:cxn ang="0">
                  <a:pos x="T0" y="T1"/>
                </a:cxn>
                <a:cxn ang="0">
                  <a:pos x="T2" y="T3"/>
                </a:cxn>
                <a:cxn ang="0">
                  <a:pos x="T4" y="T5"/>
                </a:cxn>
                <a:cxn ang="0">
                  <a:pos x="T6" y="T7"/>
                </a:cxn>
                <a:cxn ang="0">
                  <a:pos x="T8" y="T9"/>
                </a:cxn>
                <a:cxn ang="0">
                  <a:pos x="T10" y="T11"/>
                </a:cxn>
                <a:cxn ang="0">
                  <a:pos x="T12" y="T13"/>
                </a:cxn>
              </a:cxnLst>
              <a:rect l="0" t="0" r="r" b="b"/>
              <a:pathLst>
                <a:path w="294" h="302">
                  <a:moveTo>
                    <a:pt x="290" y="158"/>
                  </a:moveTo>
                  <a:cubicBezTo>
                    <a:pt x="286" y="82"/>
                    <a:pt x="117" y="44"/>
                    <a:pt x="26" y="0"/>
                  </a:cubicBezTo>
                  <a:cubicBezTo>
                    <a:pt x="25" y="7"/>
                    <a:pt x="18" y="14"/>
                    <a:pt x="0" y="14"/>
                  </a:cubicBezTo>
                  <a:cubicBezTo>
                    <a:pt x="81" y="57"/>
                    <a:pt x="209" y="94"/>
                    <a:pt x="214" y="151"/>
                  </a:cubicBezTo>
                  <a:cubicBezTo>
                    <a:pt x="217" y="200"/>
                    <a:pt x="158" y="234"/>
                    <a:pt x="72" y="257"/>
                  </a:cubicBezTo>
                  <a:cubicBezTo>
                    <a:pt x="109" y="262"/>
                    <a:pt x="117" y="280"/>
                    <a:pt x="111" y="302"/>
                  </a:cubicBezTo>
                  <a:cubicBezTo>
                    <a:pt x="216" y="270"/>
                    <a:pt x="294" y="224"/>
                    <a:pt x="290" y="158"/>
                  </a:cubicBezTo>
                  <a:close/>
                </a:path>
              </a:pathLst>
            </a:custGeom>
            <a:solidFill>
              <a:schemeClr val="tx1">
                <a:lumMod val="75000"/>
                <a:lumOff val="2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7"/>
            <p:cNvSpPr>
              <a:spLocks/>
            </p:cNvSpPr>
            <p:nvPr/>
          </p:nvSpPr>
          <p:spPr bwMode="auto">
            <a:xfrm>
              <a:off x="2323" y="3217"/>
              <a:ext cx="150" cy="33"/>
            </a:xfrm>
            <a:custGeom>
              <a:avLst/>
              <a:gdLst>
                <a:gd name="T0" fmla="*/ 40 w 41"/>
                <a:gd name="T1" fmla="*/ 0 h 9"/>
                <a:gd name="T2" fmla="*/ 0 w 41"/>
                <a:gd name="T3" fmla="*/ 9 h 9"/>
                <a:gd name="T4" fmla="*/ 41 w 41"/>
                <a:gd name="T5" fmla="*/ 0 h 9"/>
                <a:gd name="T6" fmla="*/ 40 w 41"/>
                <a:gd name="T7" fmla="*/ 0 h 9"/>
              </a:gdLst>
              <a:ahLst/>
              <a:cxnLst>
                <a:cxn ang="0">
                  <a:pos x="T0" y="T1"/>
                </a:cxn>
                <a:cxn ang="0">
                  <a:pos x="T2" y="T3"/>
                </a:cxn>
                <a:cxn ang="0">
                  <a:pos x="T4" y="T5"/>
                </a:cxn>
                <a:cxn ang="0">
                  <a:pos x="T6" y="T7"/>
                </a:cxn>
              </a:cxnLst>
              <a:rect l="0" t="0" r="r" b="b"/>
              <a:pathLst>
                <a:path w="41" h="9">
                  <a:moveTo>
                    <a:pt x="40" y="0"/>
                  </a:moveTo>
                  <a:cubicBezTo>
                    <a:pt x="24" y="0"/>
                    <a:pt x="10" y="3"/>
                    <a:pt x="0" y="9"/>
                  </a:cubicBezTo>
                  <a:cubicBezTo>
                    <a:pt x="14" y="6"/>
                    <a:pt x="28" y="3"/>
                    <a:pt x="41" y="0"/>
                  </a:cubicBezTo>
                  <a:cubicBezTo>
                    <a:pt x="41" y="0"/>
                    <a:pt x="40" y="0"/>
                    <a:pt x="4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80" name="TextBox 79"/>
          <p:cNvSpPr txBox="1"/>
          <p:nvPr/>
        </p:nvSpPr>
        <p:spPr>
          <a:xfrm>
            <a:off x="1051853" y="4153247"/>
            <a:ext cx="2538270" cy="1077218"/>
          </a:xfrm>
          <a:prstGeom prst="rect">
            <a:avLst/>
          </a:prstGeom>
          <a:noFill/>
        </p:spPr>
        <p:txBody>
          <a:bodyPr wrap="square" rtlCol="0">
            <a:spAutoFit/>
          </a:bodyPr>
          <a:lstStyle/>
          <a:p>
            <a:pPr marL="171450" indent="-171450">
              <a:buFont typeface="Arial" panose="020B0604020202020204" pitchFamily="34" charset="0"/>
              <a:buChar char="•"/>
            </a:pPr>
            <a:endParaRPr lang="en-US" sz="1200" dirty="0">
              <a:solidFill>
                <a:schemeClr val="tx2">
                  <a:lumMod val="75000"/>
                </a:schemeClr>
              </a:solidFill>
              <a:latin typeface="Arial Black" panose="020B0A04020102020204" pitchFamily="34" charset="0"/>
            </a:endParaRPr>
          </a:p>
          <a:p>
            <a:pPr marL="171450" indent="-171450">
              <a:buFont typeface="Arial" panose="020B0604020202020204" pitchFamily="34" charset="0"/>
              <a:buChar char="•"/>
            </a:pPr>
            <a:endParaRPr lang="en-US" sz="1200" dirty="0">
              <a:solidFill>
                <a:schemeClr val="tx2">
                  <a:lumMod val="75000"/>
                </a:schemeClr>
              </a:solidFill>
              <a:latin typeface="Arial Black" panose="020B0A04020102020204" pitchFamily="34" charset="0"/>
            </a:endParaRPr>
          </a:p>
          <a:p>
            <a:pPr marL="171450" indent="-171450">
              <a:buFont typeface="Arial" panose="020B0604020202020204" pitchFamily="34" charset="0"/>
              <a:buChar char="•"/>
            </a:pPr>
            <a:endParaRPr lang="en-US" sz="1200" dirty="0">
              <a:solidFill>
                <a:schemeClr val="tx2">
                  <a:lumMod val="75000"/>
                </a:schemeClr>
              </a:solidFill>
              <a:latin typeface="Arial Black" panose="020B0A04020102020204" pitchFamily="34" charset="0"/>
            </a:endParaRPr>
          </a:p>
          <a:p>
            <a:pPr marL="171450" indent="-171450">
              <a:buFont typeface="Arial" panose="020B0604020202020204" pitchFamily="34" charset="0"/>
              <a:buChar char="•"/>
            </a:pPr>
            <a:r>
              <a:rPr lang="en-US" sz="1400" dirty="0" smtClean="0">
                <a:solidFill>
                  <a:schemeClr val="tx2">
                    <a:lumMod val="75000"/>
                  </a:schemeClr>
                </a:solidFill>
                <a:latin typeface="Arial Black" panose="020B0A04020102020204" pitchFamily="34" charset="0"/>
              </a:rPr>
              <a:t>Informal Partnerships  CT EPPs and LEAs</a:t>
            </a:r>
            <a:endParaRPr lang="en-US" sz="1400" dirty="0">
              <a:solidFill>
                <a:schemeClr val="tx2">
                  <a:lumMod val="75000"/>
                </a:schemeClr>
              </a:solidFill>
              <a:latin typeface="Arial Black" panose="020B0A04020102020204" pitchFamily="34" charset="0"/>
            </a:endParaRPr>
          </a:p>
        </p:txBody>
      </p:sp>
      <p:sp>
        <p:nvSpPr>
          <p:cNvPr id="86" name="TextBox 85"/>
          <p:cNvSpPr txBox="1"/>
          <p:nvPr/>
        </p:nvSpPr>
        <p:spPr>
          <a:xfrm>
            <a:off x="578462" y="3395007"/>
            <a:ext cx="2692804" cy="1015663"/>
          </a:xfrm>
          <a:prstGeom prst="rect">
            <a:avLst/>
          </a:prstGeom>
          <a:noFill/>
        </p:spPr>
        <p:txBody>
          <a:bodyPr wrap="square" rtlCol="0">
            <a:spAutoFit/>
          </a:bodyPr>
          <a:lstStyle/>
          <a:p>
            <a:pPr marL="171450" indent="-171450">
              <a:buFont typeface="Arial" panose="020B0604020202020204" pitchFamily="34" charset="0"/>
              <a:buChar char="•"/>
            </a:pPr>
            <a:r>
              <a:rPr lang="en-US" sz="1200" dirty="0" smtClean="0">
                <a:solidFill>
                  <a:schemeClr val="tx2">
                    <a:lumMod val="75000"/>
                  </a:schemeClr>
                </a:solidFill>
                <a:latin typeface="Arial Black" panose="020B0A04020102020204" pitchFamily="34" charset="0"/>
              </a:rPr>
              <a:t>Disparity between enrolled and completers</a:t>
            </a:r>
          </a:p>
          <a:p>
            <a:endParaRPr lang="en-US" sz="1200" dirty="0">
              <a:solidFill>
                <a:schemeClr val="tx2">
                  <a:lumMod val="75000"/>
                </a:schemeClr>
              </a:solidFill>
              <a:latin typeface="Arial Black" panose="020B0A04020102020204" pitchFamily="34" charset="0"/>
            </a:endParaRPr>
          </a:p>
          <a:p>
            <a:pPr marL="171450" indent="-171450">
              <a:buFont typeface="Arial" panose="020B0604020202020204" pitchFamily="34" charset="0"/>
              <a:buChar char="•"/>
            </a:pPr>
            <a:r>
              <a:rPr lang="en-US" sz="1200" dirty="0" smtClean="0">
                <a:solidFill>
                  <a:schemeClr val="tx2">
                    <a:lumMod val="75000"/>
                  </a:schemeClr>
                </a:solidFill>
                <a:latin typeface="Arial Black" panose="020B0A04020102020204" pitchFamily="34" charset="0"/>
              </a:rPr>
              <a:t>Disparate performance on licensure assessments</a:t>
            </a:r>
            <a:endParaRPr lang="en-US" sz="900" dirty="0">
              <a:solidFill>
                <a:schemeClr val="tx2">
                  <a:lumMod val="75000"/>
                </a:schemeClr>
              </a:solidFill>
              <a:latin typeface="Arial Black" panose="020B0A04020102020204" pitchFamily="34" charset="0"/>
            </a:endParaRPr>
          </a:p>
        </p:txBody>
      </p:sp>
      <p:sp>
        <p:nvSpPr>
          <p:cNvPr id="87" name="TextBox 86"/>
          <p:cNvSpPr txBox="1"/>
          <p:nvPr/>
        </p:nvSpPr>
        <p:spPr>
          <a:xfrm>
            <a:off x="6208790" y="2458222"/>
            <a:ext cx="3339250" cy="738664"/>
          </a:xfrm>
          <a:prstGeom prst="rect">
            <a:avLst/>
          </a:prstGeom>
          <a:noFill/>
        </p:spPr>
        <p:txBody>
          <a:bodyPr wrap="square" rtlCol="0">
            <a:spAutoFit/>
          </a:bodyPr>
          <a:lstStyle/>
          <a:p>
            <a:pPr marL="171450" indent="-171450">
              <a:buFont typeface="Arial" panose="020B0604020202020204" pitchFamily="34" charset="0"/>
              <a:buChar char="•"/>
            </a:pPr>
            <a:r>
              <a:rPr lang="en-US" sz="1400" dirty="0" smtClean="0">
                <a:solidFill>
                  <a:schemeClr val="accent4">
                    <a:lumMod val="75000"/>
                  </a:schemeClr>
                </a:solidFill>
                <a:latin typeface="Arial Black" panose="020B0A04020102020204" pitchFamily="34" charset="0"/>
              </a:rPr>
              <a:t>Formal Partnerships between EPPs and LEAs (especially Alliance Districts)</a:t>
            </a:r>
            <a:endParaRPr lang="en-US" sz="1400" dirty="0">
              <a:solidFill>
                <a:schemeClr val="accent6"/>
              </a:solidFill>
              <a:latin typeface="Arial Black" panose="020B0A04020102020204" pitchFamily="34" charset="0"/>
            </a:endParaRPr>
          </a:p>
        </p:txBody>
      </p:sp>
      <p:sp>
        <p:nvSpPr>
          <p:cNvPr id="88" name="TextBox 87"/>
          <p:cNvSpPr txBox="1"/>
          <p:nvPr/>
        </p:nvSpPr>
        <p:spPr>
          <a:xfrm>
            <a:off x="9834265" y="2183376"/>
            <a:ext cx="2357735" cy="954107"/>
          </a:xfrm>
          <a:prstGeom prst="rect">
            <a:avLst/>
          </a:prstGeom>
          <a:noFill/>
        </p:spPr>
        <p:txBody>
          <a:bodyPr wrap="square" rtlCol="0">
            <a:spAutoFit/>
          </a:bodyPr>
          <a:lstStyle/>
          <a:p>
            <a:pPr marL="171450" indent="-171450">
              <a:buFont typeface="Arial" panose="020B0604020202020204" pitchFamily="34" charset="0"/>
              <a:buChar char="•"/>
            </a:pPr>
            <a:r>
              <a:rPr lang="en-US" sz="1400" dirty="0">
                <a:solidFill>
                  <a:schemeClr val="accent3">
                    <a:lumMod val="50000"/>
                  </a:schemeClr>
                </a:solidFill>
                <a:latin typeface="Arial Black" panose="020B0A04020102020204" pitchFamily="34" charset="0"/>
              </a:rPr>
              <a:t>Increase by 1000 (200 per year; less than 10 per prep program</a:t>
            </a:r>
            <a:r>
              <a:rPr lang="en-US" sz="1400" dirty="0" smtClean="0">
                <a:solidFill>
                  <a:schemeClr val="accent3">
                    <a:lumMod val="50000"/>
                  </a:schemeClr>
                </a:solidFill>
                <a:latin typeface="Arial Black" panose="020B0A04020102020204" pitchFamily="34" charset="0"/>
              </a:rPr>
              <a:t>)</a:t>
            </a:r>
          </a:p>
        </p:txBody>
      </p:sp>
      <p:sp>
        <p:nvSpPr>
          <p:cNvPr id="52" name="Callout Text"/>
          <p:cNvSpPr/>
          <p:nvPr/>
        </p:nvSpPr>
        <p:spPr>
          <a:xfrm>
            <a:off x="568425" y="184659"/>
            <a:ext cx="2743200" cy="731520"/>
          </a:xfrm>
          <a:prstGeom prst="rect">
            <a:avLst/>
          </a:prstGeom>
          <a:ln/>
        </p:spPr>
        <p:style>
          <a:lnRef idx="1">
            <a:schemeClr val="accent1"/>
          </a:lnRef>
          <a:fillRef idx="2">
            <a:schemeClr val="accent1"/>
          </a:fillRef>
          <a:effectRef idx="1">
            <a:schemeClr val="accent1"/>
          </a:effectRef>
          <a:fontRef idx="minor">
            <a:schemeClr val="dk1"/>
          </a:fontRef>
        </p:style>
        <p:txBody>
          <a:bodyPr rtlCol="0" anchor="t" anchorCtr="0"/>
          <a:lstStyle/>
          <a:p>
            <a:pPr algn="ctr"/>
            <a:r>
              <a:rPr lang="en-US" sz="2800" b="1" dirty="0" smtClean="0">
                <a:solidFill>
                  <a:schemeClr val="tx2"/>
                </a:solidFill>
              </a:rPr>
              <a:t>Current Reality</a:t>
            </a:r>
            <a:endParaRPr lang="en-US" sz="2800" dirty="0">
              <a:solidFill>
                <a:schemeClr val="tx1"/>
              </a:solidFill>
            </a:endParaRPr>
          </a:p>
        </p:txBody>
      </p:sp>
      <p:sp>
        <p:nvSpPr>
          <p:cNvPr id="53" name="Callout Text"/>
          <p:cNvSpPr/>
          <p:nvPr/>
        </p:nvSpPr>
        <p:spPr>
          <a:xfrm>
            <a:off x="8887165" y="184659"/>
            <a:ext cx="2743200" cy="731520"/>
          </a:xfrm>
          <a:prstGeom prst="rect">
            <a:avLst/>
          </a:prstGeom>
          <a:ln/>
        </p:spPr>
        <p:style>
          <a:lnRef idx="1">
            <a:schemeClr val="accent4"/>
          </a:lnRef>
          <a:fillRef idx="2">
            <a:schemeClr val="accent4"/>
          </a:fillRef>
          <a:effectRef idx="1">
            <a:schemeClr val="accent4"/>
          </a:effectRef>
          <a:fontRef idx="minor">
            <a:schemeClr val="dk1"/>
          </a:fontRef>
        </p:style>
        <p:txBody>
          <a:bodyPr rtlCol="0" anchor="t" anchorCtr="0"/>
          <a:lstStyle/>
          <a:p>
            <a:pPr algn="ctr"/>
            <a:r>
              <a:rPr lang="en-US" sz="2800" b="1" dirty="0" smtClean="0">
                <a:solidFill>
                  <a:schemeClr val="tx2"/>
                </a:solidFill>
              </a:rPr>
              <a:t>Desired Reality</a:t>
            </a:r>
            <a:endParaRPr lang="en-US" sz="2800" dirty="0">
              <a:solidFill>
                <a:schemeClr val="tx1"/>
              </a:solidFill>
            </a:endParaRPr>
          </a:p>
        </p:txBody>
      </p:sp>
      <p:sp>
        <p:nvSpPr>
          <p:cNvPr id="54" name="TextBox 53"/>
          <p:cNvSpPr txBox="1"/>
          <p:nvPr/>
        </p:nvSpPr>
        <p:spPr>
          <a:xfrm>
            <a:off x="9591338" y="1354809"/>
            <a:ext cx="1415772" cy="646331"/>
          </a:xfrm>
          <a:prstGeom prst="rect">
            <a:avLst/>
          </a:prstGeom>
          <a:noFill/>
        </p:spPr>
        <p:txBody>
          <a:bodyPr wrap="none" rtlCol="0">
            <a:spAutoFit/>
            <a:scene3d>
              <a:camera prst="perspectiveRelaxed"/>
              <a:lightRig rig="threePt" dir="t"/>
            </a:scene3d>
          </a:bodyPr>
          <a:lstStyle/>
          <a:p>
            <a:r>
              <a:rPr lang="en-US" sz="3600" dirty="0" smtClean="0">
                <a:solidFill>
                  <a:schemeClr val="bg1">
                    <a:lumMod val="50000"/>
                  </a:schemeClr>
                </a:solidFill>
                <a:latin typeface="Arial Black" panose="020B0A04020102020204" pitchFamily="34" charset="0"/>
              </a:rPr>
              <a:t>2021</a:t>
            </a:r>
            <a:endParaRPr lang="en-US" sz="3600" dirty="0">
              <a:solidFill>
                <a:schemeClr val="bg1">
                  <a:lumMod val="50000"/>
                </a:schemeClr>
              </a:solidFill>
              <a:latin typeface="Arial Black" panose="020B0A04020102020204" pitchFamily="34" charset="0"/>
            </a:endParaRPr>
          </a:p>
        </p:txBody>
      </p:sp>
      <p:sp>
        <p:nvSpPr>
          <p:cNvPr id="73" name="TextBox 72"/>
          <p:cNvSpPr txBox="1"/>
          <p:nvPr/>
        </p:nvSpPr>
        <p:spPr>
          <a:xfrm>
            <a:off x="4155357" y="4780136"/>
            <a:ext cx="1415772" cy="646331"/>
          </a:xfrm>
          <a:prstGeom prst="rect">
            <a:avLst/>
          </a:prstGeom>
          <a:noFill/>
        </p:spPr>
        <p:txBody>
          <a:bodyPr wrap="none" rtlCol="0">
            <a:spAutoFit/>
            <a:scene3d>
              <a:camera prst="perspectiveRelaxed"/>
              <a:lightRig rig="threePt" dir="t"/>
            </a:scene3d>
          </a:bodyPr>
          <a:lstStyle/>
          <a:p>
            <a:r>
              <a:rPr lang="en-US" sz="3600" dirty="0" smtClean="0">
                <a:solidFill>
                  <a:schemeClr val="bg1">
                    <a:lumMod val="50000"/>
                  </a:schemeClr>
                </a:solidFill>
                <a:latin typeface="Arial Black" panose="020B0A04020102020204" pitchFamily="34" charset="0"/>
              </a:rPr>
              <a:t>2017</a:t>
            </a:r>
            <a:endParaRPr lang="en-US" sz="3600" dirty="0">
              <a:solidFill>
                <a:schemeClr val="bg1">
                  <a:lumMod val="50000"/>
                </a:schemeClr>
              </a:solidFill>
              <a:latin typeface="Arial Black" panose="020B0A04020102020204" pitchFamily="34" charset="0"/>
            </a:endParaRPr>
          </a:p>
        </p:txBody>
      </p:sp>
      <p:sp>
        <p:nvSpPr>
          <p:cNvPr id="74" name="TextBox 73"/>
          <p:cNvSpPr txBox="1"/>
          <p:nvPr/>
        </p:nvSpPr>
        <p:spPr>
          <a:xfrm>
            <a:off x="5122441" y="1460045"/>
            <a:ext cx="1415772" cy="646331"/>
          </a:xfrm>
          <a:prstGeom prst="rect">
            <a:avLst/>
          </a:prstGeom>
          <a:noFill/>
        </p:spPr>
        <p:txBody>
          <a:bodyPr wrap="none" rtlCol="0">
            <a:spAutoFit/>
            <a:scene3d>
              <a:camera prst="perspectiveRelaxed"/>
              <a:lightRig rig="threePt" dir="t"/>
            </a:scene3d>
          </a:bodyPr>
          <a:lstStyle/>
          <a:p>
            <a:r>
              <a:rPr lang="en-US" sz="3600" dirty="0" smtClean="0">
                <a:solidFill>
                  <a:schemeClr val="bg1">
                    <a:lumMod val="50000"/>
                  </a:schemeClr>
                </a:solidFill>
                <a:latin typeface="Arial Black" panose="020B0A04020102020204" pitchFamily="34" charset="0"/>
              </a:rPr>
              <a:t>2019</a:t>
            </a:r>
            <a:endParaRPr lang="en-US" sz="3600" dirty="0">
              <a:solidFill>
                <a:schemeClr val="bg1">
                  <a:lumMod val="50000"/>
                </a:schemeClr>
              </a:solidFill>
              <a:latin typeface="Arial Black" panose="020B0A04020102020204" pitchFamily="34" charset="0"/>
            </a:endParaRPr>
          </a:p>
        </p:txBody>
      </p:sp>
      <p:sp>
        <p:nvSpPr>
          <p:cNvPr id="75" name="TextBox 74"/>
          <p:cNvSpPr txBox="1"/>
          <p:nvPr/>
        </p:nvSpPr>
        <p:spPr>
          <a:xfrm>
            <a:off x="3271266" y="3049760"/>
            <a:ext cx="1415772" cy="646331"/>
          </a:xfrm>
          <a:prstGeom prst="rect">
            <a:avLst/>
          </a:prstGeom>
          <a:noFill/>
        </p:spPr>
        <p:txBody>
          <a:bodyPr wrap="none" rtlCol="0">
            <a:spAutoFit/>
            <a:scene3d>
              <a:camera prst="perspectiveRelaxed"/>
              <a:lightRig rig="threePt" dir="t"/>
            </a:scene3d>
          </a:bodyPr>
          <a:lstStyle/>
          <a:p>
            <a:r>
              <a:rPr lang="en-US" sz="3600" dirty="0" smtClean="0">
                <a:solidFill>
                  <a:schemeClr val="bg1">
                    <a:lumMod val="50000"/>
                  </a:schemeClr>
                </a:solidFill>
                <a:latin typeface="Arial Black" panose="020B0A04020102020204" pitchFamily="34" charset="0"/>
              </a:rPr>
              <a:t>2018</a:t>
            </a:r>
            <a:endParaRPr lang="en-US" sz="3600" dirty="0">
              <a:solidFill>
                <a:schemeClr val="bg1">
                  <a:lumMod val="50000"/>
                </a:schemeClr>
              </a:solidFill>
              <a:latin typeface="Arial Black" panose="020B0A04020102020204" pitchFamily="34" charset="0"/>
            </a:endParaRPr>
          </a:p>
        </p:txBody>
      </p:sp>
      <p:sp>
        <p:nvSpPr>
          <p:cNvPr id="78" name="TextBox 77"/>
          <p:cNvSpPr txBox="1"/>
          <p:nvPr/>
        </p:nvSpPr>
        <p:spPr>
          <a:xfrm>
            <a:off x="7439504" y="1371774"/>
            <a:ext cx="1415772" cy="646331"/>
          </a:xfrm>
          <a:prstGeom prst="rect">
            <a:avLst/>
          </a:prstGeom>
          <a:noFill/>
        </p:spPr>
        <p:txBody>
          <a:bodyPr wrap="none" rtlCol="0">
            <a:spAutoFit/>
            <a:scene3d>
              <a:camera prst="perspectiveRelaxed"/>
              <a:lightRig rig="threePt" dir="t"/>
            </a:scene3d>
          </a:bodyPr>
          <a:lstStyle/>
          <a:p>
            <a:r>
              <a:rPr lang="en-US" sz="3600" dirty="0" smtClean="0">
                <a:solidFill>
                  <a:schemeClr val="bg1">
                    <a:lumMod val="50000"/>
                  </a:schemeClr>
                </a:solidFill>
                <a:latin typeface="Arial Black" panose="020B0A04020102020204" pitchFamily="34" charset="0"/>
              </a:rPr>
              <a:t>2020</a:t>
            </a:r>
            <a:endParaRPr lang="en-US" sz="3600" dirty="0">
              <a:solidFill>
                <a:schemeClr val="bg1">
                  <a:lumMod val="50000"/>
                </a:schemeClr>
              </a:solidFill>
              <a:latin typeface="Arial Black" panose="020B0A04020102020204" pitchFamily="34" charset="0"/>
            </a:endParaRPr>
          </a:p>
        </p:txBody>
      </p:sp>
      <p:sp>
        <p:nvSpPr>
          <p:cNvPr id="16" name="Rectangle 15"/>
          <p:cNvSpPr/>
          <p:nvPr/>
        </p:nvSpPr>
        <p:spPr>
          <a:xfrm>
            <a:off x="6122647" y="3440301"/>
            <a:ext cx="2914528" cy="307777"/>
          </a:xfrm>
          <a:prstGeom prst="rect">
            <a:avLst/>
          </a:prstGeom>
        </p:spPr>
        <p:txBody>
          <a:bodyPr wrap="square">
            <a:spAutoFit/>
          </a:bodyPr>
          <a:lstStyle/>
          <a:p>
            <a:pPr marL="171450" indent="-171450">
              <a:buFont typeface="Arial" panose="020B0604020202020204" pitchFamily="34" charset="0"/>
              <a:buChar char="•"/>
            </a:pPr>
            <a:r>
              <a:rPr lang="en-US" sz="1400" dirty="0">
                <a:solidFill>
                  <a:schemeClr val="accent4">
                    <a:lumMod val="75000"/>
                  </a:schemeClr>
                </a:solidFill>
                <a:latin typeface="Arial Black" panose="020B0A04020102020204" pitchFamily="34" charset="0"/>
              </a:rPr>
              <a:t>Increase number of ARCs</a:t>
            </a:r>
          </a:p>
        </p:txBody>
      </p:sp>
      <p:sp>
        <p:nvSpPr>
          <p:cNvPr id="19" name="Rectangle 18"/>
          <p:cNvSpPr/>
          <p:nvPr/>
        </p:nvSpPr>
        <p:spPr>
          <a:xfrm>
            <a:off x="7256385" y="4317815"/>
            <a:ext cx="2478014" cy="1169551"/>
          </a:xfrm>
          <a:prstGeom prst="rect">
            <a:avLst/>
          </a:prstGeom>
        </p:spPr>
        <p:txBody>
          <a:bodyPr wrap="square">
            <a:spAutoFit/>
          </a:bodyPr>
          <a:lstStyle/>
          <a:p>
            <a:pPr marL="171450" indent="-171450">
              <a:buFont typeface="Arial" panose="020B0604020202020204" pitchFamily="34" charset="0"/>
              <a:buChar char="•"/>
            </a:pPr>
            <a:r>
              <a:rPr lang="en-US" sz="1400" dirty="0">
                <a:solidFill>
                  <a:schemeClr val="accent3">
                    <a:lumMod val="50000"/>
                  </a:schemeClr>
                </a:solidFill>
                <a:latin typeface="Arial Black" panose="020B0A04020102020204" pitchFamily="34" charset="0"/>
              </a:rPr>
              <a:t>Statewide comprehensive, coordinated approach to </a:t>
            </a:r>
            <a:r>
              <a:rPr lang="en-US" sz="1400" dirty="0" smtClean="0">
                <a:solidFill>
                  <a:schemeClr val="accent3">
                    <a:lumMod val="50000"/>
                  </a:schemeClr>
                </a:solidFill>
                <a:latin typeface="Arial Black" panose="020B0A04020102020204" pitchFamily="34" charset="0"/>
              </a:rPr>
              <a:t>recruitment/retention</a:t>
            </a:r>
          </a:p>
        </p:txBody>
      </p:sp>
      <p:sp>
        <p:nvSpPr>
          <p:cNvPr id="20" name="Rectangle 19"/>
          <p:cNvSpPr/>
          <p:nvPr/>
        </p:nvSpPr>
        <p:spPr>
          <a:xfrm>
            <a:off x="9762965" y="4434938"/>
            <a:ext cx="2429035" cy="954107"/>
          </a:xfrm>
          <a:prstGeom prst="rect">
            <a:avLst/>
          </a:prstGeom>
        </p:spPr>
        <p:txBody>
          <a:bodyPr wrap="square">
            <a:spAutoFit/>
          </a:bodyPr>
          <a:lstStyle/>
          <a:p>
            <a:pPr marL="171450" indent="-171450">
              <a:buFont typeface="Arial" panose="020B0604020202020204" pitchFamily="34" charset="0"/>
              <a:buChar char="•"/>
            </a:pPr>
            <a:r>
              <a:rPr lang="en-US" sz="1400" dirty="0">
                <a:solidFill>
                  <a:schemeClr val="accent3">
                    <a:lumMod val="50000"/>
                  </a:schemeClr>
                </a:solidFill>
                <a:latin typeface="Arial Black" panose="020B0A04020102020204" pitchFamily="34" charset="0"/>
              </a:rPr>
              <a:t>Reduce performance </a:t>
            </a:r>
            <a:r>
              <a:rPr lang="en-US" sz="1400" dirty="0" smtClean="0">
                <a:solidFill>
                  <a:schemeClr val="accent3">
                    <a:lumMod val="50000"/>
                  </a:schemeClr>
                </a:solidFill>
                <a:latin typeface="Arial Black" panose="020B0A04020102020204" pitchFamily="34" charset="0"/>
              </a:rPr>
              <a:t>disparities </a:t>
            </a:r>
            <a:r>
              <a:rPr lang="en-US" sz="1400" dirty="0">
                <a:solidFill>
                  <a:schemeClr val="accent3">
                    <a:lumMod val="50000"/>
                  </a:schemeClr>
                </a:solidFill>
                <a:latin typeface="Arial Black" panose="020B0A04020102020204" pitchFamily="34" charset="0"/>
              </a:rPr>
              <a:t>in licensure assessments</a:t>
            </a:r>
          </a:p>
        </p:txBody>
      </p:sp>
      <p:sp>
        <p:nvSpPr>
          <p:cNvPr id="21" name="Rectangle 20"/>
          <p:cNvSpPr/>
          <p:nvPr/>
        </p:nvSpPr>
        <p:spPr>
          <a:xfrm>
            <a:off x="9356032" y="3202988"/>
            <a:ext cx="2500494" cy="954107"/>
          </a:xfrm>
          <a:prstGeom prst="rect">
            <a:avLst/>
          </a:prstGeom>
        </p:spPr>
        <p:txBody>
          <a:bodyPr wrap="square">
            <a:spAutoFit/>
          </a:bodyPr>
          <a:lstStyle/>
          <a:p>
            <a:pPr marL="171450" indent="-171450">
              <a:buFont typeface="Arial" panose="020B0604020202020204" pitchFamily="34" charset="0"/>
              <a:buChar char="•"/>
            </a:pPr>
            <a:r>
              <a:rPr lang="en-US" sz="1400" dirty="0">
                <a:solidFill>
                  <a:schemeClr val="accent3">
                    <a:lumMod val="50000"/>
                  </a:schemeClr>
                </a:solidFill>
                <a:latin typeface="Arial Black" panose="020B0A04020102020204" pitchFamily="34" charset="0"/>
              </a:rPr>
              <a:t>Large percentage of enrolled successfully complete prep program</a:t>
            </a:r>
          </a:p>
        </p:txBody>
      </p:sp>
      <p:sp>
        <p:nvSpPr>
          <p:cNvPr id="22" name="Rectangle 21"/>
          <p:cNvSpPr/>
          <p:nvPr/>
        </p:nvSpPr>
        <p:spPr>
          <a:xfrm>
            <a:off x="8719803" y="5858776"/>
            <a:ext cx="2910562" cy="738664"/>
          </a:xfrm>
          <a:prstGeom prst="rect">
            <a:avLst/>
          </a:prstGeom>
        </p:spPr>
        <p:txBody>
          <a:bodyPr wrap="square">
            <a:spAutoFit/>
          </a:bodyPr>
          <a:lstStyle/>
          <a:p>
            <a:pPr marL="171450" indent="-171450">
              <a:buFont typeface="Arial" panose="020B0604020202020204" pitchFamily="34" charset="0"/>
              <a:buChar char="•"/>
            </a:pPr>
            <a:r>
              <a:rPr lang="en-US" sz="1400" dirty="0">
                <a:solidFill>
                  <a:schemeClr val="accent3">
                    <a:lumMod val="50000"/>
                  </a:schemeClr>
                </a:solidFill>
                <a:latin typeface="Arial Black" panose="020B0A04020102020204" pitchFamily="34" charset="0"/>
              </a:rPr>
              <a:t>Partnerships among IHEs (consortia) i.e. bilingual prep programs</a:t>
            </a:r>
          </a:p>
        </p:txBody>
      </p:sp>
      <p:sp>
        <p:nvSpPr>
          <p:cNvPr id="23" name="Rectangle 22"/>
          <p:cNvSpPr/>
          <p:nvPr/>
        </p:nvSpPr>
        <p:spPr>
          <a:xfrm>
            <a:off x="324868" y="1654618"/>
            <a:ext cx="3948812" cy="677108"/>
          </a:xfrm>
          <a:prstGeom prst="rect">
            <a:avLst/>
          </a:prstGeom>
        </p:spPr>
        <p:txBody>
          <a:bodyPr wrap="square">
            <a:spAutoFit/>
          </a:bodyPr>
          <a:lstStyle/>
          <a:p>
            <a:pPr marL="171450" indent="-171450">
              <a:buFont typeface="Arial" panose="020B0604020202020204" pitchFamily="34" charset="0"/>
              <a:buChar char="•"/>
            </a:pPr>
            <a:r>
              <a:rPr lang="en-US" sz="1400" dirty="0">
                <a:solidFill>
                  <a:schemeClr val="tx2">
                    <a:lumMod val="75000"/>
                  </a:schemeClr>
                </a:solidFill>
                <a:latin typeface="Arial Black" panose="020B0A04020102020204" pitchFamily="34" charset="0"/>
              </a:rPr>
              <a:t>8.3% Educators of Color</a:t>
            </a:r>
          </a:p>
          <a:p>
            <a:pPr marL="628650" lvl="1" indent="-171450">
              <a:buFont typeface="Arial" panose="020B0604020202020204" pitchFamily="34" charset="0"/>
              <a:buChar char="•"/>
            </a:pPr>
            <a:r>
              <a:rPr lang="en-US" sz="1200" i="1" dirty="0">
                <a:solidFill>
                  <a:schemeClr val="tx2">
                    <a:lumMod val="75000"/>
                  </a:schemeClr>
                </a:solidFill>
                <a:latin typeface="Arial Black" panose="020B0A04020102020204" pitchFamily="34" charset="0"/>
              </a:rPr>
              <a:t>42.3% </a:t>
            </a:r>
            <a:r>
              <a:rPr lang="en-US" sz="1200" i="1" dirty="0" smtClean="0">
                <a:solidFill>
                  <a:schemeClr val="tx2">
                    <a:lumMod val="75000"/>
                  </a:schemeClr>
                </a:solidFill>
                <a:latin typeface="Arial Black" panose="020B0A04020102020204" pitchFamily="34" charset="0"/>
              </a:rPr>
              <a:t>Students </a:t>
            </a:r>
            <a:r>
              <a:rPr lang="en-US" sz="1200" i="1" dirty="0">
                <a:solidFill>
                  <a:schemeClr val="tx2">
                    <a:lumMod val="75000"/>
                  </a:schemeClr>
                </a:solidFill>
                <a:latin typeface="Arial Black" panose="020B0A04020102020204" pitchFamily="34" charset="0"/>
              </a:rPr>
              <a:t>of color statewide </a:t>
            </a:r>
            <a:endParaRPr lang="en-US" sz="1200" i="1" dirty="0" smtClean="0">
              <a:solidFill>
                <a:schemeClr val="tx2">
                  <a:lumMod val="75000"/>
                </a:schemeClr>
              </a:solidFill>
              <a:latin typeface="Arial Black" panose="020B0A04020102020204" pitchFamily="34" charset="0"/>
            </a:endParaRPr>
          </a:p>
          <a:p>
            <a:pPr marL="628650" lvl="1" indent="-171450">
              <a:buFont typeface="Arial" panose="020B0604020202020204" pitchFamily="34" charset="0"/>
              <a:buChar char="•"/>
            </a:pPr>
            <a:r>
              <a:rPr lang="en-US" sz="1200" i="1" dirty="0" smtClean="0">
                <a:solidFill>
                  <a:schemeClr val="tx2">
                    <a:lumMod val="75000"/>
                  </a:schemeClr>
                </a:solidFill>
                <a:latin typeface="Arial Black" panose="020B0A04020102020204" pitchFamily="34" charset="0"/>
              </a:rPr>
              <a:t>35% Black/Latino</a:t>
            </a:r>
            <a:endParaRPr lang="en-US" sz="1200" i="1" dirty="0">
              <a:solidFill>
                <a:schemeClr val="tx2">
                  <a:lumMod val="75000"/>
                </a:schemeClr>
              </a:solidFill>
              <a:latin typeface="Arial Black" panose="020B0A04020102020204" pitchFamily="34" charset="0"/>
            </a:endParaRPr>
          </a:p>
        </p:txBody>
      </p:sp>
      <p:sp>
        <p:nvSpPr>
          <p:cNvPr id="32" name="Rectangle 31"/>
          <p:cNvSpPr/>
          <p:nvPr/>
        </p:nvSpPr>
        <p:spPr>
          <a:xfrm>
            <a:off x="850000" y="2364364"/>
            <a:ext cx="4173963" cy="307777"/>
          </a:xfrm>
          <a:prstGeom prst="rect">
            <a:avLst/>
          </a:prstGeom>
        </p:spPr>
        <p:txBody>
          <a:bodyPr wrap="none">
            <a:spAutoFit/>
          </a:bodyPr>
          <a:lstStyle/>
          <a:p>
            <a:pPr marL="171450" indent="-171450">
              <a:buFont typeface="Arial" panose="020B0604020202020204" pitchFamily="34" charset="0"/>
              <a:buChar char="•"/>
            </a:pPr>
            <a:r>
              <a:rPr lang="en-US" sz="1400" dirty="0">
                <a:solidFill>
                  <a:schemeClr val="tx2">
                    <a:lumMod val="75000"/>
                  </a:schemeClr>
                </a:solidFill>
                <a:latin typeface="Arial Black" panose="020B0A04020102020204" pitchFamily="34" charset="0"/>
              </a:rPr>
              <a:t>18 IHE Educator Prep Programs (EPPs)</a:t>
            </a:r>
          </a:p>
        </p:txBody>
      </p:sp>
      <p:sp>
        <p:nvSpPr>
          <p:cNvPr id="33" name="Rectangle 32"/>
          <p:cNvSpPr/>
          <p:nvPr/>
        </p:nvSpPr>
        <p:spPr>
          <a:xfrm>
            <a:off x="324868" y="2707877"/>
            <a:ext cx="3489208" cy="523220"/>
          </a:xfrm>
          <a:prstGeom prst="rect">
            <a:avLst/>
          </a:prstGeom>
        </p:spPr>
        <p:txBody>
          <a:bodyPr wrap="square">
            <a:spAutoFit/>
          </a:bodyPr>
          <a:lstStyle/>
          <a:p>
            <a:pPr marL="171450" indent="-171450">
              <a:buFont typeface="Arial" panose="020B0604020202020204" pitchFamily="34" charset="0"/>
              <a:buChar char="•"/>
            </a:pPr>
            <a:r>
              <a:rPr lang="en-US" sz="1400" dirty="0">
                <a:solidFill>
                  <a:schemeClr val="tx2">
                    <a:lumMod val="75000"/>
                  </a:schemeClr>
                </a:solidFill>
                <a:latin typeface="Arial Black" panose="020B0A04020102020204" pitchFamily="34" charset="0"/>
              </a:rPr>
              <a:t>9 Alternate Route to Certification (ARC) Programs</a:t>
            </a:r>
          </a:p>
        </p:txBody>
      </p:sp>
    </p:spTree>
    <p:extLst>
      <p:ext uri="{BB962C8B-B14F-4D97-AF65-F5344CB8AC3E}">
        <p14:creationId xmlns:p14="http://schemas.microsoft.com/office/powerpoint/2010/main" val="3220408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CSDE Talent Office strategy </a:t>
            </a:r>
            <a:r>
              <a:rPr lang="en-US" dirty="0"/>
              <a:t>p</a:t>
            </a:r>
            <a:r>
              <a:rPr lang="en-US" dirty="0" smtClean="0"/>
              <a:t>rofiles</a:t>
            </a:r>
            <a:endParaRPr lang="en-US" dirty="0"/>
          </a:p>
        </p:txBody>
      </p:sp>
      <p:sp>
        <p:nvSpPr>
          <p:cNvPr id="3" name="Content Placeholder 2"/>
          <p:cNvSpPr>
            <a:spLocks noGrp="1"/>
          </p:cNvSpPr>
          <p:nvPr>
            <p:ph idx="1"/>
          </p:nvPr>
        </p:nvSpPr>
        <p:spPr>
          <a:xfrm>
            <a:off x="104930" y="1252759"/>
            <a:ext cx="11977141" cy="4351338"/>
          </a:xfrm>
        </p:spPr>
        <p:txBody>
          <a:bodyPr>
            <a:normAutofit/>
          </a:bodyPr>
          <a:lstStyle/>
          <a:p>
            <a:r>
              <a:rPr lang="en-US" sz="2400" dirty="0"/>
              <a:t>The CSDE </a:t>
            </a:r>
            <a:r>
              <a:rPr lang="en-US" sz="2400" dirty="0" smtClean="0"/>
              <a:t>will…</a:t>
            </a:r>
          </a:p>
          <a:p>
            <a:r>
              <a:rPr lang="en-US" sz="2400" dirty="0"/>
              <a:t>P</a:t>
            </a:r>
            <a:r>
              <a:rPr lang="en-US" sz="2400" dirty="0" smtClean="0"/>
              <a:t>roactively </a:t>
            </a:r>
            <a:r>
              <a:rPr lang="en-US" sz="2400" dirty="0"/>
              <a:t>reach out to stakeholders and key partners to develop a repository of promising practices that address certification shortage areas and aim to increase racial, </a:t>
            </a:r>
            <a:r>
              <a:rPr lang="en-US" sz="2400" dirty="0" smtClean="0"/>
              <a:t>ethnic, </a:t>
            </a:r>
            <a:r>
              <a:rPr lang="en-US" sz="2400" dirty="0"/>
              <a:t>and linguistic diversity of the educator pipeline with a focus on candidates seeking a career change or those eligible for certification cross-endorsement(s); </a:t>
            </a:r>
            <a:endParaRPr lang="en-US" sz="2400" dirty="0" smtClean="0"/>
          </a:p>
          <a:p>
            <a:r>
              <a:rPr lang="en-US" sz="2400" dirty="0"/>
              <a:t>B</a:t>
            </a:r>
            <a:r>
              <a:rPr lang="en-US" sz="2400" dirty="0" smtClean="0"/>
              <a:t>uild out a communications campaign to engage various partners around the ongoing work of the repository; and</a:t>
            </a:r>
          </a:p>
          <a:p>
            <a:r>
              <a:rPr lang="en-US" sz="2400" dirty="0"/>
              <a:t>M</a:t>
            </a:r>
            <a:r>
              <a:rPr lang="en-US" sz="2400" dirty="0" smtClean="0"/>
              <a:t>odernize certification by removing bureaucratic barriers and creating greater flexibility and new certification endorsements.</a:t>
            </a:r>
            <a:endParaRPr lang="en-US" sz="2400" dirty="0"/>
          </a:p>
        </p:txBody>
      </p:sp>
      <p:pic>
        <p:nvPicPr>
          <p:cNvPr id="4" name="Picture 3"/>
          <p:cNvPicPr>
            <a:picLocks noChangeAspect="1"/>
          </p:cNvPicPr>
          <p:nvPr/>
        </p:nvPicPr>
        <p:blipFill rotWithShape="1">
          <a:blip r:embed="rId3"/>
          <a:srcRect t="16302" b="2858"/>
          <a:stretch/>
        </p:blipFill>
        <p:spPr>
          <a:xfrm>
            <a:off x="1299922" y="4676931"/>
            <a:ext cx="10505386" cy="2088387"/>
          </a:xfrm>
          <a:prstGeom prst="rect">
            <a:avLst/>
          </a:prstGeom>
        </p:spPr>
      </p:pic>
    </p:spTree>
    <p:extLst>
      <p:ext uri="{BB962C8B-B14F-4D97-AF65-F5344CB8AC3E}">
        <p14:creationId xmlns:p14="http://schemas.microsoft.com/office/powerpoint/2010/main" val="26229555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Introductions</a:t>
            </a:r>
            <a:endParaRPr lang="en-US" dirty="0"/>
          </a:p>
        </p:txBody>
      </p:sp>
      <p:sp>
        <p:nvSpPr>
          <p:cNvPr id="3" name="Content Placeholder 2"/>
          <p:cNvSpPr>
            <a:spLocks noGrp="1"/>
          </p:cNvSpPr>
          <p:nvPr>
            <p:ph idx="1"/>
          </p:nvPr>
        </p:nvSpPr>
        <p:spPr>
          <a:xfrm>
            <a:off x="838200" y="1400323"/>
            <a:ext cx="10515600" cy="4351338"/>
          </a:xfrm>
        </p:spPr>
        <p:txBody>
          <a:bodyPr>
            <a:noAutofit/>
          </a:bodyPr>
          <a:lstStyle/>
          <a:p>
            <a:pPr marL="0" indent="0">
              <a:buNone/>
            </a:pPr>
            <a:r>
              <a:rPr lang="en-US" sz="2400" b="1" dirty="0" smtClean="0"/>
              <a:t>Dr. Sarah Barzee</a:t>
            </a:r>
          </a:p>
          <a:p>
            <a:pPr marL="0" indent="0">
              <a:buNone/>
            </a:pPr>
            <a:r>
              <a:rPr lang="en-US" dirty="0" smtClean="0"/>
              <a:t>Chief Talent Officer</a:t>
            </a:r>
          </a:p>
          <a:p>
            <a:pPr marL="0" indent="0">
              <a:buNone/>
            </a:pPr>
            <a:r>
              <a:rPr lang="en-US" dirty="0" smtClean="0"/>
              <a:t>Connecticut State Department of Education</a:t>
            </a:r>
          </a:p>
          <a:p>
            <a:pPr marL="0" indent="0">
              <a:buNone/>
            </a:pPr>
            <a:endParaRPr lang="en-US" dirty="0"/>
          </a:p>
          <a:p>
            <a:pPr marL="0" indent="0">
              <a:buNone/>
            </a:pPr>
            <a:r>
              <a:rPr lang="en-US" sz="2400" b="1" dirty="0" smtClean="0"/>
              <a:t>Shannon </a:t>
            </a:r>
            <a:r>
              <a:rPr lang="en-US" sz="2400" b="1" dirty="0" err="1" smtClean="0"/>
              <a:t>Marim</a:t>
            </a:r>
            <a:r>
              <a:rPr lang="el-GR" sz="2400" b="1" dirty="0" smtClean="0"/>
              <a:t>ό</a:t>
            </a:r>
            <a:r>
              <a:rPr lang="en-US" sz="2400" b="1" dirty="0" smtClean="0"/>
              <a:t>n</a:t>
            </a:r>
          </a:p>
          <a:p>
            <a:pPr marL="0" indent="0">
              <a:buNone/>
            </a:pPr>
            <a:r>
              <a:rPr lang="en-US" dirty="0" smtClean="0"/>
              <a:t>Division Director</a:t>
            </a:r>
          </a:p>
          <a:p>
            <a:pPr marL="0" indent="0">
              <a:buNone/>
            </a:pPr>
            <a:r>
              <a:rPr lang="en-US" dirty="0" smtClean="0"/>
              <a:t>Bureau of Educator Effectiveness</a:t>
            </a:r>
          </a:p>
          <a:p>
            <a:pPr marL="0" indent="0">
              <a:buNone/>
            </a:pPr>
            <a:endParaRPr lang="en-US" sz="2400" dirty="0"/>
          </a:p>
          <a:p>
            <a:pPr marL="0" indent="0">
              <a:buNone/>
            </a:pPr>
            <a:r>
              <a:rPr lang="en-US" sz="2400" b="1" dirty="0" smtClean="0"/>
              <a:t>Kim Wachtelhausen</a:t>
            </a:r>
          </a:p>
          <a:p>
            <a:pPr marL="0" indent="0">
              <a:buNone/>
            </a:pPr>
            <a:r>
              <a:rPr lang="en-US" dirty="0" smtClean="0"/>
              <a:t>Education Consultant</a:t>
            </a:r>
          </a:p>
          <a:p>
            <a:pPr marL="0" indent="0">
              <a:buNone/>
            </a:pPr>
            <a:r>
              <a:rPr lang="en-US" dirty="0" smtClean="0"/>
              <a:t>Bureau of Educator Effectiveness</a:t>
            </a:r>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16945" y="2009412"/>
            <a:ext cx="4193167" cy="3512882"/>
          </a:xfrm>
          <a:prstGeom prst="rect">
            <a:avLst/>
          </a:prstGeom>
        </p:spPr>
      </p:pic>
    </p:spTree>
    <p:extLst>
      <p:ext uri="{BB962C8B-B14F-4D97-AF65-F5344CB8AC3E}">
        <p14:creationId xmlns:p14="http://schemas.microsoft.com/office/powerpoint/2010/main" val="10541825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CSDE </a:t>
            </a:r>
            <a:r>
              <a:rPr lang="en-US" dirty="0"/>
              <a:t>engaged the </a:t>
            </a:r>
            <a:r>
              <a:rPr lang="en-US" dirty="0" smtClean="0"/>
              <a:t>Center for Public Research and Leadership (CPRL) to </a:t>
            </a:r>
            <a:r>
              <a:rPr lang="en-US" dirty="0"/>
              <a:t>identify and assess strategies for recruiting a more diverse teacher </a:t>
            </a:r>
            <a:r>
              <a:rPr lang="en-US" dirty="0" smtClean="0"/>
              <a:t>workforce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13631677"/>
              </p:ext>
            </p:extLst>
          </p:nvPr>
        </p:nvGraphicFramePr>
        <p:xfrm>
          <a:off x="838200" y="1626841"/>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901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a:t>
            </a:r>
            <a:r>
              <a:rPr lang="en-US" dirty="0" smtClean="0"/>
              <a:t>he </a:t>
            </a:r>
            <a:r>
              <a:rPr lang="en-US" dirty="0"/>
              <a:t>CPRL team collected data, conducted analysis, and developed a set of </a:t>
            </a:r>
            <a:r>
              <a:rPr lang="en-US" dirty="0" smtClean="0"/>
              <a:t>recommendations</a:t>
            </a:r>
            <a:endParaRPr lang="en-US" dirty="0"/>
          </a:p>
        </p:txBody>
      </p:sp>
      <p:graphicFrame>
        <p:nvGraphicFramePr>
          <p:cNvPr id="4" name="Content Placeholder 3"/>
          <p:cNvGraphicFramePr>
            <a:graphicFrameLocks noGrp="1"/>
          </p:cNvGraphicFramePr>
          <p:nvPr>
            <p:ph idx="1"/>
            <p:extLst/>
          </p:nvPr>
        </p:nvGraphicFramePr>
        <p:xfrm>
          <a:off x="216950" y="1229113"/>
          <a:ext cx="11659628"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1029839" y="3800861"/>
            <a:ext cx="2863036" cy="2326500"/>
            <a:chOff x="173038" y="1660451"/>
            <a:chExt cx="2863036" cy="2326500"/>
          </a:xfrm>
        </p:grpSpPr>
        <p:sp>
          <p:nvSpPr>
            <p:cNvPr id="14" name="Rectangle 13"/>
            <p:cNvSpPr/>
            <p:nvPr/>
          </p:nvSpPr>
          <p:spPr>
            <a:xfrm>
              <a:off x="173038" y="1660451"/>
              <a:ext cx="2863036" cy="2326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5" name="Rectangle 14"/>
            <p:cNvSpPr/>
            <p:nvPr/>
          </p:nvSpPr>
          <p:spPr>
            <a:xfrm>
              <a:off x="173038" y="1660451"/>
              <a:ext cx="2863036" cy="2326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kern="1200" dirty="0" smtClean="0"/>
                <a:t>Identified </a:t>
              </a:r>
              <a:r>
                <a:rPr lang="en-US" sz="1600" b="1" kern="1200" dirty="0" smtClean="0"/>
                <a:t>common barriers </a:t>
              </a:r>
              <a:r>
                <a:rPr lang="en-US" sz="1600" kern="1200" dirty="0" smtClean="0"/>
                <a:t>to minority teacher recruitment</a:t>
              </a:r>
              <a:endParaRPr lang="en-US" sz="1600" kern="1200" dirty="0"/>
            </a:p>
            <a:p>
              <a:pPr marL="171450" lvl="1" indent="-171450" algn="l" defTabSz="711200">
                <a:lnSpc>
                  <a:spcPct val="90000"/>
                </a:lnSpc>
                <a:spcBef>
                  <a:spcPct val="0"/>
                </a:spcBef>
                <a:spcAft>
                  <a:spcPct val="15000"/>
                </a:spcAft>
                <a:buChar char="••"/>
              </a:pPr>
              <a:r>
                <a:rPr lang="en-US" sz="1600" kern="1200" dirty="0" smtClean="0"/>
                <a:t>Did a </a:t>
              </a:r>
              <a:r>
                <a:rPr lang="en-US" sz="1600" b="1" kern="1200" dirty="0" smtClean="0"/>
                <a:t>nationwide scan </a:t>
              </a:r>
              <a:r>
                <a:rPr lang="en-US" sz="1600" kern="1200" dirty="0" smtClean="0"/>
                <a:t>of </a:t>
              </a:r>
              <a:r>
                <a:rPr lang="en-US" sz="1600" kern="1200" dirty="0" smtClean="0">
                  <a:solidFill>
                    <a:schemeClr val="tx1"/>
                  </a:solidFill>
                </a:rPr>
                <a:t>approaches to addressing barriers </a:t>
              </a:r>
              <a:endParaRPr lang="en-US" sz="1600" kern="1200" dirty="0">
                <a:solidFill>
                  <a:schemeClr val="tx1"/>
                </a:solidFill>
              </a:endParaRPr>
            </a:p>
            <a:p>
              <a:pPr marL="171450" lvl="1" indent="-171450" algn="l" defTabSz="711200">
                <a:lnSpc>
                  <a:spcPct val="90000"/>
                </a:lnSpc>
                <a:spcBef>
                  <a:spcPct val="0"/>
                </a:spcBef>
                <a:spcAft>
                  <a:spcPct val="15000"/>
                </a:spcAft>
                <a:buChar char="••"/>
              </a:pPr>
              <a:r>
                <a:rPr lang="en-US" sz="1600" kern="1200" dirty="0" smtClean="0"/>
                <a:t>Sought opinions about </a:t>
              </a:r>
              <a:r>
                <a:rPr lang="en-US" sz="1600" b="1" kern="1200" dirty="0" smtClean="0"/>
                <a:t>current Connecticut initiatives </a:t>
              </a:r>
              <a:r>
                <a:rPr lang="en-US" sz="1600" kern="1200" dirty="0" smtClean="0"/>
                <a:t>aimed at increasing teacher diversity through </a:t>
              </a:r>
              <a:r>
                <a:rPr lang="en-US" sz="1600" b="1" u="sng" kern="1200" dirty="0" smtClean="0"/>
                <a:t>36 stakeholder interviews </a:t>
              </a:r>
              <a:endParaRPr lang="en-US" sz="1600" b="1" u="sng" kern="1200" dirty="0"/>
            </a:p>
          </p:txBody>
        </p:sp>
      </p:grpSp>
      <p:grpSp>
        <p:nvGrpSpPr>
          <p:cNvPr id="8" name="Group 7"/>
          <p:cNvGrpSpPr/>
          <p:nvPr/>
        </p:nvGrpSpPr>
        <p:grpSpPr>
          <a:xfrm>
            <a:off x="4382213" y="3821079"/>
            <a:ext cx="2863036" cy="2326500"/>
            <a:chOff x="3525412" y="1680669"/>
            <a:chExt cx="2863036" cy="2326500"/>
          </a:xfrm>
        </p:grpSpPr>
        <p:sp>
          <p:nvSpPr>
            <p:cNvPr id="12" name="Rectangle 11"/>
            <p:cNvSpPr/>
            <p:nvPr/>
          </p:nvSpPr>
          <p:spPr>
            <a:xfrm>
              <a:off x="3525412" y="1680669"/>
              <a:ext cx="2863036" cy="2326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3" name="Rectangle 12"/>
            <p:cNvSpPr/>
            <p:nvPr/>
          </p:nvSpPr>
          <p:spPr>
            <a:xfrm>
              <a:off x="3525412" y="1680669"/>
              <a:ext cx="2863036" cy="2326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Assessed information about barriers </a:t>
              </a:r>
              <a:r>
                <a:rPr lang="en-US" sz="1600" kern="1200" dirty="0" smtClean="0"/>
                <a:t>experienced at each stage in the pipeline </a:t>
              </a:r>
              <a:endParaRPr lang="en-US" sz="1600" kern="1200" dirty="0"/>
            </a:p>
            <a:p>
              <a:pPr marL="171450" lvl="1" indent="-171450" algn="l" defTabSz="711200">
                <a:lnSpc>
                  <a:spcPct val="90000"/>
                </a:lnSpc>
                <a:spcBef>
                  <a:spcPct val="0"/>
                </a:spcBef>
                <a:spcAft>
                  <a:spcPct val="15000"/>
                </a:spcAft>
                <a:buChar char="••"/>
              </a:pPr>
              <a:r>
                <a:rPr lang="en-US" sz="1600" b="1" kern="1200" dirty="0" smtClean="0"/>
                <a:t>Distilled strategies </a:t>
              </a:r>
              <a:r>
                <a:rPr lang="en-US" sz="1600" b="0" kern="1200" dirty="0" smtClean="0"/>
                <a:t>used by education stakeholders </a:t>
              </a:r>
              <a:r>
                <a:rPr lang="en-US" sz="1600" kern="1200" dirty="0" smtClean="0"/>
                <a:t>at each stage in the pipeline </a:t>
              </a:r>
              <a:endParaRPr lang="en-US" sz="1600" kern="1200" dirty="0"/>
            </a:p>
            <a:p>
              <a:pPr marL="171450" lvl="1" indent="-171450" algn="l" defTabSz="711200">
                <a:lnSpc>
                  <a:spcPct val="90000"/>
                </a:lnSpc>
                <a:spcBef>
                  <a:spcPct val="0"/>
                </a:spcBef>
                <a:spcAft>
                  <a:spcPct val="15000"/>
                </a:spcAft>
                <a:buChar char="••"/>
              </a:pPr>
              <a:r>
                <a:rPr lang="en-US" sz="1600" b="1" kern="1200" dirty="0" smtClean="0"/>
                <a:t>Gauged themes and recurring topics </a:t>
              </a:r>
              <a:r>
                <a:rPr lang="en-US" sz="1600" kern="1200" dirty="0" smtClean="0"/>
                <a:t>in interview transcripts </a:t>
              </a:r>
              <a:endParaRPr lang="en-US" sz="1600" kern="1200" dirty="0"/>
            </a:p>
          </p:txBody>
        </p:sp>
      </p:grpSp>
      <p:grpSp>
        <p:nvGrpSpPr>
          <p:cNvPr id="9" name="Group 8"/>
          <p:cNvGrpSpPr/>
          <p:nvPr/>
        </p:nvGrpSpPr>
        <p:grpSpPr>
          <a:xfrm>
            <a:off x="7841665" y="3821079"/>
            <a:ext cx="3263260" cy="2326500"/>
            <a:chOff x="6984864" y="1680669"/>
            <a:chExt cx="3263260" cy="2326500"/>
          </a:xfrm>
        </p:grpSpPr>
        <p:sp>
          <p:nvSpPr>
            <p:cNvPr id="10" name="Rectangle 9"/>
            <p:cNvSpPr/>
            <p:nvPr/>
          </p:nvSpPr>
          <p:spPr>
            <a:xfrm>
              <a:off x="6984864" y="1680669"/>
              <a:ext cx="3263260" cy="23265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11" name="Rectangle 10"/>
            <p:cNvSpPr/>
            <p:nvPr/>
          </p:nvSpPr>
          <p:spPr>
            <a:xfrm>
              <a:off x="6984864" y="1680669"/>
              <a:ext cx="3263260" cy="23265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171450" lvl="1" indent="-171450" algn="l" defTabSz="711200">
                <a:lnSpc>
                  <a:spcPct val="90000"/>
                </a:lnSpc>
                <a:spcBef>
                  <a:spcPct val="0"/>
                </a:spcBef>
                <a:spcAft>
                  <a:spcPct val="15000"/>
                </a:spcAft>
                <a:buChar char="••"/>
              </a:pPr>
              <a:r>
                <a:rPr lang="en-US" sz="1600" b="1" kern="1200" dirty="0" smtClean="0"/>
                <a:t>Identified promising practices </a:t>
              </a:r>
              <a:r>
                <a:rPr lang="en-US" sz="1600" kern="1200" dirty="0" smtClean="0"/>
                <a:t>from desktop research and interviews</a:t>
              </a:r>
              <a:endParaRPr lang="en-US" sz="1600" kern="1200" dirty="0"/>
            </a:p>
            <a:p>
              <a:pPr marL="171450" lvl="1" indent="-171450" algn="l" defTabSz="711200">
                <a:lnSpc>
                  <a:spcPct val="90000"/>
                </a:lnSpc>
                <a:spcBef>
                  <a:spcPct val="0"/>
                </a:spcBef>
                <a:spcAft>
                  <a:spcPct val="15000"/>
                </a:spcAft>
                <a:buChar char="••"/>
              </a:pPr>
              <a:r>
                <a:rPr lang="en-US" sz="1600" b="1" kern="1200" dirty="0" smtClean="0"/>
                <a:t>Assessed critical success factors </a:t>
              </a:r>
              <a:r>
                <a:rPr lang="en-US" sz="1600" kern="1200" dirty="0" smtClean="0"/>
                <a:t>in implementing promising practices </a:t>
              </a:r>
              <a:endParaRPr lang="en-US" sz="1600" kern="1200" dirty="0"/>
            </a:p>
            <a:p>
              <a:pPr marL="171450" lvl="1" indent="-171450" algn="l" defTabSz="711200">
                <a:lnSpc>
                  <a:spcPct val="90000"/>
                </a:lnSpc>
                <a:spcBef>
                  <a:spcPct val="0"/>
                </a:spcBef>
                <a:spcAft>
                  <a:spcPct val="15000"/>
                </a:spcAft>
                <a:buChar char="••"/>
              </a:pPr>
              <a:r>
                <a:rPr lang="en-US" sz="1600" kern="1200" dirty="0" smtClean="0"/>
                <a:t>Developed filters to </a:t>
              </a:r>
              <a:r>
                <a:rPr lang="en-US" sz="1600" b="1" kern="1200" dirty="0" smtClean="0"/>
                <a:t>identify recommendations for CT </a:t>
              </a:r>
              <a:r>
                <a:rPr lang="en-US" sz="1600" kern="1200" dirty="0" smtClean="0"/>
                <a:t>based on CT context</a:t>
              </a:r>
              <a:endParaRPr lang="en-US" sz="1600" kern="1200" dirty="0"/>
            </a:p>
          </p:txBody>
        </p:sp>
      </p:grpSp>
    </p:spTree>
    <p:extLst>
      <p:ext uri="{BB962C8B-B14F-4D97-AF65-F5344CB8AC3E}">
        <p14:creationId xmlns:p14="http://schemas.microsoft.com/office/powerpoint/2010/main" val="686074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Five essential questions</a:t>
            </a:r>
            <a:endParaRPr lang="en-US" dirty="0"/>
          </a:p>
        </p:txBody>
      </p:sp>
      <p:sp>
        <p:nvSpPr>
          <p:cNvPr id="3" name="Content Placeholder 2"/>
          <p:cNvSpPr>
            <a:spLocks noGrp="1"/>
          </p:cNvSpPr>
          <p:nvPr>
            <p:ph idx="1"/>
          </p:nvPr>
        </p:nvSpPr>
        <p:spPr/>
        <p:txBody>
          <a:bodyPr>
            <a:normAutofit/>
          </a:bodyPr>
          <a:lstStyle/>
          <a:p>
            <a:endParaRPr lang="en-US" sz="2800" dirty="0" smtClean="0"/>
          </a:p>
          <a:p>
            <a:r>
              <a:rPr lang="en-US" sz="3200" dirty="0" smtClean="0"/>
              <a:t>Wait, what?</a:t>
            </a:r>
          </a:p>
          <a:p>
            <a:r>
              <a:rPr lang="en-US" sz="3200" dirty="0" smtClean="0"/>
              <a:t>I wonder?</a:t>
            </a:r>
          </a:p>
          <a:p>
            <a:r>
              <a:rPr lang="en-US" sz="3200" dirty="0" smtClean="0"/>
              <a:t>Couldn’t we at least?</a:t>
            </a:r>
          </a:p>
          <a:p>
            <a:r>
              <a:rPr lang="en-US" sz="3200" dirty="0" smtClean="0"/>
              <a:t>How can I help?</a:t>
            </a:r>
          </a:p>
          <a:p>
            <a:r>
              <a:rPr lang="en-US" sz="3200" dirty="0" smtClean="0"/>
              <a:t>What truly matters?</a:t>
            </a:r>
          </a:p>
        </p:txBody>
      </p:sp>
      <p:pic>
        <p:nvPicPr>
          <p:cNvPr id="4" name="Picture 3"/>
          <p:cNvPicPr>
            <a:picLocks noChangeAspect="1"/>
          </p:cNvPicPr>
          <p:nvPr/>
        </p:nvPicPr>
        <p:blipFill>
          <a:blip r:embed="rId3"/>
          <a:stretch>
            <a:fillRect/>
          </a:stretch>
        </p:blipFill>
        <p:spPr>
          <a:xfrm>
            <a:off x="6328065" y="1609958"/>
            <a:ext cx="3407646" cy="4786660"/>
          </a:xfrm>
          <a:prstGeom prst="rect">
            <a:avLst/>
          </a:prstGeom>
        </p:spPr>
      </p:pic>
    </p:spTree>
    <p:extLst>
      <p:ext uri="{BB962C8B-B14F-4D97-AF65-F5344CB8AC3E}">
        <p14:creationId xmlns:p14="http://schemas.microsoft.com/office/powerpoint/2010/main" val="275460198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alphaModFix amt="45000"/>
            <a:extLst>
              <a:ext uri="{28A0092B-C50C-407E-A947-70E740481C1C}">
                <a14:useLocalDpi xmlns:a14="http://schemas.microsoft.com/office/drawing/2010/main" val="0"/>
              </a:ext>
            </a:extLst>
          </a:blip>
          <a:srcRect l="12556" t="7679" r="13402" b="10337"/>
          <a:stretch/>
        </p:blipFill>
        <p:spPr>
          <a:xfrm>
            <a:off x="3724501" y="1317766"/>
            <a:ext cx="3982053" cy="4186888"/>
          </a:xfrm>
          <a:prstGeom prst="rect">
            <a:avLst/>
          </a:prstGeom>
          <a:solidFill>
            <a:schemeClr val="bg1"/>
          </a:solidFill>
        </p:spPr>
      </p:pic>
      <p:grpSp>
        <p:nvGrpSpPr>
          <p:cNvPr id="6" name="Group 5"/>
          <p:cNvGrpSpPr/>
          <p:nvPr/>
        </p:nvGrpSpPr>
        <p:grpSpPr>
          <a:xfrm>
            <a:off x="2176253" y="1596458"/>
            <a:ext cx="3782329" cy="465495"/>
            <a:chOff x="2547735" y="2438796"/>
            <a:chExt cx="3782329" cy="465495"/>
          </a:xfrm>
          <a:effectLst/>
        </p:grpSpPr>
        <p:sp>
          <p:nvSpPr>
            <p:cNvPr id="27" name="Rounded Rectangle 26"/>
            <p:cNvSpPr/>
            <p:nvPr/>
          </p:nvSpPr>
          <p:spPr>
            <a:xfrm flipH="1">
              <a:off x="2547735" y="2471548"/>
              <a:ext cx="3549579" cy="369720"/>
            </a:xfrm>
            <a:prstGeom prst="roundRect">
              <a:avLst/>
            </a:prstGeom>
            <a:solidFill>
              <a:srgbClr val="5D69A8"/>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bg1"/>
                  </a:solidFill>
                </a:rPr>
                <a:t>Interest in Teaching</a:t>
              </a:r>
              <a:endParaRPr lang="en-US" sz="2400" dirty="0">
                <a:solidFill>
                  <a:schemeClr val="bg1"/>
                </a:solidFill>
              </a:endParaRPr>
            </a:p>
          </p:txBody>
        </p:sp>
        <p:grpSp>
          <p:nvGrpSpPr>
            <p:cNvPr id="28" name="Group 27"/>
            <p:cNvGrpSpPr/>
            <p:nvPr/>
          </p:nvGrpSpPr>
          <p:grpSpPr>
            <a:xfrm>
              <a:off x="5864569" y="2438796"/>
              <a:ext cx="465495" cy="465495"/>
              <a:chOff x="3708126" y="1149626"/>
              <a:chExt cx="1777302" cy="1777302"/>
            </a:xfrm>
          </p:grpSpPr>
          <p:sp>
            <p:nvSpPr>
              <p:cNvPr id="29" name="Oval 28"/>
              <p:cNvSpPr/>
              <p:nvPr/>
            </p:nvSpPr>
            <p:spPr>
              <a:xfrm>
                <a:off x="3708126" y="1149626"/>
                <a:ext cx="1777302" cy="1777302"/>
              </a:xfrm>
              <a:prstGeom prst="ellipse">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pic>
            <p:nvPicPr>
              <p:cNvPr id="30" name="Picture 29"/>
              <p:cNvPicPr>
                <a:picLocks noChangeAspect="1"/>
              </p:cNvPicPr>
              <p:nvPr/>
            </p:nvPicPr>
            <p:blipFill>
              <a:blip r:embed="rId4">
                <a:duotone>
                  <a:schemeClr val="accent1">
                    <a:shade val="45000"/>
                    <a:satMod val="135000"/>
                  </a:schemeClr>
                  <a:prstClr val="white"/>
                </a:duotone>
              </a:blip>
              <a:stretch>
                <a:fillRect/>
              </a:stretch>
            </p:blipFill>
            <p:spPr>
              <a:xfrm>
                <a:off x="4070696" y="1517411"/>
                <a:ext cx="1134015" cy="1065194"/>
              </a:xfrm>
              <a:prstGeom prst="rect">
                <a:avLst/>
              </a:prstGeom>
            </p:spPr>
          </p:pic>
        </p:grpSp>
      </p:grpSp>
      <p:grpSp>
        <p:nvGrpSpPr>
          <p:cNvPr id="7" name="Group 6"/>
          <p:cNvGrpSpPr/>
          <p:nvPr/>
        </p:nvGrpSpPr>
        <p:grpSpPr>
          <a:xfrm>
            <a:off x="3591777" y="4961635"/>
            <a:ext cx="2355566" cy="465495"/>
            <a:chOff x="3963259" y="5803973"/>
            <a:chExt cx="2355566" cy="465495"/>
          </a:xfrm>
          <a:effectLst/>
        </p:grpSpPr>
        <p:sp>
          <p:nvSpPr>
            <p:cNvPr id="23" name="Rounded Rectangle 22"/>
            <p:cNvSpPr/>
            <p:nvPr/>
          </p:nvSpPr>
          <p:spPr>
            <a:xfrm flipH="1">
              <a:off x="3963259" y="5827201"/>
              <a:ext cx="2019633" cy="396370"/>
            </a:xfrm>
            <a:prstGeom prst="roundRect">
              <a:avLst/>
            </a:prstGeom>
            <a:solidFill>
              <a:srgbClr val="5D69A8"/>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lang="en-US" sz="2400" dirty="0">
                  <a:solidFill>
                    <a:schemeClr val="bg1"/>
                  </a:solidFill>
                </a:rPr>
                <a:t>Retention</a:t>
              </a:r>
            </a:p>
          </p:txBody>
        </p:sp>
        <p:grpSp>
          <p:nvGrpSpPr>
            <p:cNvPr id="24" name="Group 23"/>
            <p:cNvGrpSpPr/>
            <p:nvPr/>
          </p:nvGrpSpPr>
          <p:grpSpPr>
            <a:xfrm>
              <a:off x="5853330" y="5803973"/>
              <a:ext cx="465495" cy="465495"/>
              <a:chOff x="6348718" y="3719545"/>
              <a:chExt cx="1777302" cy="1777302"/>
            </a:xfrm>
          </p:grpSpPr>
          <p:sp>
            <p:nvSpPr>
              <p:cNvPr id="25" name="Oval 24"/>
              <p:cNvSpPr/>
              <p:nvPr/>
            </p:nvSpPr>
            <p:spPr>
              <a:xfrm>
                <a:off x="6348718" y="3719545"/>
                <a:ext cx="1777302" cy="1777302"/>
              </a:xfrm>
              <a:prstGeom prst="ellipse">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pic>
            <p:nvPicPr>
              <p:cNvPr id="26" name="Picture 25"/>
              <p:cNvPicPr>
                <a:picLocks noChangeAspect="1"/>
              </p:cNvPicPr>
              <p:nvPr/>
            </p:nvPicPr>
            <p:blipFill>
              <a:blip r:embed="rId5">
                <a:duotone>
                  <a:schemeClr val="accent1">
                    <a:shade val="45000"/>
                    <a:satMod val="135000"/>
                  </a:schemeClr>
                  <a:prstClr val="white"/>
                </a:duotone>
              </a:blip>
              <a:stretch>
                <a:fillRect/>
              </a:stretch>
            </p:blipFill>
            <p:spPr>
              <a:xfrm>
                <a:off x="6757747" y="3971148"/>
                <a:ext cx="959245" cy="1211310"/>
              </a:xfrm>
              <a:prstGeom prst="rect">
                <a:avLst/>
              </a:prstGeom>
            </p:spPr>
          </p:pic>
        </p:grpSp>
      </p:grpSp>
      <p:grpSp>
        <p:nvGrpSpPr>
          <p:cNvPr id="8" name="Group 7"/>
          <p:cNvGrpSpPr/>
          <p:nvPr/>
        </p:nvGrpSpPr>
        <p:grpSpPr>
          <a:xfrm>
            <a:off x="5481848" y="2437752"/>
            <a:ext cx="5210135" cy="465495"/>
            <a:chOff x="5853330" y="3641315"/>
            <a:chExt cx="5210135" cy="465495"/>
          </a:xfrm>
          <a:effectLst/>
        </p:grpSpPr>
        <p:sp>
          <p:nvSpPr>
            <p:cNvPr id="19" name="Rounded Rectangle 18"/>
            <p:cNvSpPr/>
            <p:nvPr/>
          </p:nvSpPr>
          <p:spPr>
            <a:xfrm>
              <a:off x="6158688" y="3715797"/>
              <a:ext cx="4904777" cy="368435"/>
            </a:xfrm>
            <a:prstGeom prst="roundRect">
              <a:avLst/>
            </a:prstGeom>
            <a:solidFill>
              <a:srgbClr val="5D69A8"/>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2400" dirty="0">
                  <a:solidFill>
                    <a:schemeClr val="bg1"/>
                  </a:solidFill>
                </a:rPr>
                <a:t>Educator Prep Program </a:t>
              </a:r>
              <a:r>
                <a:rPr lang="en-US" sz="2400" dirty="0" smtClean="0">
                  <a:solidFill>
                    <a:schemeClr val="bg1"/>
                  </a:solidFill>
                </a:rPr>
                <a:t>Success</a:t>
              </a:r>
              <a:endParaRPr lang="en-US" sz="2400" dirty="0">
                <a:solidFill>
                  <a:schemeClr val="bg1"/>
                </a:solidFill>
              </a:endParaRPr>
            </a:p>
          </p:txBody>
        </p:sp>
        <p:grpSp>
          <p:nvGrpSpPr>
            <p:cNvPr id="20" name="Group 19"/>
            <p:cNvGrpSpPr/>
            <p:nvPr/>
          </p:nvGrpSpPr>
          <p:grpSpPr>
            <a:xfrm>
              <a:off x="5853330" y="3641315"/>
              <a:ext cx="465495" cy="465495"/>
              <a:chOff x="6348718" y="1149626"/>
              <a:chExt cx="1777302" cy="1777302"/>
            </a:xfrm>
          </p:grpSpPr>
          <p:sp>
            <p:nvSpPr>
              <p:cNvPr id="21" name="Oval 20"/>
              <p:cNvSpPr/>
              <p:nvPr/>
            </p:nvSpPr>
            <p:spPr>
              <a:xfrm>
                <a:off x="6348718" y="1149626"/>
                <a:ext cx="1777302" cy="1777302"/>
              </a:xfrm>
              <a:prstGeom prst="ellipse">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pic>
            <p:nvPicPr>
              <p:cNvPr id="22" name="Picture 21"/>
              <p:cNvPicPr>
                <a:picLocks noChangeAspect="1"/>
              </p:cNvPicPr>
              <p:nvPr/>
            </p:nvPicPr>
            <p:blipFill>
              <a:blip r:embed="rId6">
                <a:duotone>
                  <a:schemeClr val="accent1">
                    <a:shade val="45000"/>
                    <a:satMod val="135000"/>
                  </a:schemeClr>
                  <a:prstClr val="white"/>
                </a:duotone>
              </a:blip>
              <a:stretch>
                <a:fillRect/>
              </a:stretch>
            </p:blipFill>
            <p:spPr>
              <a:xfrm>
                <a:off x="6691670" y="1627678"/>
                <a:ext cx="1077935" cy="906774"/>
              </a:xfrm>
              <a:prstGeom prst="rect">
                <a:avLst/>
              </a:prstGeom>
            </p:spPr>
          </p:pic>
        </p:grpSp>
      </p:grpSp>
      <p:grpSp>
        <p:nvGrpSpPr>
          <p:cNvPr id="9" name="Group 8"/>
          <p:cNvGrpSpPr/>
          <p:nvPr/>
        </p:nvGrpSpPr>
        <p:grpSpPr>
          <a:xfrm>
            <a:off x="5481848" y="4120340"/>
            <a:ext cx="3236156" cy="465495"/>
            <a:chOff x="5853330" y="5092342"/>
            <a:chExt cx="3236156" cy="465495"/>
          </a:xfrm>
          <a:effectLst/>
        </p:grpSpPr>
        <p:sp>
          <p:nvSpPr>
            <p:cNvPr id="15" name="Rounded Rectangle 14"/>
            <p:cNvSpPr/>
            <p:nvPr/>
          </p:nvSpPr>
          <p:spPr>
            <a:xfrm>
              <a:off x="6211696" y="5145134"/>
              <a:ext cx="2877790" cy="366805"/>
            </a:xfrm>
            <a:prstGeom prst="roundRect">
              <a:avLst/>
            </a:prstGeom>
            <a:solidFill>
              <a:srgbClr val="5D69A8"/>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r"/>
              <a:r>
                <a:rPr lang="en-US" sz="2400" dirty="0" smtClean="0">
                  <a:solidFill>
                    <a:schemeClr val="bg1"/>
                  </a:solidFill>
                </a:rPr>
                <a:t>Employment</a:t>
              </a:r>
              <a:endParaRPr lang="en-US" sz="2400" dirty="0">
                <a:solidFill>
                  <a:schemeClr val="bg1"/>
                </a:solidFill>
              </a:endParaRPr>
            </a:p>
          </p:txBody>
        </p:sp>
        <p:grpSp>
          <p:nvGrpSpPr>
            <p:cNvPr id="16" name="Group 15"/>
            <p:cNvGrpSpPr/>
            <p:nvPr/>
          </p:nvGrpSpPr>
          <p:grpSpPr>
            <a:xfrm>
              <a:off x="5853330" y="5092342"/>
              <a:ext cx="465495" cy="465495"/>
              <a:chOff x="1103252" y="3801340"/>
              <a:chExt cx="1777302" cy="1777302"/>
            </a:xfrm>
          </p:grpSpPr>
          <p:sp>
            <p:nvSpPr>
              <p:cNvPr id="17" name="Oval 16"/>
              <p:cNvSpPr/>
              <p:nvPr/>
            </p:nvSpPr>
            <p:spPr>
              <a:xfrm>
                <a:off x="1103252" y="3801340"/>
                <a:ext cx="1777302" cy="1777302"/>
              </a:xfrm>
              <a:prstGeom prst="ellipse">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pic>
            <p:nvPicPr>
              <p:cNvPr id="18" name="Picture 17"/>
              <p:cNvPicPr>
                <a:picLocks noChangeAspect="1"/>
              </p:cNvPicPr>
              <p:nvPr/>
            </p:nvPicPr>
            <p:blipFill>
              <a:blip r:embed="rId7">
                <a:duotone>
                  <a:schemeClr val="accent1">
                    <a:shade val="45000"/>
                    <a:satMod val="135000"/>
                  </a:schemeClr>
                  <a:prstClr val="white"/>
                </a:duotone>
              </a:blip>
              <a:stretch>
                <a:fillRect/>
              </a:stretch>
            </p:blipFill>
            <p:spPr>
              <a:xfrm>
                <a:off x="1404060" y="4135037"/>
                <a:ext cx="1204909" cy="1099217"/>
              </a:xfrm>
              <a:prstGeom prst="rect">
                <a:avLst/>
              </a:prstGeom>
            </p:spPr>
          </p:pic>
        </p:grpSp>
      </p:grpSp>
      <p:grpSp>
        <p:nvGrpSpPr>
          <p:cNvPr id="10" name="Group 9"/>
          <p:cNvGrpSpPr/>
          <p:nvPr/>
        </p:nvGrpSpPr>
        <p:grpSpPr>
          <a:xfrm>
            <a:off x="1801425" y="3279046"/>
            <a:ext cx="4163001" cy="465495"/>
            <a:chOff x="2172907" y="4380711"/>
            <a:chExt cx="4163001" cy="465495"/>
          </a:xfrm>
          <a:effectLst/>
        </p:grpSpPr>
        <p:sp>
          <p:nvSpPr>
            <p:cNvPr id="11" name="Rounded Rectangle 10"/>
            <p:cNvSpPr/>
            <p:nvPr/>
          </p:nvSpPr>
          <p:spPr>
            <a:xfrm flipH="1">
              <a:off x="2172907" y="4437340"/>
              <a:ext cx="3915351" cy="349535"/>
            </a:xfrm>
            <a:prstGeom prst="roundRect">
              <a:avLst/>
            </a:prstGeom>
            <a:solidFill>
              <a:srgbClr val="5D69A8"/>
            </a:solidFill>
            <a:ln>
              <a:noFill/>
            </a:ln>
            <a:effectLst/>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r>
                <a:rPr lang="en-US" sz="2400" dirty="0" smtClean="0">
                  <a:solidFill>
                    <a:schemeClr val="bg1"/>
                  </a:solidFill>
                </a:rPr>
                <a:t>Licensure &amp; Certification</a:t>
              </a:r>
              <a:endParaRPr lang="en-US" sz="2400" dirty="0">
                <a:solidFill>
                  <a:schemeClr val="bg1"/>
                </a:solidFill>
              </a:endParaRPr>
            </a:p>
          </p:txBody>
        </p:sp>
        <p:grpSp>
          <p:nvGrpSpPr>
            <p:cNvPr id="12" name="Group 11"/>
            <p:cNvGrpSpPr/>
            <p:nvPr/>
          </p:nvGrpSpPr>
          <p:grpSpPr>
            <a:xfrm>
              <a:off x="5870413" y="4380711"/>
              <a:ext cx="465495" cy="465495"/>
              <a:chOff x="3708126" y="3719545"/>
              <a:chExt cx="1777302" cy="1777302"/>
            </a:xfrm>
          </p:grpSpPr>
          <p:sp>
            <p:nvSpPr>
              <p:cNvPr id="13" name="Oval 12"/>
              <p:cNvSpPr/>
              <p:nvPr/>
            </p:nvSpPr>
            <p:spPr>
              <a:xfrm>
                <a:off x="3708126" y="3719545"/>
                <a:ext cx="1777302" cy="1777302"/>
              </a:xfrm>
              <a:prstGeom prst="ellipse">
                <a:avLst/>
              </a:prstGeom>
              <a:solidFill>
                <a:schemeClr val="bg1"/>
              </a:solidFill>
              <a:ln w="38100" cmpd="sng">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dirty="0"/>
              </a:p>
            </p:txBody>
          </p:sp>
          <p:pic>
            <p:nvPicPr>
              <p:cNvPr id="14" name="Picture 13"/>
              <p:cNvPicPr>
                <a:picLocks noChangeAspect="1"/>
              </p:cNvPicPr>
              <p:nvPr/>
            </p:nvPicPr>
            <p:blipFill>
              <a:blip r:embed="rId8">
                <a:duotone>
                  <a:schemeClr val="accent1">
                    <a:shade val="45000"/>
                    <a:satMod val="135000"/>
                  </a:schemeClr>
                  <a:prstClr val="white"/>
                </a:duotone>
              </a:blip>
              <a:stretch>
                <a:fillRect/>
              </a:stretch>
            </p:blipFill>
            <p:spPr>
              <a:xfrm>
                <a:off x="4039177" y="4209127"/>
                <a:ext cx="1144335" cy="837399"/>
              </a:xfrm>
              <a:prstGeom prst="rect">
                <a:avLst/>
              </a:prstGeom>
            </p:spPr>
          </p:pic>
        </p:grpSp>
      </p:grpSp>
      <p:sp>
        <p:nvSpPr>
          <p:cNvPr id="31" name="TextBox 30"/>
          <p:cNvSpPr txBox="1"/>
          <p:nvPr/>
        </p:nvSpPr>
        <p:spPr>
          <a:xfrm>
            <a:off x="3117851" y="5988535"/>
            <a:ext cx="5227654" cy="646331"/>
          </a:xfrm>
          <a:prstGeom prst="rect">
            <a:avLst/>
          </a:prstGeom>
          <a:noFill/>
        </p:spPr>
        <p:txBody>
          <a:bodyPr wrap="square" rtlCol="0">
            <a:spAutoFit/>
          </a:bodyPr>
          <a:lstStyle/>
          <a:p>
            <a:pPr algn="ctr"/>
            <a:r>
              <a:rPr lang="en-US" dirty="0"/>
              <a:t>S</a:t>
            </a:r>
            <a:r>
              <a:rPr lang="en-US" dirty="0" smtClean="0"/>
              <a:t>trategies </a:t>
            </a:r>
            <a:r>
              <a:rPr lang="en-US" dirty="0"/>
              <a:t>to increase teacher diversity must address the diminishing teacher diversity at each </a:t>
            </a:r>
            <a:r>
              <a:rPr lang="en-US" dirty="0" smtClean="0"/>
              <a:t>stage.</a:t>
            </a:r>
            <a:endParaRPr lang="en-US" dirty="0"/>
          </a:p>
        </p:txBody>
      </p:sp>
      <p:sp>
        <p:nvSpPr>
          <p:cNvPr id="32" name="Down Arrow 31"/>
          <p:cNvSpPr/>
          <p:nvPr/>
        </p:nvSpPr>
        <p:spPr>
          <a:xfrm>
            <a:off x="5517229" y="5657458"/>
            <a:ext cx="415591" cy="265978"/>
          </a:xfrm>
          <a:prstGeom prst="downArrow">
            <a:avLst/>
          </a:prstGeom>
        </p:spPr>
        <p:style>
          <a:lnRef idx="0">
            <a:schemeClr val="lt1">
              <a:hueOff val="0"/>
              <a:satOff val="0"/>
              <a:lumOff val="0"/>
              <a:alphaOff val="0"/>
            </a:schemeClr>
          </a:lnRef>
          <a:fillRef idx="3">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3" name="Rectangle 2"/>
          <p:cNvSpPr/>
          <p:nvPr/>
        </p:nvSpPr>
        <p:spPr>
          <a:xfrm>
            <a:off x="3210500" y="5983605"/>
            <a:ext cx="5004664" cy="611505"/>
          </a:xfrm>
          <a:prstGeom prst="rect">
            <a:avLst/>
          </a:prstGeom>
          <a:solidFill>
            <a:schemeClr val="accent1">
              <a:alpha val="1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itle 1"/>
          <p:cNvSpPr txBox="1">
            <a:spLocks/>
          </p:cNvSpPr>
          <p:nvPr/>
        </p:nvSpPr>
        <p:spPr>
          <a:xfrm>
            <a:off x="335400" y="174626"/>
            <a:ext cx="11535520" cy="926524"/>
          </a:xfrm>
          <a:prstGeom prst="rect">
            <a:avLst/>
          </a:prstGeom>
          <a:no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dirty="0"/>
              <a:t>P</a:t>
            </a:r>
            <a:r>
              <a:rPr lang="en-US" dirty="0" smtClean="0"/>
              <a:t>romising </a:t>
            </a:r>
            <a:r>
              <a:rPr lang="en-US" dirty="0"/>
              <a:t>practices that address losses of candidates of color across five critical stages of the recruitment </a:t>
            </a:r>
            <a:r>
              <a:rPr lang="en-US" dirty="0" smtClean="0"/>
              <a:t>pipeline were identified</a:t>
            </a:r>
            <a:endParaRPr lang="en-US" dirty="0"/>
          </a:p>
        </p:txBody>
      </p:sp>
    </p:spTree>
    <p:extLst>
      <p:ext uri="{BB962C8B-B14F-4D97-AF65-F5344CB8AC3E}">
        <p14:creationId xmlns:p14="http://schemas.microsoft.com/office/powerpoint/2010/main" val="8060092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Helping eligible teacher candidates cultivate </a:t>
            </a:r>
            <a:r>
              <a:rPr lang="en-US" dirty="0">
                <a:solidFill>
                  <a:srgbClr val="000000"/>
                </a:solidFill>
              </a:rPr>
              <a:t>a personal interest in teaching is critical to attracting more candidates of </a:t>
            </a:r>
            <a:r>
              <a:rPr lang="en-US" dirty="0" smtClean="0">
                <a:solidFill>
                  <a:srgbClr val="000000"/>
                </a:solidFill>
              </a:rPr>
              <a:t>color into the teacher pipeline</a:t>
            </a:r>
            <a:endParaRPr lang="en-US" dirty="0"/>
          </a:p>
        </p:txBody>
      </p:sp>
      <p:graphicFrame>
        <p:nvGraphicFramePr>
          <p:cNvPr id="3" name="Diagram 2"/>
          <p:cNvGraphicFramePr/>
          <p:nvPr>
            <p:extLst>
              <p:ext uri="{D42A27DB-BD31-4B8C-83A1-F6EECF244321}">
                <p14:modId xmlns:p14="http://schemas.microsoft.com/office/powerpoint/2010/main" val="839992085"/>
              </p:ext>
            </p:extLst>
          </p:nvPr>
        </p:nvGraphicFramePr>
        <p:xfrm>
          <a:off x="-1324544" y="1315107"/>
          <a:ext cx="7377887" cy="491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480767362"/>
              </p:ext>
            </p:extLst>
          </p:nvPr>
        </p:nvGraphicFramePr>
        <p:xfrm>
          <a:off x="5194570" y="1373161"/>
          <a:ext cx="6684899" cy="4553782"/>
        </p:xfrm>
        <a:graphic>
          <a:graphicData uri="http://schemas.openxmlformats.org/drawingml/2006/table">
            <a:tbl>
              <a:tblPr firstRow="1" bandRow="1">
                <a:tableStyleId>{5C22544A-7EE6-4342-B048-85BDC9FD1C3A}</a:tableStyleId>
              </a:tblPr>
              <a:tblGrid>
                <a:gridCol w="6684899"/>
              </a:tblGrid>
              <a:tr h="427504">
                <a:tc>
                  <a:txBody>
                    <a:bodyPr/>
                    <a:lstStyle/>
                    <a:p>
                      <a:pPr algn="ctr"/>
                      <a:r>
                        <a:rPr lang="en-US" dirty="0" smtClean="0"/>
                        <a:t>Promising Practices</a:t>
                      </a:r>
                      <a:endParaRPr lang="en-US" dirty="0"/>
                    </a:p>
                  </a:txBody>
                  <a:tcPr/>
                </a:tc>
              </a:tr>
              <a:tr h="460727">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Develop EPP pathways for community college students</a:t>
                      </a:r>
                    </a:p>
                  </a:txBody>
                  <a:tcPr marL="12700" marR="12700" marT="12700" marB="0" anchor="ctr"/>
                </a:tc>
              </a:tr>
              <a:tr h="416216">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Establish HBCU feeder programs</a:t>
                      </a:r>
                    </a:p>
                  </a:txBody>
                  <a:tcPr marL="12700" marR="12700" marT="12700" marB="0" anchor="ctr"/>
                </a:tc>
              </a:tr>
              <a:tr h="574267">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Mitigate negative stereotypes and highlight desirable aspects of the teaching profession</a:t>
                      </a:r>
                    </a:p>
                  </a:txBody>
                  <a:tcPr marL="12700" marR="12700" marT="12700" marB="0" anchor="ctr"/>
                </a:tc>
              </a:tr>
              <a:tr h="615959">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Offer dual-degrees in education for students majoring in shortage areas (i.e. math, science, </a:t>
                      </a:r>
                      <a:r>
                        <a:rPr lang="en-US" sz="1800" b="0" i="0" u="none" strike="noStrike" dirty="0" smtClean="0">
                          <a:solidFill>
                            <a:srgbClr val="000000"/>
                          </a:solidFill>
                          <a:effectLst/>
                          <a:latin typeface="Calibri" charset="0"/>
                        </a:rPr>
                        <a:t>world language</a:t>
                      </a:r>
                      <a:r>
                        <a:rPr lang="en-US" sz="1800" b="0" i="0" u="none" strike="noStrike" dirty="0">
                          <a:solidFill>
                            <a:srgbClr val="000000"/>
                          </a:solidFill>
                          <a:effectLst/>
                          <a:latin typeface="Calibri" charset="0"/>
                        </a:rPr>
                        <a:t>)</a:t>
                      </a:r>
                    </a:p>
                  </a:txBody>
                  <a:tcPr marL="12700" marR="12700" marT="12700" marB="0" anchor="ctr"/>
                </a:tc>
              </a:tr>
              <a:tr h="736014">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Offer summer or winter teaching internships for current college students</a:t>
                      </a:r>
                    </a:p>
                  </a:txBody>
                  <a:tcPr marL="12700" marR="12700" marT="12700" marB="0" anchor="ctr"/>
                </a:tc>
              </a:tr>
              <a:tr h="707136">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Provide </a:t>
                      </a:r>
                      <a:r>
                        <a:rPr lang="en-US" sz="1800" b="0" i="0" u="none" strike="noStrike" dirty="0" smtClean="0">
                          <a:solidFill>
                            <a:srgbClr val="000000"/>
                          </a:solidFill>
                          <a:effectLst/>
                          <a:latin typeface="Calibri" charset="0"/>
                        </a:rPr>
                        <a:t>programs </a:t>
                      </a:r>
                      <a:r>
                        <a:rPr lang="en-US" sz="1800" b="0" i="0" u="none" strike="noStrike" dirty="0">
                          <a:solidFill>
                            <a:srgbClr val="000000"/>
                          </a:solidFill>
                          <a:effectLst/>
                          <a:latin typeface="Calibri" charset="0"/>
                        </a:rPr>
                        <a:t>for middle school and high school students to inspire an interest in teaching</a:t>
                      </a:r>
                    </a:p>
                  </a:txBody>
                  <a:tcPr marL="12700" marR="12700" marT="12700" marB="0" anchor="ctr"/>
                </a:tc>
              </a:tr>
              <a:tr h="615959">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Target recruitment in college at majors with difficult job prospects (i.e. criminal justice and urban studies)</a:t>
                      </a:r>
                    </a:p>
                  </a:txBody>
                  <a:tcPr marL="12700" marR="12700" marT="12700" marB="0" anchor="ctr"/>
                </a:tc>
              </a:tr>
            </a:tbl>
          </a:graphicData>
        </a:graphic>
      </p:graphicFrame>
    </p:spTree>
    <p:extLst>
      <p:ext uri="{BB962C8B-B14F-4D97-AF65-F5344CB8AC3E}">
        <p14:creationId xmlns:p14="http://schemas.microsoft.com/office/powerpoint/2010/main" val="1623955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Investing in the academic success and emotional health of EPP students of color can prevent </a:t>
            </a:r>
            <a:r>
              <a:rPr lang="en-US" dirty="0" smtClean="0"/>
              <a:t>EPP attrition</a:t>
            </a:r>
            <a:endParaRPr lang="en-US" dirty="0"/>
          </a:p>
        </p:txBody>
      </p:sp>
      <p:graphicFrame>
        <p:nvGraphicFramePr>
          <p:cNvPr id="3" name="Diagram 2"/>
          <p:cNvGraphicFramePr/>
          <p:nvPr>
            <p:extLst>
              <p:ext uri="{D42A27DB-BD31-4B8C-83A1-F6EECF244321}">
                <p14:modId xmlns:p14="http://schemas.microsoft.com/office/powerpoint/2010/main" val="1035762789"/>
              </p:ext>
            </p:extLst>
          </p:nvPr>
        </p:nvGraphicFramePr>
        <p:xfrm>
          <a:off x="-1324544" y="1315108"/>
          <a:ext cx="7377887" cy="491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447587565"/>
              </p:ext>
            </p:extLst>
          </p:nvPr>
        </p:nvGraphicFramePr>
        <p:xfrm>
          <a:off x="5194570" y="1373165"/>
          <a:ext cx="6684899" cy="4708476"/>
        </p:xfrm>
        <a:graphic>
          <a:graphicData uri="http://schemas.openxmlformats.org/drawingml/2006/table">
            <a:tbl>
              <a:tblPr firstRow="1" bandRow="1">
                <a:tableStyleId>{5C22544A-7EE6-4342-B048-85BDC9FD1C3A}</a:tableStyleId>
              </a:tblPr>
              <a:tblGrid>
                <a:gridCol w="6684899"/>
              </a:tblGrid>
              <a:tr h="440975">
                <a:tc>
                  <a:txBody>
                    <a:bodyPr/>
                    <a:lstStyle/>
                    <a:p>
                      <a:pPr algn="ctr"/>
                      <a:r>
                        <a:rPr lang="en-US" dirty="0" smtClean="0"/>
                        <a:t>Promising Practices</a:t>
                      </a:r>
                      <a:endParaRPr lang="en-US" dirty="0"/>
                    </a:p>
                  </a:txBody>
                  <a:tcPr/>
                </a:tc>
              </a:tr>
              <a:tr h="626142">
                <a:tc>
                  <a:txBody>
                    <a:bodyPr/>
                    <a:lstStyle/>
                    <a:p>
                      <a:pPr marL="285750" indent="-285750" algn="l" rtl="0" fontAlgn="b">
                        <a:buFont typeface="Wingdings" charset="2"/>
                        <a:buChar char="v"/>
                      </a:pPr>
                      <a:r>
                        <a:rPr lang="en-US" sz="1800" b="0" i="0" u="none" strike="noStrike">
                          <a:solidFill>
                            <a:srgbClr val="000000"/>
                          </a:solidFill>
                          <a:effectLst/>
                          <a:latin typeface="Calibri" charset="0"/>
                        </a:rPr>
                        <a:t>Develop inclusive EPP curricula that engrain multiculturalism into their DNA</a:t>
                      </a:r>
                    </a:p>
                  </a:txBody>
                  <a:tcPr marL="12700" marR="12700" marT="12700" marB="0" anchor="ctr"/>
                </a:tc>
              </a:tr>
              <a:tr h="653080">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Formalize effective mentorship programs to support </a:t>
                      </a:r>
                      <a:r>
                        <a:rPr lang="en-US" sz="1800" b="0" i="0" u="none" strike="noStrike" dirty="0" smtClean="0">
                          <a:solidFill>
                            <a:srgbClr val="000000"/>
                          </a:solidFill>
                          <a:effectLst/>
                          <a:latin typeface="Calibri" charset="0"/>
                        </a:rPr>
                        <a:t>acclimation </a:t>
                      </a:r>
                      <a:r>
                        <a:rPr lang="en-US" sz="1800" b="0" i="0" u="none" strike="noStrike" dirty="0">
                          <a:solidFill>
                            <a:srgbClr val="000000"/>
                          </a:solidFill>
                          <a:effectLst/>
                          <a:latin typeface="Calibri" charset="0"/>
                        </a:rPr>
                        <a:t>&amp; retention</a:t>
                      </a:r>
                    </a:p>
                  </a:txBody>
                  <a:tcPr marL="12700" marR="12700" marT="12700" marB="0" anchor="ctr"/>
                </a:tc>
              </a:tr>
              <a:tr h="664246">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Increase institutional infrastructure to </a:t>
                      </a:r>
                      <a:r>
                        <a:rPr lang="en-US" sz="1800" b="0" i="0" u="none" strike="noStrike" dirty="0" smtClean="0">
                          <a:solidFill>
                            <a:srgbClr val="000000"/>
                          </a:solidFill>
                          <a:effectLst/>
                          <a:latin typeface="Calibri" charset="0"/>
                        </a:rPr>
                        <a:t>satisfy needs that accompany a more </a:t>
                      </a:r>
                      <a:r>
                        <a:rPr lang="en-US" sz="1800" b="0" i="0" u="none" strike="noStrike" dirty="0">
                          <a:solidFill>
                            <a:srgbClr val="000000"/>
                          </a:solidFill>
                          <a:effectLst/>
                          <a:latin typeface="Calibri" charset="0"/>
                        </a:rPr>
                        <a:t>diverse </a:t>
                      </a:r>
                      <a:r>
                        <a:rPr lang="en-US" sz="1800" b="0" i="0" u="none" strike="noStrike" dirty="0" smtClean="0">
                          <a:solidFill>
                            <a:srgbClr val="000000"/>
                          </a:solidFill>
                          <a:effectLst/>
                          <a:latin typeface="Calibri" charset="0"/>
                        </a:rPr>
                        <a:t>student</a:t>
                      </a:r>
                      <a:r>
                        <a:rPr lang="en-US" sz="1800" b="0" i="0" u="none" strike="noStrike" baseline="0" dirty="0" smtClean="0">
                          <a:solidFill>
                            <a:srgbClr val="000000"/>
                          </a:solidFill>
                          <a:effectLst/>
                          <a:latin typeface="Calibri" charset="0"/>
                        </a:rPr>
                        <a:t> </a:t>
                      </a:r>
                      <a:r>
                        <a:rPr lang="en-US" sz="1800" b="0" i="0" u="none" strike="noStrike" dirty="0" smtClean="0">
                          <a:solidFill>
                            <a:srgbClr val="000000"/>
                          </a:solidFill>
                          <a:effectLst/>
                          <a:latin typeface="Calibri" charset="0"/>
                        </a:rPr>
                        <a:t>base </a:t>
                      </a:r>
                      <a:r>
                        <a:rPr lang="en-US" sz="1800" b="0" i="0" u="none" strike="noStrike" dirty="0">
                          <a:solidFill>
                            <a:srgbClr val="000000"/>
                          </a:solidFill>
                          <a:effectLst/>
                          <a:latin typeface="Calibri" charset="0"/>
                        </a:rPr>
                        <a:t>(i.e. </a:t>
                      </a:r>
                      <a:r>
                        <a:rPr lang="en-US" sz="1800" b="0" i="0" u="none" strike="noStrike" dirty="0" smtClean="0">
                          <a:solidFill>
                            <a:srgbClr val="000000"/>
                          </a:solidFill>
                          <a:effectLst/>
                          <a:latin typeface="Calibri" charset="0"/>
                        </a:rPr>
                        <a:t>provide transportation</a:t>
                      </a:r>
                      <a:r>
                        <a:rPr lang="en-US" sz="1800" b="0" i="0" u="none" strike="noStrike" dirty="0">
                          <a:solidFill>
                            <a:srgbClr val="000000"/>
                          </a:solidFill>
                          <a:effectLst/>
                          <a:latin typeface="Calibri" charset="0"/>
                        </a:rPr>
                        <a:t>)</a:t>
                      </a:r>
                    </a:p>
                  </a:txBody>
                  <a:tcPr marL="12700" marR="12700" marT="12700" marB="0" anchor="ctr"/>
                </a:tc>
              </a:tr>
              <a:tr h="615514">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Offer tutoring services to EPP candidates of color</a:t>
                      </a:r>
                    </a:p>
                  </a:txBody>
                  <a:tcPr marL="12700" marR="12700" marT="12700" marB="0" anchor="ctr"/>
                </a:tc>
              </a:tr>
              <a:tr h="482933">
                <a:tc>
                  <a:txBody>
                    <a:bodyPr/>
                    <a:lstStyle/>
                    <a:p>
                      <a:pPr marL="285750" indent="-285750" algn="l" rtl="0" fontAlgn="b">
                        <a:buFont typeface="Wingdings" charset="2"/>
                        <a:buChar char="v"/>
                      </a:pPr>
                      <a:r>
                        <a:rPr lang="en-US" sz="1800" b="0" i="0" u="none" strike="noStrike">
                          <a:solidFill>
                            <a:srgbClr val="000000"/>
                          </a:solidFill>
                          <a:effectLst/>
                          <a:latin typeface="Calibri" charset="0"/>
                        </a:rPr>
                        <a:t>Provide scholarships and grants to candidates of color</a:t>
                      </a:r>
                    </a:p>
                  </a:txBody>
                  <a:tcPr marL="12700" marR="12700" marT="12700" marB="0" anchor="ctr"/>
                </a:tc>
              </a:tr>
              <a:tr h="482933">
                <a:tc>
                  <a:txBody>
                    <a:bodyPr/>
                    <a:lstStyle/>
                    <a:p>
                      <a:pPr marL="285750" indent="-285750" algn="l" rtl="0" fontAlgn="b">
                        <a:buFont typeface="Wingdings" charset="2"/>
                        <a:buChar char="v"/>
                      </a:pPr>
                      <a:r>
                        <a:rPr lang="en-US" sz="1800" b="0" i="0" u="none" strike="noStrike">
                          <a:solidFill>
                            <a:srgbClr val="000000"/>
                          </a:solidFill>
                          <a:effectLst/>
                          <a:latin typeface="Calibri" charset="0"/>
                        </a:rPr>
                        <a:t>Target support for CT K-12 graduates to attend HBCUs and then return to CT to teach</a:t>
                      </a:r>
                    </a:p>
                  </a:txBody>
                  <a:tcPr marL="12700" marR="12700" marT="12700" marB="0" anchor="ctr"/>
                </a:tc>
              </a:tr>
              <a:tr h="664246">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Use intervention technology to preemptively identify and support EPP students of color who are at risk of dropout</a:t>
                      </a:r>
                    </a:p>
                  </a:txBody>
                  <a:tcPr marL="12700" marR="12700" marT="12700" marB="0" anchor="ctr"/>
                </a:tc>
              </a:tr>
            </a:tbl>
          </a:graphicData>
        </a:graphic>
      </p:graphicFrame>
    </p:spTree>
    <p:extLst>
      <p:ext uri="{BB962C8B-B14F-4D97-AF65-F5344CB8AC3E}">
        <p14:creationId xmlns:p14="http://schemas.microsoft.com/office/powerpoint/2010/main" val="4885525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Reexamining </a:t>
            </a:r>
            <a:r>
              <a:rPr lang="en-US" dirty="0"/>
              <a:t>traditional certification pathways and </a:t>
            </a:r>
            <a:r>
              <a:rPr lang="en-US" dirty="0" smtClean="0"/>
              <a:t>providing </a:t>
            </a:r>
            <a:r>
              <a:rPr lang="en-US" dirty="0"/>
              <a:t>support to candidates seeking </a:t>
            </a:r>
            <a:r>
              <a:rPr lang="en-US" dirty="0" smtClean="0"/>
              <a:t>certification can diversify the teacher candidate pool</a:t>
            </a:r>
            <a:endParaRPr lang="en-US" dirty="0"/>
          </a:p>
        </p:txBody>
      </p:sp>
      <p:graphicFrame>
        <p:nvGraphicFramePr>
          <p:cNvPr id="3" name="Diagram 2"/>
          <p:cNvGraphicFramePr/>
          <p:nvPr>
            <p:extLst>
              <p:ext uri="{D42A27DB-BD31-4B8C-83A1-F6EECF244321}">
                <p14:modId xmlns:p14="http://schemas.microsoft.com/office/powerpoint/2010/main" val="452271636"/>
              </p:ext>
            </p:extLst>
          </p:nvPr>
        </p:nvGraphicFramePr>
        <p:xfrm>
          <a:off x="-1324544" y="1402194"/>
          <a:ext cx="7377887" cy="491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253582307"/>
              </p:ext>
            </p:extLst>
          </p:nvPr>
        </p:nvGraphicFramePr>
        <p:xfrm>
          <a:off x="5194570" y="1373164"/>
          <a:ext cx="6684899" cy="3916590"/>
        </p:xfrm>
        <a:graphic>
          <a:graphicData uri="http://schemas.openxmlformats.org/drawingml/2006/table">
            <a:tbl>
              <a:tblPr firstRow="1" bandRow="1">
                <a:tableStyleId>{5C22544A-7EE6-4342-B048-85BDC9FD1C3A}</a:tableStyleId>
              </a:tblPr>
              <a:tblGrid>
                <a:gridCol w="6684899"/>
              </a:tblGrid>
              <a:tr h="435403">
                <a:tc>
                  <a:txBody>
                    <a:bodyPr/>
                    <a:lstStyle/>
                    <a:p>
                      <a:pPr algn="ctr"/>
                      <a:r>
                        <a:rPr lang="en-US" dirty="0" smtClean="0"/>
                        <a:t>Promising Practices</a:t>
                      </a:r>
                      <a:endParaRPr lang="en-US" dirty="0"/>
                    </a:p>
                  </a:txBody>
                  <a:tcPr/>
                </a:tc>
              </a:tr>
              <a:tr h="459145">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Create </a:t>
                      </a:r>
                      <a:r>
                        <a:rPr lang="en-US" sz="1800" b="0" i="0" u="none" strike="noStrike" dirty="0" smtClean="0">
                          <a:solidFill>
                            <a:srgbClr val="000000"/>
                          </a:solidFill>
                          <a:effectLst/>
                          <a:latin typeface="Calibri" charset="0"/>
                        </a:rPr>
                        <a:t>additional </a:t>
                      </a:r>
                      <a:r>
                        <a:rPr lang="en-US" sz="1800" b="0" i="0" u="none" strike="noStrike" dirty="0">
                          <a:solidFill>
                            <a:srgbClr val="000000"/>
                          </a:solidFill>
                          <a:effectLst/>
                          <a:latin typeface="Calibri" charset="0"/>
                        </a:rPr>
                        <a:t>and </a:t>
                      </a:r>
                      <a:r>
                        <a:rPr lang="en-US" sz="1800" b="0" i="0" u="none" strike="noStrike" dirty="0" smtClean="0">
                          <a:solidFill>
                            <a:srgbClr val="000000"/>
                          </a:solidFill>
                          <a:effectLst/>
                          <a:latin typeface="Calibri" charset="0"/>
                        </a:rPr>
                        <a:t>increase capacity </a:t>
                      </a:r>
                      <a:r>
                        <a:rPr lang="en-US" sz="1800" b="0" i="0" u="none" strike="noStrike" dirty="0">
                          <a:solidFill>
                            <a:srgbClr val="000000"/>
                          </a:solidFill>
                          <a:effectLst/>
                          <a:latin typeface="Calibri" charset="0"/>
                        </a:rPr>
                        <a:t>of </a:t>
                      </a:r>
                      <a:r>
                        <a:rPr lang="en-US" sz="1800" b="0" i="0" u="none" strike="noStrike" dirty="0" smtClean="0">
                          <a:solidFill>
                            <a:srgbClr val="000000"/>
                          </a:solidFill>
                          <a:effectLst/>
                          <a:latin typeface="Calibri" charset="0"/>
                        </a:rPr>
                        <a:t>existing </a:t>
                      </a:r>
                      <a:r>
                        <a:rPr lang="en-US" sz="1800" b="0" i="0" u="none" strike="noStrike" dirty="0">
                          <a:solidFill>
                            <a:srgbClr val="000000"/>
                          </a:solidFill>
                          <a:effectLst/>
                          <a:latin typeface="Calibri" charset="0"/>
                        </a:rPr>
                        <a:t>ARCs</a:t>
                      </a:r>
                    </a:p>
                  </a:txBody>
                  <a:tcPr marL="12700" marR="12700" marT="12700" marB="0" anchor="ctr"/>
                </a:tc>
              </a:tr>
              <a:tr h="566928">
                <a:tc>
                  <a:txBody>
                    <a:bodyPr/>
                    <a:lstStyle/>
                    <a:p>
                      <a:pPr marL="285750" indent="-285750" algn="l" rtl="0" fontAlgn="b">
                        <a:buFont typeface="Wingdings" charset="2"/>
                        <a:buChar char="v"/>
                      </a:pPr>
                      <a:r>
                        <a:rPr lang="en-US" sz="1800" b="0" i="0" u="none" strike="noStrike" dirty="0" smtClean="0">
                          <a:solidFill>
                            <a:srgbClr val="000000"/>
                          </a:solidFill>
                          <a:effectLst/>
                          <a:latin typeface="Calibri" charset="0"/>
                        </a:rPr>
                        <a:t>Support non-certified</a:t>
                      </a:r>
                      <a:r>
                        <a:rPr lang="en-US" sz="1800" b="0" i="0" u="none" strike="noStrike" baseline="0" dirty="0" smtClean="0">
                          <a:solidFill>
                            <a:srgbClr val="000000"/>
                          </a:solidFill>
                          <a:effectLst/>
                          <a:latin typeface="Calibri" charset="0"/>
                        </a:rPr>
                        <a:t> staff’s transition to teaching </a:t>
                      </a:r>
                      <a:endParaRPr lang="en-US" sz="1800" b="0" i="0" u="none" strike="noStrike" dirty="0">
                        <a:solidFill>
                          <a:srgbClr val="000000"/>
                        </a:solidFill>
                        <a:effectLst/>
                        <a:latin typeface="Calibri" charset="0"/>
                      </a:endParaRPr>
                    </a:p>
                  </a:txBody>
                  <a:tcPr marL="12700" marR="12700" marT="12700" marB="0" anchor="ctr"/>
                </a:tc>
              </a:tr>
              <a:tr h="511430">
                <a:tc>
                  <a:txBody>
                    <a:bodyPr/>
                    <a:lstStyle/>
                    <a:p>
                      <a:pPr marL="285750" indent="-285750" algn="l" rtl="0" fontAlgn="b">
                        <a:buFont typeface="Wingdings" charset="2"/>
                        <a:buChar char="v"/>
                      </a:pPr>
                      <a:r>
                        <a:rPr lang="en-US" sz="1800" b="0" i="0" kern="1200" dirty="0" smtClean="0">
                          <a:solidFill>
                            <a:schemeClr val="dk1"/>
                          </a:solidFill>
                          <a:effectLst/>
                          <a:latin typeface="+mn-lt"/>
                          <a:ea typeface="+mn-ea"/>
                          <a:cs typeface="+mn-cs"/>
                        </a:rPr>
                        <a:t>Measure EPP effectiveness in attracting, supporting, and graduating teachers of color</a:t>
                      </a:r>
                      <a:endParaRPr lang="en-US" sz="1800" b="0" i="0" u="none" strike="noStrike" dirty="0">
                        <a:solidFill>
                          <a:srgbClr val="000000"/>
                        </a:solidFill>
                        <a:effectLst/>
                        <a:latin typeface="Calibri" charset="0"/>
                      </a:endParaRPr>
                    </a:p>
                  </a:txBody>
                  <a:tcPr marL="12700" marR="12700" marT="12700" marB="0" anchor="ctr"/>
                </a:tc>
              </a:tr>
              <a:tr h="716003">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Offer a range of certification options</a:t>
                      </a:r>
                    </a:p>
                  </a:txBody>
                  <a:tcPr marL="12700" marR="12700" marT="12700" marB="0" anchor="ctr"/>
                </a:tc>
              </a:tr>
              <a:tr h="544423">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Provide pre-service </a:t>
                      </a:r>
                      <a:r>
                        <a:rPr lang="en-US" sz="1800" b="0" i="0" u="none" strike="noStrike" dirty="0" smtClean="0">
                          <a:solidFill>
                            <a:srgbClr val="000000"/>
                          </a:solidFill>
                          <a:effectLst/>
                          <a:latin typeface="Calibri" charset="0"/>
                        </a:rPr>
                        <a:t>licensure exam tutoring </a:t>
                      </a:r>
                      <a:r>
                        <a:rPr lang="en-US" sz="1800" b="0" i="0" u="none" strike="noStrike" dirty="0">
                          <a:solidFill>
                            <a:srgbClr val="000000"/>
                          </a:solidFill>
                          <a:effectLst/>
                          <a:latin typeface="Calibri" charset="0"/>
                        </a:rPr>
                        <a:t>support</a:t>
                      </a:r>
                    </a:p>
                  </a:txBody>
                  <a:tcPr marL="12700" marR="12700" marT="12700" marB="0" anchor="ctr"/>
                </a:tc>
              </a:tr>
              <a:tr h="633348">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Recruit after-school provider </a:t>
                      </a:r>
                      <a:r>
                        <a:rPr lang="en-US" sz="1800" b="0" i="0" u="none" strike="noStrike" dirty="0" smtClean="0">
                          <a:solidFill>
                            <a:srgbClr val="000000"/>
                          </a:solidFill>
                          <a:effectLst/>
                          <a:latin typeface="Calibri" charset="0"/>
                        </a:rPr>
                        <a:t>professionals and substitute</a:t>
                      </a:r>
                      <a:r>
                        <a:rPr lang="en-US" sz="1800" b="0" i="0" u="none" strike="noStrike" baseline="0" dirty="0" smtClean="0">
                          <a:solidFill>
                            <a:srgbClr val="000000"/>
                          </a:solidFill>
                          <a:effectLst/>
                          <a:latin typeface="Calibri" charset="0"/>
                        </a:rPr>
                        <a:t> teachers</a:t>
                      </a:r>
                      <a:r>
                        <a:rPr lang="en-US" sz="1800" b="0" i="0" u="none" strike="noStrike" dirty="0" smtClean="0">
                          <a:solidFill>
                            <a:srgbClr val="000000"/>
                          </a:solidFill>
                          <a:effectLst/>
                          <a:latin typeface="Calibri" charset="0"/>
                        </a:rPr>
                        <a:t> </a:t>
                      </a:r>
                      <a:r>
                        <a:rPr lang="en-US" sz="1800" b="0" i="0" u="none" strike="noStrike" dirty="0">
                          <a:solidFill>
                            <a:srgbClr val="000000"/>
                          </a:solidFill>
                          <a:effectLst/>
                          <a:latin typeface="Calibri" charset="0"/>
                        </a:rPr>
                        <a:t>to enroll in ARCs</a:t>
                      </a:r>
                    </a:p>
                  </a:txBody>
                  <a:tcPr marL="12700" marR="12700" marT="12700" marB="0" anchor="ctr"/>
                </a:tc>
              </a:tr>
            </a:tbl>
          </a:graphicData>
        </a:graphic>
      </p:graphicFrame>
    </p:spTree>
    <p:extLst>
      <p:ext uri="{BB962C8B-B14F-4D97-AF65-F5344CB8AC3E}">
        <p14:creationId xmlns:p14="http://schemas.microsoft.com/office/powerpoint/2010/main" val="2685922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prstClr val="black"/>
                </a:solidFill>
              </a:rPr>
              <a:t>Attracting </a:t>
            </a:r>
            <a:r>
              <a:rPr lang="en-US" dirty="0">
                <a:solidFill>
                  <a:prstClr val="black"/>
                </a:solidFill>
              </a:rPr>
              <a:t>more teachers of color </a:t>
            </a:r>
            <a:r>
              <a:rPr lang="en-US" dirty="0" smtClean="0">
                <a:solidFill>
                  <a:prstClr val="black"/>
                </a:solidFill>
              </a:rPr>
              <a:t>to CT will </a:t>
            </a:r>
            <a:r>
              <a:rPr lang="en-US" dirty="0">
                <a:solidFill>
                  <a:prstClr val="black"/>
                </a:solidFill>
              </a:rPr>
              <a:t>require more streamlined, accessible, and transparent systems of </a:t>
            </a:r>
            <a:r>
              <a:rPr lang="en-US" dirty="0" smtClean="0">
                <a:solidFill>
                  <a:prstClr val="black"/>
                </a:solidFill>
              </a:rPr>
              <a:t>hiring</a:t>
            </a:r>
            <a:endParaRPr lang="en-US" dirty="0"/>
          </a:p>
        </p:txBody>
      </p:sp>
      <p:graphicFrame>
        <p:nvGraphicFramePr>
          <p:cNvPr id="3" name="Diagram 2"/>
          <p:cNvGraphicFramePr/>
          <p:nvPr>
            <p:extLst>
              <p:ext uri="{D42A27DB-BD31-4B8C-83A1-F6EECF244321}">
                <p14:modId xmlns:p14="http://schemas.microsoft.com/office/powerpoint/2010/main" val="769981259"/>
              </p:ext>
            </p:extLst>
          </p:nvPr>
        </p:nvGraphicFramePr>
        <p:xfrm>
          <a:off x="-1324544" y="1315107"/>
          <a:ext cx="7377887" cy="491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743691578"/>
              </p:ext>
            </p:extLst>
          </p:nvPr>
        </p:nvGraphicFramePr>
        <p:xfrm>
          <a:off x="5194570" y="1373165"/>
          <a:ext cx="6684899" cy="4557360"/>
        </p:xfrm>
        <a:graphic>
          <a:graphicData uri="http://schemas.openxmlformats.org/drawingml/2006/table">
            <a:tbl>
              <a:tblPr firstRow="1" bandRow="1">
                <a:tableStyleId>{5C22544A-7EE6-4342-B048-85BDC9FD1C3A}</a:tableStyleId>
              </a:tblPr>
              <a:tblGrid>
                <a:gridCol w="6684899"/>
              </a:tblGrid>
              <a:tr h="440137">
                <a:tc>
                  <a:txBody>
                    <a:bodyPr/>
                    <a:lstStyle/>
                    <a:p>
                      <a:pPr algn="ctr"/>
                      <a:r>
                        <a:rPr lang="en-US" sz="1800" dirty="0" smtClean="0"/>
                        <a:t>Promising Practices</a:t>
                      </a:r>
                      <a:endParaRPr lang="en-US" sz="1800" dirty="0"/>
                    </a:p>
                  </a:txBody>
                  <a:tcPr/>
                </a:tc>
              </a:tr>
              <a:tr h="732554">
                <a:tc>
                  <a:txBody>
                    <a:bodyPr/>
                    <a:lstStyle/>
                    <a:p>
                      <a:pPr marL="285750" indent="-285750" algn="l" rtl="0" fontAlgn="b">
                        <a:buFont typeface="Wingdings" charset="2"/>
                        <a:buChar char="v"/>
                      </a:pPr>
                      <a:r>
                        <a:rPr lang="en-US" sz="1800" b="0" i="0" u="none" strike="noStrike" dirty="0" smtClean="0">
                          <a:solidFill>
                            <a:srgbClr val="000000"/>
                          </a:solidFill>
                          <a:effectLst/>
                          <a:latin typeface="Calibri" charset="0"/>
                        </a:rPr>
                        <a:t>Diversify sources and processes for finding teacher candidates</a:t>
                      </a:r>
                      <a:endParaRPr lang="en-US" sz="1800" b="0" i="0" u="none" strike="noStrike" dirty="0">
                        <a:solidFill>
                          <a:srgbClr val="FF0000"/>
                        </a:solidFill>
                        <a:effectLst/>
                        <a:latin typeface="Calibri" charset="0"/>
                      </a:endParaRPr>
                    </a:p>
                  </a:txBody>
                  <a:tcPr marL="12700" marR="12700" marT="12700" marB="0" anchor="ctr"/>
                </a:tc>
              </a:tr>
              <a:tr h="749300">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Develop fast track to employment for student teachers/interns who perform well</a:t>
                      </a:r>
                    </a:p>
                  </a:txBody>
                  <a:tcPr marL="12700" marR="12700" marT="12700" marB="0" anchor="ctr"/>
                </a:tc>
              </a:tr>
              <a:tr h="667200">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Hire early (subject to city budgeting processes and ability to forecast openings)</a:t>
                      </a:r>
                    </a:p>
                  </a:txBody>
                  <a:tcPr marL="12700" marR="12700" marT="12700" marB="0" anchor="ctr"/>
                </a:tc>
              </a:tr>
              <a:tr h="436667">
                <a:tc>
                  <a:txBody>
                    <a:bodyPr/>
                    <a:lstStyle/>
                    <a:p>
                      <a:pPr marL="285750" indent="-285750" algn="l" rtl="0" fontAlgn="b">
                        <a:buFont typeface="Wingdings" charset="2"/>
                        <a:buChar char="v"/>
                      </a:pPr>
                      <a:r>
                        <a:rPr lang="en-US" sz="1800" b="0" i="0" u="none" strike="noStrike">
                          <a:solidFill>
                            <a:srgbClr val="000000"/>
                          </a:solidFill>
                          <a:effectLst/>
                          <a:latin typeface="Calibri" charset="0"/>
                        </a:rPr>
                        <a:t>Implement employee referral programs</a:t>
                      </a:r>
                    </a:p>
                  </a:txBody>
                  <a:tcPr marL="12700" marR="12700" marT="12700" marB="0" anchor="ctr"/>
                </a:tc>
              </a:tr>
              <a:tr h="485081">
                <a:tc>
                  <a:txBody>
                    <a:bodyPr/>
                    <a:lstStyle/>
                    <a:p>
                      <a:pPr marL="285750" indent="-285750" algn="l" rtl="0" fontAlgn="b">
                        <a:buFont typeface="Wingdings" charset="2"/>
                        <a:buChar char="v"/>
                      </a:pPr>
                      <a:r>
                        <a:rPr lang="en-US" sz="1800" b="0" i="0" u="none" strike="noStrike">
                          <a:solidFill>
                            <a:srgbClr val="000000"/>
                          </a:solidFill>
                          <a:effectLst/>
                          <a:latin typeface="Calibri" charset="0"/>
                        </a:rPr>
                        <a:t>Include teachers and administrators of color on hiring committees within schools</a:t>
                      </a:r>
                    </a:p>
                  </a:txBody>
                  <a:tcPr marL="12700" marR="12700" marT="12700" marB="0" anchor="ctr"/>
                </a:tc>
              </a:tr>
              <a:tr h="485081">
                <a:tc>
                  <a:txBody>
                    <a:bodyPr/>
                    <a:lstStyle/>
                    <a:p>
                      <a:pPr marL="285750" indent="-285750" algn="l" rtl="0" fontAlgn="b">
                        <a:buFont typeface="Wingdings" charset="2"/>
                        <a:buChar char="v"/>
                      </a:pPr>
                      <a:r>
                        <a:rPr lang="en-US" sz="1800" b="0" i="0" u="none" strike="noStrike" dirty="0" smtClean="0">
                          <a:solidFill>
                            <a:srgbClr val="000000"/>
                          </a:solidFill>
                          <a:effectLst/>
                          <a:latin typeface="Calibri" charset="0"/>
                        </a:rPr>
                        <a:t>Provide training on inclusive</a:t>
                      </a:r>
                      <a:r>
                        <a:rPr lang="en-US" sz="1800" b="0" i="0" u="none" strike="noStrike" baseline="0" dirty="0" smtClean="0">
                          <a:solidFill>
                            <a:srgbClr val="000000"/>
                          </a:solidFill>
                          <a:effectLst/>
                          <a:latin typeface="Calibri" charset="0"/>
                        </a:rPr>
                        <a:t> hiring practices that target implicit bias</a:t>
                      </a:r>
                      <a:endParaRPr lang="en-US" sz="1800" b="0" i="0" u="none" strike="noStrike" dirty="0">
                        <a:solidFill>
                          <a:srgbClr val="000000"/>
                        </a:solidFill>
                        <a:effectLst/>
                        <a:latin typeface="Calibri" charset="0"/>
                      </a:endParaRPr>
                    </a:p>
                  </a:txBody>
                  <a:tcPr marL="12700" marR="12700" marT="12700" marB="0" anchor="ctr"/>
                </a:tc>
              </a:tr>
              <a:tr h="485081">
                <a:tc>
                  <a:txBody>
                    <a:bodyPr/>
                    <a:lstStyle/>
                    <a:p>
                      <a:pPr marL="285750" indent="-285750" algn="l" rtl="0" fontAlgn="b">
                        <a:buFont typeface="Wingdings" charset="2"/>
                        <a:buChar char="v"/>
                      </a:pPr>
                      <a:r>
                        <a:rPr lang="en-US" sz="1800" b="0" i="0" u="none" strike="noStrike" dirty="0" smtClean="0">
                          <a:solidFill>
                            <a:srgbClr val="000000"/>
                          </a:solidFill>
                          <a:effectLst/>
                          <a:latin typeface="Calibri" charset="0"/>
                        </a:rPr>
                        <a:t>Offer candidates </a:t>
                      </a:r>
                      <a:r>
                        <a:rPr lang="en-US" sz="1800" b="0" i="0" u="none" strike="noStrike" dirty="0">
                          <a:solidFill>
                            <a:srgbClr val="000000"/>
                          </a:solidFill>
                          <a:effectLst/>
                          <a:latin typeface="Calibri" charset="0"/>
                        </a:rPr>
                        <a:t>supplementary supports throughout hiring process</a:t>
                      </a:r>
                    </a:p>
                  </a:txBody>
                  <a:tcPr marL="12700" marR="12700" marT="12700" marB="0" anchor="ctr"/>
                </a:tc>
              </a:tr>
            </a:tbl>
          </a:graphicData>
        </a:graphic>
      </p:graphicFrame>
    </p:spTree>
    <p:extLst>
      <p:ext uri="{BB962C8B-B14F-4D97-AF65-F5344CB8AC3E}">
        <p14:creationId xmlns:p14="http://schemas.microsoft.com/office/powerpoint/2010/main" val="8842339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prstClr val="black"/>
                </a:solidFill>
              </a:rPr>
              <a:t>Preparing, supporting, </a:t>
            </a:r>
            <a:r>
              <a:rPr lang="en-US" dirty="0">
                <a:solidFill>
                  <a:prstClr val="black"/>
                </a:solidFill>
              </a:rPr>
              <a:t>and </a:t>
            </a:r>
            <a:r>
              <a:rPr lang="en-US" dirty="0" smtClean="0">
                <a:solidFill>
                  <a:prstClr val="black"/>
                </a:solidFill>
              </a:rPr>
              <a:t>valuing teachers of color upon their arrival into classrooms can prevent teacher attrition</a:t>
            </a:r>
            <a:endParaRPr lang="en-US" dirty="0"/>
          </a:p>
        </p:txBody>
      </p:sp>
      <p:graphicFrame>
        <p:nvGraphicFramePr>
          <p:cNvPr id="3" name="Diagram 2"/>
          <p:cNvGraphicFramePr/>
          <p:nvPr>
            <p:extLst>
              <p:ext uri="{D42A27DB-BD31-4B8C-83A1-F6EECF244321}">
                <p14:modId xmlns:p14="http://schemas.microsoft.com/office/powerpoint/2010/main" val="1438666447"/>
              </p:ext>
            </p:extLst>
          </p:nvPr>
        </p:nvGraphicFramePr>
        <p:xfrm>
          <a:off x="-1324544" y="1315107"/>
          <a:ext cx="7377887" cy="49185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1906532036"/>
              </p:ext>
            </p:extLst>
          </p:nvPr>
        </p:nvGraphicFramePr>
        <p:xfrm>
          <a:off x="5194570" y="1355735"/>
          <a:ext cx="6684899" cy="4820245"/>
        </p:xfrm>
        <a:graphic>
          <a:graphicData uri="http://schemas.openxmlformats.org/drawingml/2006/table">
            <a:tbl>
              <a:tblPr firstRow="1" bandRow="1">
                <a:tableStyleId>{5C22544A-7EE6-4342-B048-85BDC9FD1C3A}</a:tableStyleId>
              </a:tblPr>
              <a:tblGrid>
                <a:gridCol w="6684899"/>
              </a:tblGrid>
              <a:tr h="458998">
                <a:tc>
                  <a:txBody>
                    <a:bodyPr/>
                    <a:lstStyle/>
                    <a:p>
                      <a:pPr algn="ctr"/>
                      <a:r>
                        <a:rPr lang="en-US" dirty="0" smtClean="0"/>
                        <a:t>Promising Practices</a:t>
                      </a:r>
                      <a:endParaRPr lang="en-US" dirty="0"/>
                    </a:p>
                  </a:txBody>
                  <a:tcPr/>
                </a:tc>
              </a:tr>
              <a:tr h="593447">
                <a:tc>
                  <a:txBody>
                    <a:bodyPr/>
                    <a:lstStyle/>
                    <a:p>
                      <a:pPr marL="285750" indent="-285750" algn="l" rtl="0" fontAlgn="b">
                        <a:buFont typeface="Wingdings" charset="2"/>
                        <a:buChar char="v"/>
                      </a:pPr>
                      <a:r>
                        <a:rPr lang="en-US" sz="1800" b="0" i="0" u="none" strike="noStrike">
                          <a:solidFill>
                            <a:srgbClr val="000000"/>
                          </a:solidFill>
                          <a:effectLst/>
                          <a:latin typeface="Calibri" charset="0"/>
                        </a:rPr>
                        <a:t>Authorize collective faculty decision-making / teacher-empowered models in schools</a:t>
                      </a:r>
                    </a:p>
                  </a:txBody>
                  <a:tcPr marL="12700" marR="12700" marT="12700" marB="0" anchor="ctr"/>
                </a:tc>
              </a:tr>
              <a:tr h="593447">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Create formal and informal career ladders with opportunities for leadership and specialization within </a:t>
                      </a:r>
                      <a:r>
                        <a:rPr lang="en-US" sz="1800" b="0" i="0" u="none" strike="noStrike" dirty="0" smtClean="0">
                          <a:solidFill>
                            <a:srgbClr val="000000"/>
                          </a:solidFill>
                          <a:effectLst/>
                          <a:latin typeface="Calibri" charset="0"/>
                        </a:rPr>
                        <a:t>schools / districts</a:t>
                      </a:r>
                      <a:endParaRPr lang="en-US" sz="1800" b="0" i="0" u="none" strike="noStrike" dirty="0">
                        <a:solidFill>
                          <a:srgbClr val="000000"/>
                        </a:solidFill>
                        <a:effectLst/>
                        <a:latin typeface="Calibri" charset="0"/>
                      </a:endParaRPr>
                    </a:p>
                  </a:txBody>
                  <a:tcPr marL="12700" marR="12700" marT="12700" marB="0" anchor="ctr"/>
                </a:tc>
              </a:tr>
              <a:tr h="688515">
                <a:tc>
                  <a:txBody>
                    <a:bodyPr/>
                    <a:lstStyle/>
                    <a:p>
                      <a:pPr marL="285750" indent="-285750" algn="l" rtl="0" fontAlgn="b">
                        <a:buFont typeface="Wingdings" charset="2"/>
                        <a:buChar char="v"/>
                      </a:pPr>
                      <a:r>
                        <a:rPr lang="en-US" sz="1800" b="0" i="0" u="none" strike="noStrike">
                          <a:solidFill>
                            <a:srgbClr val="000000"/>
                          </a:solidFill>
                          <a:effectLst/>
                          <a:latin typeface="Calibri" charset="0"/>
                        </a:rPr>
                        <a:t>Develop early teacher mentorship programs that help first-year teachers acclimate and succeed</a:t>
                      </a:r>
                    </a:p>
                  </a:txBody>
                  <a:tcPr marL="12700" marR="12700" marT="12700" marB="0" anchor="ctr"/>
                </a:tc>
              </a:tr>
              <a:tr h="624933">
                <a:tc>
                  <a:txBody>
                    <a:bodyPr/>
                    <a:lstStyle/>
                    <a:p>
                      <a:pPr marL="285750" indent="-285750" algn="l" rtl="0" fontAlgn="b">
                        <a:buFont typeface="Wingdings" charset="2"/>
                        <a:buChar char="v"/>
                      </a:pPr>
                      <a:r>
                        <a:rPr lang="en-US" sz="1800" b="0" i="0" u="none" strike="noStrike">
                          <a:solidFill>
                            <a:srgbClr val="000000"/>
                          </a:solidFill>
                          <a:effectLst/>
                          <a:latin typeface="Calibri" charset="0"/>
                        </a:rPr>
                        <a:t>Ensure candidates receive robust fieldwork training in urban settings during their EPPs</a:t>
                      </a:r>
                    </a:p>
                  </a:txBody>
                  <a:tcPr marL="12700" marR="12700" marT="12700" marB="0" anchor="ctr"/>
                </a:tc>
              </a:tr>
              <a:tr h="674011">
                <a:tc>
                  <a:txBody>
                    <a:bodyPr/>
                    <a:lstStyle/>
                    <a:p>
                      <a:pPr marL="285750" indent="-285750" algn="l" rtl="0" fontAlgn="b">
                        <a:buFont typeface="Wingdings" charset="2"/>
                        <a:buChar char="v"/>
                      </a:pPr>
                      <a:r>
                        <a:rPr lang="en-US" sz="1800" b="0" i="0" u="none" strike="noStrike">
                          <a:solidFill>
                            <a:srgbClr val="000000"/>
                          </a:solidFill>
                          <a:effectLst/>
                          <a:latin typeface="Calibri" charset="0"/>
                        </a:rPr>
                        <a:t>Establish minority affinity groups to reduce voluntary teacher attrition </a:t>
                      </a:r>
                    </a:p>
                  </a:txBody>
                  <a:tcPr marL="12700" marR="12700" marT="12700" marB="0" anchor="ctr"/>
                </a:tc>
              </a:tr>
              <a:tr h="593447">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Inform </a:t>
                      </a:r>
                      <a:r>
                        <a:rPr lang="en-US" sz="1800" b="0" i="0" u="none" strike="noStrike" dirty="0" smtClean="0">
                          <a:solidFill>
                            <a:srgbClr val="000000"/>
                          </a:solidFill>
                          <a:effectLst/>
                          <a:latin typeface="Calibri" charset="0"/>
                        </a:rPr>
                        <a:t>CT stakeholders </a:t>
                      </a:r>
                      <a:r>
                        <a:rPr lang="en-US" sz="1800" b="0" i="0" u="none" strike="noStrike" dirty="0">
                          <a:solidFill>
                            <a:srgbClr val="000000"/>
                          </a:solidFill>
                          <a:effectLst/>
                          <a:latin typeface="Calibri" charset="0"/>
                        </a:rPr>
                        <a:t>about the growing problem of involuntary teacher attrition</a:t>
                      </a:r>
                    </a:p>
                  </a:txBody>
                  <a:tcPr marL="12700" marR="12700" marT="12700" marB="0" anchor="ctr"/>
                </a:tc>
              </a:tr>
              <a:tr h="593447">
                <a:tc>
                  <a:txBody>
                    <a:bodyPr/>
                    <a:lstStyle/>
                    <a:p>
                      <a:pPr marL="285750" indent="-285750" algn="l" rtl="0" fontAlgn="b">
                        <a:buFont typeface="Wingdings" charset="2"/>
                        <a:buChar char="v"/>
                      </a:pPr>
                      <a:r>
                        <a:rPr lang="en-US" sz="1800" b="0" i="0" u="none" strike="noStrike" dirty="0">
                          <a:solidFill>
                            <a:srgbClr val="000000"/>
                          </a:solidFill>
                          <a:effectLst/>
                          <a:latin typeface="Calibri" charset="0"/>
                        </a:rPr>
                        <a:t>Place teacher colleagues of color in proximity to one another within school buildings in order to reduce feelings of isolation</a:t>
                      </a:r>
                    </a:p>
                  </a:txBody>
                  <a:tcPr marL="12700" marR="12700" marT="12700" marB="0" anchor="ctr"/>
                </a:tc>
              </a:tr>
            </a:tbl>
          </a:graphicData>
        </a:graphic>
      </p:graphicFrame>
      <p:sp>
        <p:nvSpPr>
          <p:cNvPr id="5" name="TextBox 4"/>
          <p:cNvSpPr txBox="1"/>
          <p:nvPr/>
        </p:nvSpPr>
        <p:spPr>
          <a:xfrm>
            <a:off x="5631239" y="6629400"/>
            <a:ext cx="422104" cy="246221"/>
          </a:xfrm>
          <a:prstGeom prst="rect">
            <a:avLst/>
          </a:prstGeom>
          <a:noFill/>
        </p:spPr>
        <p:txBody>
          <a:bodyPr wrap="square" rtlCol="0">
            <a:spAutoFit/>
          </a:bodyPr>
          <a:lstStyle/>
          <a:p>
            <a:r>
              <a:rPr lang="en-US" sz="1000" dirty="0" smtClean="0"/>
              <a:t>1</a:t>
            </a:r>
            <a:endParaRPr lang="en-US" sz="1000" dirty="0"/>
          </a:p>
        </p:txBody>
      </p:sp>
    </p:spTree>
    <p:extLst>
      <p:ext uri="{BB962C8B-B14F-4D97-AF65-F5344CB8AC3E}">
        <p14:creationId xmlns:p14="http://schemas.microsoft.com/office/powerpoint/2010/main" val="7189941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48" y="174626"/>
            <a:ext cx="11992703" cy="926524"/>
          </a:xfrm>
        </p:spPr>
        <p:txBody>
          <a:bodyPr>
            <a:normAutofit fontScale="90000"/>
          </a:bodyPr>
          <a:lstStyle/>
          <a:p>
            <a:r>
              <a:rPr lang="en-US" dirty="0"/>
              <a:t>T</a:t>
            </a:r>
            <a:r>
              <a:rPr lang="en-US" dirty="0" smtClean="0"/>
              <a:t>he CPRL team identified and weighted seven curated filters to apply to the promising practices and advance ten recommendations</a:t>
            </a:r>
            <a:endParaRPr lang="en-US" dirty="0"/>
          </a:p>
        </p:txBody>
      </p:sp>
      <p:sp>
        <p:nvSpPr>
          <p:cNvPr id="5" name="Rectangle 4"/>
          <p:cNvSpPr/>
          <p:nvPr/>
        </p:nvSpPr>
        <p:spPr>
          <a:xfrm>
            <a:off x="4495336" y="1621445"/>
            <a:ext cx="3011384" cy="1581220"/>
          </a:xfrm>
          <a:prstGeom prst="rect">
            <a:avLst/>
          </a:prstGeom>
          <a:solidFill>
            <a:srgbClr val="648CC7"/>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rPr>
              <a:t>CSDE’s Ability to Influence</a:t>
            </a:r>
          </a:p>
        </p:txBody>
      </p:sp>
      <p:sp>
        <p:nvSpPr>
          <p:cNvPr id="6" name="Rectangle 5"/>
          <p:cNvSpPr/>
          <p:nvPr/>
        </p:nvSpPr>
        <p:spPr>
          <a:xfrm>
            <a:off x="4495336" y="5050445"/>
            <a:ext cx="3011384" cy="1581220"/>
          </a:xfrm>
          <a:prstGeom prst="rect">
            <a:avLst/>
          </a:prstGeom>
          <a:solidFill>
            <a:srgbClr val="648CC7"/>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rPr>
              <a:t>Feasibility</a:t>
            </a:r>
            <a:r>
              <a:rPr lang="en-US" sz="3200" dirty="0">
                <a:solidFill>
                  <a:schemeClr val="bg1"/>
                </a:solidFill>
              </a:rPr>
              <a:t/>
            </a:r>
            <a:br>
              <a:rPr lang="en-US" sz="3200" dirty="0">
                <a:solidFill>
                  <a:schemeClr val="bg1"/>
                </a:solidFill>
              </a:rPr>
            </a:br>
            <a:r>
              <a:rPr lang="en-US" dirty="0">
                <a:solidFill>
                  <a:schemeClr val="bg1"/>
                </a:solidFill>
              </a:rPr>
              <a:t>(Time, </a:t>
            </a:r>
            <a:r>
              <a:rPr lang="en-US" dirty="0" smtClean="0">
                <a:solidFill>
                  <a:schemeClr val="bg1"/>
                </a:solidFill>
              </a:rPr>
              <a:t>budget, </a:t>
            </a:r>
            <a:r>
              <a:rPr lang="en-US" dirty="0">
                <a:solidFill>
                  <a:schemeClr val="bg1"/>
                </a:solidFill>
              </a:rPr>
              <a:t>capacity, politics)</a:t>
            </a:r>
          </a:p>
        </p:txBody>
      </p:sp>
      <p:sp>
        <p:nvSpPr>
          <p:cNvPr id="7" name="Rectangle 6"/>
          <p:cNvSpPr/>
          <p:nvPr/>
        </p:nvSpPr>
        <p:spPr>
          <a:xfrm>
            <a:off x="4495336" y="3367087"/>
            <a:ext cx="3011384" cy="1544711"/>
          </a:xfrm>
          <a:prstGeom prst="rect">
            <a:avLst/>
          </a:prstGeom>
          <a:solidFill>
            <a:srgbClr val="648CC7"/>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bg1"/>
                </a:solidFill>
              </a:rPr>
              <a:t>Stakeholder Appetite &amp; Will</a:t>
            </a:r>
          </a:p>
          <a:p>
            <a:pPr algn="ctr"/>
            <a:r>
              <a:rPr lang="en-US" dirty="0">
                <a:solidFill>
                  <a:schemeClr val="bg1"/>
                </a:solidFill>
              </a:rPr>
              <a:t>(From interviewed stakeholder groups)</a:t>
            </a:r>
            <a:endParaRPr lang="en-US" sz="1100" dirty="0">
              <a:solidFill>
                <a:schemeClr val="bg1"/>
              </a:solidFill>
            </a:endParaRPr>
          </a:p>
        </p:txBody>
      </p:sp>
      <p:sp>
        <p:nvSpPr>
          <p:cNvPr id="8" name="Rectangle 7"/>
          <p:cNvSpPr/>
          <p:nvPr/>
        </p:nvSpPr>
        <p:spPr>
          <a:xfrm>
            <a:off x="8183039" y="1621445"/>
            <a:ext cx="3011384" cy="1588090"/>
          </a:xfrm>
          <a:prstGeom prst="rect">
            <a:avLst/>
          </a:prstGeom>
          <a:solidFill>
            <a:schemeClr val="bg1">
              <a:lumMod val="95000"/>
            </a:schemeClr>
          </a:solidFill>
          <a:ln>
            <a:solidFill>
              <a:srgbClr val="648CC7"/>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a:solidFill>
                  <a:schemeClr val="tx1"/>
                </a:solidFill>
              </a:rPr>
              <a:t>Impact on Teacher Retention</a:t>
            </a:r>
          </a:p>
        </p:txBody>
      </p:sp>
      <p:sp>
        <p:nvSpPr>
          <p:cNvPr id="9" name="Rectangle 8"/>
          <p:cNvSpPr/>
          <p:nvPr/>
        </p:nvSpPr>
        <p:spPr>
          <a:xfrm>
            <a:off x="8183039" y="3367087"/>
            <a:ext cx="3011384" cy="1581220"/>
          </a:xfrm>
          <a:prstGeom prst="rect">
            <a:avLst/>
          </a:prstGeom>
          <a:solidFill>
            <a:schemeClr val="bg1">
              <a:lumMod val="95000"/>
            </a:schemeClr>
          </a:solidFill>
          <a:ln>
            <a:solidFill>
              <a:srgbClr val="648CC7"/>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tx1"/>
                </a:solidFill>
              </a:rPr>
              <a:t>Impact on Shortage </a:t>
            </a:r>
            <a:r>
              <a:rPr lang="en-US" sz="2800" dirty="0">
                <a:solidFill>
                  <a:schemeClr val="tx1"/>
                </a:solidFill>
              </a:rPr>
              <a:t>Area Focus</a:t>
            </a:r>
          </a:p>
        </p:txBody>
      </p:sp>
      <p:sp>
        <p:nvSpPr>
          <p:cNvPr id="3" name="TextBox 2"/>
          <p:cNvSpPr txBox="1"/>
          <p:nvPr/>
        </p:nvSpPr>
        <p:spPr>
          <a:xfrm>
            <a:off x="886665" y="1198258"/>
            <a:ext cx="2743200" cy="584775"/>
          </a:xfrm>
          <a:prstGeom prst="rect">
            <a:avLst/>
          </a:prstGeom>
        </p:spPr>
        <p:txBody>
          <a:bodyPr rtlCol="0">
            <a:spAutoFit/>
          </a:bodyPr>
          <a:lstStyle/>
          <a:p>
            <a:pPr algn="ctr"/>
            <a:r>
              <a:rPr lang="en-US" b="1" dirty="0" smtClean="0"/>
              <a:t>PRIMARY (3x)</a:t>
            </a:r>
          </a:p>
          <a:p>
            <a:pPr algn="ctr"/>
            <a:endParaRPr lang="en-US" sz="1400" b="1" dirty="0"/>
          </a:p>
        </p:txBody>
      </p:sp>
      <p:sp>
        <p:nvSpPr>
          <p:cNvPr id="14" name="TextBox 13"/>
          <p:cNvSpPr txBox="1"/>
          <p:nvPr/>
        </p:nvSpPr>
        <p:spPr>
          <a:xfrm>
            <a:off x="8317131" y="1217308"/>
            <a:ext cx="2743200" cy="584775"/>
          </a:xfrm>
          <a:prstGeom prst="rect">
            <a:avLst/>
          </a:prstGeom>
        </p:spPr>
        <p:txBody>
          <a:bodyPr rtlCol="0">
            <a:spAutoFit/>
          </a:bodyPr>
          <a:lstStyle/>
          <a:p>
            <a:pPr algn="ctr"/>
            <a:r>
              <a:rPr lang="en-US" b="1" dirty="0" smtClean="0"/>
              <a:t>TERTIARY (1x)</a:t>
            </a:r>
          </a:p>
          <a:p>
            <a:pPr algn="ctr"/>
            <a:endParaRPr lang="en-US" sz="1400" b="1" dirty="0"/>
          </a:p>
        </p:txBody>
      </p:sp>
      <p:sp>
        <p:nvSpPr>
          <p:cNvPr id="15" name="TextBox 14"/>
          <p:cNvSpPr txBox="1"/>
          <p:nvPr/>
        </p:nvSpPr>
        <p:spPr>
          <a:xfrm>
            <a:off x="4629428" y="1198258"/>
            <a:ext cx="2743200" cy="584775"/>
          </a:xfrm>
          <a:prstGeom prst="rect">
            <a:avLst/>
          </a:prstGeom>
        </p:spPr>
        <p:txBody>
          <a:bodyPr rtlCol="0">
            <a:spAutoFit/>
          </a:bodyPr>
          <a:lstStyle/>
          <a:p>
            <a:pPr algn="ctr"/>
            <a:r>
              <a:rPr lang="en-US" b="1" dirty="0" smtClean="0"/>
              <a:t>SECONDARY (2x)</a:t>
            </a:r>
          </a:p>
          <a:p>
            <a:pPr algn="ctr"/>
            <a:endParaRPr lang="en-US" sz="1400" b="1" dirty="0"/>
          </a:p>
        </p:txBody>
      </p:sp>
      <p:sp>
        <p:nvSpPr>
          <p:cNvPr id="16" name="Rectangle 15"/>
          <p:cNvSpPr/>
          <p:nvPr/>
        </p:nvSpPr>
        <p:spPr>
          <a:xfrm>
            <a:off x="752573" y="1621445"/>
            <a:ext cx="3011384" cy="1581220"/>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Increase in Number of Teachers of Color</a:t>
            </a:r>
            <a:endParaRPr lang="en-US" sz="2800" dirty="0"/>
          </a:p>
        </p:txBody>
      </p:sp>
      <p:sp>
        <p:nvSpPr>
          <p:cNvPr id="17" name="Rectangle 16"/>
          <p:cNvSpPr/>
          <p:nvPr/>
        </p:nvSpPr>
        <p:spPr>
          <a:xfrm>
            <a:off x="752573" y="3367087"/>
            <a:ext cx="3011384" cy="1581220"/>
          </a:xfrm>
          <a:prstGeom prst="rect">
            <a:avLst/>
          </a:prstGeom>
          <a:solidFill>
            <a:schemeClr val="tx2">
              <a:lumMod val="60000"/>
              <a:lumOff val="40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chemeClr val="bg1"/>
                </a:solidFill>
              </a:rPr>
              <a:t>Likelihood of </a:t>
            </a:r>
            <a:r>
              <a:rPr lang="en-US" sz="2800" dirty="0">
                <a:solidFill>
                  <a:schemeClr val="bg1"/>
                </a:solidFill>
              </a:rPr>
              <a:t>Producing Results by 2021</a:t>
            </a:r>
            <a:endParaRPr lang="en-US" sz="2800" dirty="0"/>
          </a:p>
        </p:txBody>
      </p:sp>
      <p:sp>
        <p:nvSpPr>
          <p:cNvPr id="13" name="TextBox 12"/>
          <p:cNvSpPr txBox="1"/>
          <p:nvPr/>
        </p:nvSpPr>
        <p:spPr>
          <a:xfrm>
            <a:off x="5631239" y="6629400"/>
            <a:ext cx="422104" cy="246221"/>
          </a:xfrm>
          <a:prstGeom prst="rect">
            <a:avLst/>
          </a:prstGeom>
          <a:noFill/>
        </p:spPr>
        <p:txBody>
          <a:bodyPr wrap="square" rtlCol="0">
            <a:spAutoFit/>
          </a:bodyPr>
          <a:lstStyle/>
          <a:p>
            <a:r>
              <a:rPr lang="en-US" sz="1000" dirty="0" smtClean="0"/>
              <a:t>16</a:t>
            </a:r>
            <a:endParaRPr lang="en-US" sz="1000" dirty="0"/>
          </a:p>
        </p:txBody>
      </p:sp>
    </p:spTree>
    <p:extLst>
      <p:ext uri="{BB962C8B-B14F-4D97-AF65-F5344CB8AC3E}">
        <p14:creationId xmlns:p14="http://schemas.microsoft.com/office/powerpoint/2010/main" val="20642317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Fostering a diverse </a:t>
            </a:r>
            <a:r>
              <a:rPr lang="en-US" dirty="0"/>
              <a:t>teacher workforce is critical to preparing </a:t>
            </a:r>
            <a:r>
              <a:rPr lang="en-US" dirty="0" smtClean="0"/>
              <a:t>all students </a:t>
            </a:r>
            <a:r>
              <a:rPr lang="en-US" dirty="0"/>
              <a:t>for success in the 21</a:t>
            </a:r>
            <a:r>
              <a:rPr lang="en-US" baseline="30000" dirty="0"/>
              <a:t>st</a:t>
            </a:r>
            <a:r>
              <a:rPr lang="en-US" dirty="0"/>
              <a:t> </a:t>
            </a:r>
            <a:r>
              <a:rPr lang="en-US" dirty="0" smtClean="0"/>
              <a:t>Century</a:t>
            </a:r>
            <a:endParaRPr lang="en-US" dirty="0"/>
          </a:p>
        </p:txBody>
      </p:sp>
      <p:sp>
        <p:nvSpPr>
          <p:cNvPr id="6" name="Rounded Rectangle 5"/>
          <p:cNvSpPr/>
          <p:nvPr/>
        </p:nvSpPr>
        <p:spPr>
          <a:xfrm>
            <a:off x="6244016" y="1685450"/>
            <a:ext cx="5464185" cy="3751512"/>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srgbClr val="222222"/>
                </a:solidFill>
              </a:rPr>
              <a:t>“There is clear evidence that a larger pool of effective teachers of color makes a difference in the lives of students of color as well as </a:t>
            </a:r>
            <a:r>
              <a:rPr lang="en-US" sz="2000" dirty="0" smtClean="0">
                <a:solidFill>
                  <a:srgbClr val="222222"/>
                </a:solidFill>
              </a:rPr>
              <a:t>White </a:t>
            </a:r>
            <a:r>
              <a:rPr lang="en-US" sz="2000" dirty="0">
                <a:solidFill>
                  <a:srgbClr val="222222"/>
                </a:solidFill>
              </a:rPr>
              <a:t>students. Teachers of color do more than just teach content. They </a:t>
            </a:r>
            <a:r>
              <a:rPr lang="en-US" sz="2000" b="1" dirty="0">
                <a:solidFill>
                  <a:srgbClr val="222222"/>
                </a:solidFill>
              </a:rPr>
              <a:t>dispel myths of racial inferiority and incompetence</a:t>
            </a:r>
            <a:r>
              <a:rPr lang="mr-IN" sz="2000" dirty="0">
                <a:solidFill>
                  <a:srgbClr val="222222"/>
                </a:solidFill>
              </a:rPr>
              <a:t>…</a:t>
            </a:r>
            <a:r>
              <a:rPr lang="en-US" sz="2000" dirty="0">
                <a:solidFill>
                  <a:prstClr val="black"/>
                </a:solidFill>
              </a:rPr>
              <a:t>Moreover, diversity among teachers </a:t>
            </a:r>
            <a:r>
              <a:rPr lang="en-US" sz="2000" b="1" dirty="0">
                <a:solidFill>
                  <a:prstClr val="black"/>
                </a:solidFill>
              </a:rPr>
              <a:t>increases teachers’ and students’ knowledge and understanding of different cultural groups</a:t>
            </a:r>
            <a:r>
              <a:rPr lang="en-US" sz="2000" dirty="0">
                <a:solidFill>
                  <a:prstClr val="black"/>
                </a:solidFill>
              </a:rPr>
              <a:t>.”</a:t>
            </a:r>
          </a:p>
          <a:p>
            <a:endParaRPr lang="en-US" sz="2000" dirty="0">
              <a:solidFill>
                <a:prstClr val="black"/>
              </a:solidFill>
            </a:endParaRPr>
          </a:p>
          <a:p>
            <a:pPr algn="r"/>
            <a:r>
              <a:rPr lang="en-US" sz="2000" dirty="0" smtClean="0">
                <a:solidFill>
                  <a:prstClr val="black"/>
                </a:solidFill>
              </a:rPr>
              <a:t>- </a:t>
            </a:r>
            <a:r>
              <a:rPr lang="en-US" sz="2000" i="1" dirty="0" smtClean="0">
                <a:solidFill>
                  <a:prstClr val="black"/>
                </a:solidFill>
              </a:rPr>
              <a:t>Irvine</a:t>
            </a:r>
            <a:r>
              <a:rPr lang="en-US" sz="2000" i="1" dirty="0">
                <a:solidFill>
                  <a:prstClr val="black"/>
                </a:solidFill>
              </a:rPr>
              <a:t>, J.J. &amp; Fenwick, L.T. (2011)</a:t>
            </a:r>
          </a:p>
        </p:txBody>
      </p:sp>
      <p:sp>
        <p:nvSpPr>
          <p:cNvPr id="8" name="Rounded Rectangle 7"/>
          <p:cNvSpPr/>
          <p:nvPr/>
        </p:nvSpPr>
        <p:spPr>
          <a:xfrm>
            <a:off x="504160" y="1685450"/>
            <a:ext cx="5410937" cy="3751512"/>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r>
              <a:rPr lang="en-US" sz="2000" dirty="0">
                <a:solidFill>
                  <a:prstClr val="black"/>
                </a:solidFill>
              </a:rPr>
              <a:t>“</a:t>
            </a:r>
            <a:r>
              <a:rPr lang="en-US" sz="2000" b="1" dirty="0">
                <a:solidFill>
                  <a:prstClr val="black"/>
                </a:solidFill>
              </a:rPr>
              <a:t>I don’t think people are willing to say that teachers of color are important for all students. </a:t>
            </a:r>
            <a:r>
              <a:rPr lang="en-US" sz="2000" dirty="0">
                <a:solidFill>
                  <a:prstClr val="black"/>
                </a:solidFill>
              </a:rPr>
              <a:t>I think they think the </a:t>
            </a:r>
            <a:r>
              <a:rPr lang="en-US" sz="2000" dirty="0" smtClean="0">
                <a:solidFill>
                  <a:prstClr val="black"/>
                </a:solidFill>
              </a:rPr>
              <a:t>Black </a:t>
            </a:r>
            <a:r>
              <a:rPr lang="en-US" sz="2000" dirty="0">
                <a:solidFill>
                  <a:prstClr val="black"/>
                </a:solidFill>
              </a:rPr>
              <a:t>teacher is in place just so the </a:t>
            </a:r>
            <a:r>
              <a:rPr lang="en-US" sz="2000" dirty="0" smtClean="0">
                <a:solidFill>
                  <a:prstClr val="black"/>
                </a:solidFill>
              </a:rPr>
              <a:t>Black </a:t>
            </a:r>
            <a:r>
              <a:rPr lang="en-US" sz="2000" dirty="0">
                <a:solidFill>
                  <a:prstClr val="black"/>
                </a:solidFill>
              </a:rPr>
              <a:t>students have someone to talk to ... </a:t>
            </a:r>
            <a:r>
              <a:rPr lang="en-US" sz="2000" b="1" dirty="0">
                <a:solidFill>
                  <a:prstClr val="black"/>
                </a:solidFill>
              </a:rPr>
              <a:t>[A diverse teaching force] can benefit society and all students.</a:t>
            </a:r>
            <a:r>
              <a:rPr lang="en-US" sz="2000" dirty="0">
                <a:solidFill>
                  <a:prstClr val="black"/>
                </a:solidFill>
              </a:rPr>
              <a:t>”</a:t>
            </a:r>
          </a:p>
          <a:p>
            <a:endParaRPr lang="en-US" sz="2000" dirty="0">
              <a:solidFill>
                <a:prstClr val="black"/>
              </a:solidFill>
            </a:endParaRPr>
          </a:p>
          <a:p>
            <a:pPr algn="r"/>
            <a:r>
              <a:rPr lang="en-US" sz="2000" dirty="0">
                <a:solidFill>
                  <a:prstClr val="black"/>
                </a:solidFill>
              </a:rPr>
              <a:t>- </a:t>
            </a:r>
            <a:r>
              <a:rPr lang="en-US" sz="2000" i="1" dirty="0" smtClean="0">
                <a:solidFill>
                  <a:prstClr val="black"/>
                </a:solidFill>
              </a:rPr>
              <a:t>Juanita Douglas, Chicago </a:t>
            </a:r>
            <a:r>
              <a:rPr lang="en-US" sz="2000" i="1" dirty="0">
                <a:solidFill>
                  <a:prstClr val="black"/>
                </a:solidFill>
              </a:rPr>
              <a:t>Public Schools </a:t>
            </a:r>
            <a:r>
              <a:rPr lang="en-US" sz="2000" i="1" dirty="0" smtClean="0">
                <a:solidFill>
                  <a:prstClr val="black"/>
                </a:solidFill>
              </a:rPr>
              <a:t>Teacher</a:t>
            </a:r>
            <a:endParaRPr lang="en-US" sz="2000" i="1" dirty="0">
              <a:solidFill>
                <a:prstClr val="black"/>
              </a:solidFill>
            </a:endParaRPr>
          </a:p>
        </p:txBody>
      </p:sp>
    </p:spTree>
    <p:extLst>
      <p:ext uri="{BB962C8B-B14F-4D97-AF65-F5344CB8AC3E}">
        <p14:creationId xmlns:p14="http://schemas.microsoft.com/office/powerpoint/2010/main" val="42682124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162439" y="3230336"/>
            <a:ext cx="3614823" cy="2862322"/>
          </a:xfrm>
          <a:prstGeom prst="rect">
            <a:avLst/>
          </a:prstGeom>
          <a:noFill/>
          <a:ln w="15875" cmpd="sng">
            <a:solidFill>
              <a:schemeClr val="tx1"/>
            </a:solidFill>
          </a:ln>
        </p:spPr>
        <p:txBody>
          <a:bodyPr wrap="square" rtlCol="0">
            <a:spAutoFit/>
          </a:bodyPr>
          <a:lstStyle/>
          <a:p>
            <a:pPr marL="285750" indent="-285750">
              <a:buFont typeface="Arial" charset="0"/>
              <a:buChar char="•"/>
            </a:pPr>
            <a:r>
              <a:rPr lang="en-US" sz="2200" dirty="0"/>
              <a:t>A shift from status quo</a:t>
            </a:r>
          </a:p>
          <a:p>
            <a:endParaRPr lang="en-US" sz="1600" dirty="0" smtClean="0"/>
          </a:p>
          <a:p>
            <a:pPr marL="285750" indent="-285750">
              <a:buFont typeface="Arial" charset="0"/>
              <a:buChar char="•"/>
            </a:pPr>
            <a:r>
              <a:rPr lang="en-US" sz="2200" dirty="0" smtClean="0"/>
              <a:t>Mixed stakeholder appetite and commitment</a:t>
            </a:r>
          </a:p>
          <a:p>
            <a:pPr marL="285750" indent="-285750">
              <a:buFont typeface="Arial" charset="0"/>
              <a:buChar char="•"/>
            </a:pPr>
            <a:endParaRPr lang="en-US" sz="2200" dirty="0" smtClean="0"/>
          </a:p>
          <a:p>
            <a:pPr marL="285750" indent="-285750">
              <a:buFont typeface="Arial" charset="0"/>
              <a:buChar char="•"/>
            </a:pPr>
            <a:r>
              <a:rPr lang="en-US" sz="2200" dirty="0"/>
              <a:t>May require legislative </a:t>
            </a:r>
            <a:r>
              <a:rPr lang="en-US" sz="2200" dirty="0" smtClean="0"/>
              <a:t>action and/or fiscal resources</a:t>
            </a:r>
            <a:endParaRPr lang="en-US" sz="1600" dirty="0" smtClean="0"/>
          </a:p>
          <a:p>
            <a:pPr marL="285750" indent="-285750">
              <a:buFont typeface="Arial" charset="0"/>
              <a:buChar char="•"/>
            </a:pPr>
            <a:endParaRPr lang="en-US" sz="100" dirty="0"/>
          </a:p>
          <a:p>
            <a:pPr marL="285750" indent="-285750">
              <a:buFont typeface="Arial" charset="0"/>
              <a:buChar char="•"/>
            </a:pPr>
            <a:endParaRPr lang="en-US" sz="100" dirty="0" smtClean="0"/>
          </a:p>
          <a:p>
            <a:pPr marL="285750" indent="-285750">
              <a:buFont typeface="Arial" charset="0"/>
              <a:buChar char="•"/>
            </a:pPr>
            <a:endParaRPr lang="en-US" sz="100" dirty="0"/>
          </a:p>
          <a:p>
            <a:pPr marL="285750" indent="-285750">
              <a:buFont typeface="Arial" charset="0"/>
              <a:buChar char="•"/>
            </a:pPr>
            <a:endParaRPr lang="en-US" sz="100" dirty="0" smtClean="0"/>
          </a:p>
          <a:p>
            <a:pPr marL="285750" indent="-285750">
              <a:buFont typeface="Arial" charset="0"/>
              <a:buChar char="•"/>
            </a:pPr>
            <a:endParaRPr lang="en-US" sz="100" dirty="0"/>
          </a:p>
          <a:p>
            <a:pPr marL="285750" indent="-285750">
              <a:buFont typeface="Arial" charset="0"/>
              <a:buChar char="•"/>
            </a:pPr>
            <a:endParaRPr lang="en-US" sz="100" dirty="0" smtClean="0"/>
          </a:p>
          <a:p>
            <a:pPr marL="285750" indent="-285750">
              <a:buFont typeface="Arial" charset="0"/>
              <a:buChar char="•"/>
            </a:pPr>
            <a:endParaRPr lang="en-US" sz="100" dirty="0"/>
          </a:p>
          <a:p>
            <a:pPr marL="285750" indent="-285750">
              <a:buFont typeface="Arial" charset="0"/>
              <a:buChar char="•"/>
            </a:pPr>
            <a:endParaRPr lang="en-US" sz="100" dirty="0" smtClean="0"/>
          </a:p>
          <a:p>
            <a:pPr marL="285750" indent="-285750">
              <a:buFont typeface="Arial" charset="0"/>
              <a:buChar char="•"/>
            </a:pPr>
            <a:endParaRPr lang="en-US" sz="100" dirty="0"/>
          </a:p>
          <a:p>
            <a:pPr marL="285750" indent="-285750">
              <a:buFont typeface="Arial" charset="0"/>
              <a:buChar char="•"/>
            </a:pPr>
            <a:endParaRPr lang="en-US" sz="100" dirty="0"/>
          </a:p>
        </p:txBody>
      </p:sp>
      <p:sp>
        <p:nvSpPr>
          <p:cNvPr id="2" name="Title 1"/>
          <p:cNvSpPr>
            <a:spLocks noGrp="1"/>
          </p:cNvSpPr>
          <p:nvPr>
            <p:ph type="title"/>
          </p:nvPr>
        </p:nvSpPr>
        <p:spPr/>
        <p:txBody>
          <a:bodyPr>
            <a:normAutofit fontScale="90000"/>
          </a:bodyPr>
          <a:lstStyle/>
          <a:p>
            <a:r>
              <a:rPr lang="en-US" dirty="0"/>
              <a:t>T</a:t>
            </a:r>
            <a:r>
              <a:rPr lang="en-US" dirty="0" smtClean="0"/>
              <a:t>hese ten recommendations were then placed into two categories: “Bold and Aspirational” and “Within Close Reach” for the CSDE</a:t>
            </a:r>
            <a:endParaRPr lang="en-US" dirty="0"/>
          </a:p>
        </p:txBody>
      </p:sp>
      <p:sp>
        <p:nvSpPr>
          <p:cNvPr id="16" name="TextBox 15"/>
          <p:cNvSpPr txBox="1"/>
          <p:nvPr/>
        </p:nvSpPr>
        <p:spPr>
          <a:xfrm>
            <a:off x="6691093" y="3230336"/>
            <a:ext cx="3607303" cy="2846933"/>
          </a:xfrm>
          <a:prstGeom prst="rect">
            <a:avLst/>
          </a:prstGeom>
          <a:noFill/>
          <a:ln w="15875">
            <a:solidFill>
              <a:schemeClr val="tx1"/>
            </a:solidFill>
          </a:ln>
        </p:spPr>
        <p:txBody>
          <a:bodyPr wrap="square" rtlCol="0">
            <a:spAutoFit/>
          </a:bodyPr>
          <a:lstStyle/>
          <a:p>
            <a:pPr marL="285750" indent="-285750">
              <a:buFont typeface="Arial" charset="0"/>
              <a:buChar char="•"/>
            </a:pPr>
            <a:r>
              <a:rPr lang="en-US" sz="2200" dirty="0"/>
              <a:t>Immediate action possible</a:t>
            </a:r>
            <a:endParaRPr lang="en-US" sz="900" dirty="0"/>
          </a:p>
          <a:p>
            <a:pPr marL="285750" indent="-285750">
              <a:buFont typeface="Arial" charset="0"/>
              <a:buChar char="•"/>
            </a:pPr>
            <a:endParaRPr lang="en-US" sz="2200" dirty="0" smtClean="0"/>
          </a:p>
          <a:p>
            <a:pPr marL="285750" indent="-285750">
              <a:buFont typeface="Arial" charset="0"/>
              <a:buChar char="•"/>
            </a:pPr>
            <a:r>
              <a:rPr lang="en-US" sz="2200" dirty="0" smtClean="0"/>
              <a:t>Manageable projects for a nimble team</a:t>
            </a:r>
          </a:p>
          <a:p>
            <a:endParaRPr lang="en-US" sz="1600" dirty="0" smtClean="0"/>
          </a:p>
          <a:p>
            <a:pPr marL="285750" indent="-285750">
              <a:buFont typeface="Arial" charset="0"/>
              <a:buChar char="•"/>
            </a:pPr>
            <a:r>
              <a:rPr lang="en-US" sz="2200" dirty="0" smtClean="0"/>
              <a:t>Low-to-no cost</a:t>
            </a:r>
          </a:p>
          <a:p>
            <a:endParaRPr lang="en-US" sz="2200" dirty="0" smtClean="0"/>
          </a:p>
          <a:p>
            <a:pPr marL="285750" indent="-285750">
              <a:buFont typeface="Arial" charset="0"/>
              <a:buChar char="•"/>
            </a:pPr>
            <a:endParaRPr lang="en-US" sz="2000" dirty="0" smtClean="0"/>
          </a:p>
          <a:p>
            <a:pPr marL="285750" indent="-285750">
              <a:buFont typeface="Arial" charset="0"/>
              <a:buChar char="•"/>
            </a:pPr>
            <a:endParaRPr lang="en-US" sz="1100" dirty="0" smtClean="0"/>
          </a:p>
        </p:txBody>
      </p:sp>
      <p:sp>
        <p:nvSpPr>
          <p:cNvPr id="3" name="TextBox 2"/>
          <p:cNvSpPr txBox="1"/>
          <p:nvPr/>
        </p:nvSpPr>
        <p:spPr>
          <a:xfrm>
            <a:off x="4020224" y="1500777"/>
            <a:ext cx="3416320" cy="523220"/>
          </a:xfrm>
          <a:prstGeom prst="rect">
            <a:avLst/>
          </a:prstGeom>
          <a:solidFill>
            <a:schemeClr val="bg1">
              <a:lumMod val="50000"/>
            </a:schemeClr>
          </a:solidFill>
          <a:ln>
            <a:solidFill>
              <a:schemeClr val="accent1"/>
            </a:solidFill>
          </a:ln>
        </p:spPr>
        <p:txBody>
          <a:bodyPr wrap="none" rtlCol="0">
            <a:spAutoFit/>
          </a:bodyPr>
          <a:lstStyle/>
          <a:p>
            <a:r>
              <a:rPr lang="en-US" sz="2800" b="1" dirty="0" smtClean="0">
                <a:solidFill>
                  <a:schemeClr val="bg1"/>
                </a:solidFill>
              </a:rPr>
              <a:t>10 Recommendations</a:t>
            </a:r>
            <a:endParaRPr lang="en-US" sz="2800" b="1" dirty="0">
              <a:solidFill>
                <a:schemeClr val="bg1"/>
              </a:solidFill>
            </a:endParaRPr>
          </a:p>
        </p:txBody>
      </p:sp>
      <p:cxnSp>
        <p:nvCxnSpPr>
          <p:cNvPr id="7" name="Straight Connector 6"/>
          <p:cNvCxnSpPr/>
          <p:nvPr/>
        </p:nvCxnSpPr>
        <p:spPr>
          <a:xfrm>
            <a:off x="7431399" y="1866973"/>
            <a:ext cx="104892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991348" y="1866972"/>
            <a:ext cx="1028876"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12" idx="0"/>
          </p:cNvCxnSpPr>
          <p:nvPr/>
        </p:nvCxnSpPr>
        <p:spPr>
          <a:xfrm flipH="1">
            <a:off x="2969851" y="1866973"/>
            <a:ext cx="21498" cy="1363363"/>
          </a:xfrm>
          <a:prstGeom prst="line">
            <a:avLst/>
          </a:prstGeom>
        </p:spPr>
        <p:style>
          <a:lnRef idx="1">
            <a:schemeClr val="accent1"/>
          </a:lnRef>
          <a:fillRef idx="0">
            <a:schemeClr val="accent1"/>
          </a:fillRef>
          <a:effectRef idx="0">
            <a:schemeClr val="accent1"/>
          </a:effectRef>
          <a:fontRef idx="minor">
            <a:schemeClr val="tx1"/>
          </a:fontRef>
        </p:style>
      </p:cxnSp>
      <p:cxnSp>
        <p:nvCxnSpPr>
          <p:cNvPr id="25" name="Straight Connector 24"/>
          <p:cNvCxnSpPr>
            <a:endCxn id="16" idx="0"/>
          </p:cNvCxnSpPr>
          <p:nvPr/>
        </p:nvCxnSpPr>
        <p:spPr>
          <a:xfrm>
            <a:off x="8480323" y="1866972"/>
            <a:ext cx="14422" cy="1363364"/>
          </a:xfrm>
          <a:prstGeom prst="line">
            <a:avLst/>
          </a:prstGeom>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3408866" y="2066391"/>
            <a:ext cx="501446" cy="523220"/>
          </a:xfrm>
          <a:prstGeom prst="rect">
            <a:avLst/>
          </a:prstGeom>
          <a:noFill/>
        </p:spPr>
        <p:txBody>
          <a:bodyPr wrap="square" rtlCol="0">
            <a:spAutoFit/>
          </a:bodyPr>
          <a:lstStyle/>
          <a:p>
            <a:endParaRPr lang="en-US" sz="2800" dirty="0">
              <a:solidFill>
                <a:srgbClr val="0070C0"/>
              </a:solidFill>
            </a:endParaRPr>
          </a:p>
        </p:txBody>
      </p:sp>
      <p:sp>
        <p:nvSpPr>
          <p:cNvPr id="28" name="Rectangle 27"/>
          <p:cNvSpPr/>
          <p:nvPr/>
        </p:nvSpPr>
        <p:spPr>
          <a:xfrm>
            <a:off x="1162439" y="2332969"/>
            <a:ext cx="3614823" cy="728762"/>
          </a:xfrm>
          <a:prstGeom prst="rect">
            <a:avLst/>
          </a:prstGeom>
          <a:solidFill>
            <a:srgbClr val="648CC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smtClean="0">
                <a:solidFill>
                  <a:schemeClr val="bg1"/>
                </a:solidFill>
              </a:rPr>
              <a:t>Bold &amp; Aspirational (4)</a:t>
            </a:r>
          </a:p>
          <a:p>
            <a:pPr algn="ctr"/>
            <a:r>
              <a:rPr lang="en-US" sz="2000" b="1" i="1" dirty="0" smtClean="0">
                <a:solidFill>
                  <a:schemeClr val="bg1"/>
                </a:solidFill>
              </a:rPr>
              <a:t>“Non-traditional, visionary”</a:t>
            </a:r>
            <a:endParaRPr lang="en-US" sz="2000" i="1" dirty="0">
              <a:solidFill>
                <a:schemeClr val="bg1"/>
              </a:solidFill>
            </a:endParaRPr>
          </a:p>
        </p:txBody>
      </p:sp>
      <p:sp>
        <p:nvSpPr>
          <p:cNvPr id="29" name="Rectangle 28"/>
          <p:cNvSpPr/>
          <p:nvPr/>
        </p:nvSpPr>
        <p:spPr>
          <a:xfrm>
            <a:off x="6682144" y="2332969"/>
            <a:ext cx="3616252" cy="728762"/>
          </a:xfrm>
          <a:prstGeom prst="rect">
            <a:avLst/>
          </a:prstGeom>
          <a:solidFill>
            <a:srgbClr val="648CC7"/>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smtClean="0">
                <a:solidFill>
                  <a:schemeClr val="bg1"/>
                </a:solidFill>
              </a:rPr>
              <a:t>Within Close Reach (6)</a:t>
            </a:r>
          </a:p>
          <a:p>
            <a:pPr algn="ctr"/>
            <a:r>
              <a:rPr lang="en-US" sz="2000" b="1" i="1" dirty="0" smtClean="0">
                <a:solidFill>
                  <a:schemeClr val="bg1"/>
                </a:solidFill>
              </a:rPr>
              <a:t>“Low-hanging fruit”</a:t>
            </a:r>
            <a:endParaRPr lang="en-US" sz="2000" b="1" i="1" dirty="0">
              <a:solidFill>
                <a:schemeClr val="bg1"/>
              </a:solidFill>
            </a:endParaRPr>
          </a:p>
        </p:txBody>
      </p:sp>
    </p:spTree>
    <p:extLst>
      <p:ext uri="{BB962C8B-B14F-4D97-AF65-F5344CB8AC3E}">
        <p14:creationId xmlns:p14="http://schemas.microsoft.com/office/powerpoint/2010/main" val="190359953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Recommendation: Develop EPP </a:t>
            </a:r>
            <a:r>
              <a:rPr lang="en-US" b="1" dirty="0" smtClean="0"/>
              <a:t>Pathways </a:t>
            </a:r>
            <a:r>
              <a:rPr lang="en-US" b="1" dirty="0"/>
              <a:t>for Community College </a:t>
            </a:r>
            <a:r>
              <a:rPr lang="en-US" b="1" dirty="0" smtClean="0"/>
              <a:t>Students </a:t>
            </a:r>
            <a:r>
              <a:rPr lang="en-US" b="1" dirty="0"/>
              <a:t/>
            </a:r>
            <a:br>
              <a:rPr lang="en-US" b="1" dirty="0"/>
            </a:br>
            <a:r>
              <a:rPr lang="en-US" i="1" dirty="0">
                <a:ea typeface="Calibri" charset="0"/>
                <a:cs typeface="Calibri" charset="0"/>
              </a:rPr>
              <a:t>Bold and Aspirational </a:t>
            </a:r>
            <a:endParaRPr lang="en-US" dirty="0"/>
          </a:p>
        </p:txBody>
      </p:sp>
      <p:graphicFrame>
        <p:nvGraphicFramePr>
          <p:cNvPr id="4" name="Diagram 3"/>
          <p:cNvGraphicFramePr/>
          <p:nvPr>
            <p:extLst>
              <p:ext uri="{D42A27DB-BD31-4B8C-83A1-F6EECF244321}">
                <p14:modId xmlns:p14="http://schemas.microsoft.com/office/powerpoint/2010/main" val="627829830"/>
              </p:ext>
            </p:extLst>
          </p:nvPr>
        </p:nvGraphicFramePr>
        <p:xfrm>
          <a:off x="709957" y="1514104"/>
          <a:ext cx="10736317" cy="43852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9359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344488" y="2947121"/>
            <a:ext cx="1463675" cy="1320945"/>
          </a:xfrm>
          <a:prstGeom prst="rect">
            <a:avLst/>
          </a:prstGeom>
        </p:spPr>
      </p:pic>
      <p:graphicFrame>
        <p:nvGraphicFramePr>
          <p:cNvPr id="15" name="Content Placeholder 10"/>
          <p:cNvGraphicFramePr>
            <a:graphicFrameLocks noGrp="1"/>
          </p:cNvGraphicFramePr>
          <p:nvPr>
            <p:ph idx="10"/>
            <p:extLst>
              <p:ext uri="{D42A27DB-BD31-4B8C-83A1-F6EECF244321}">
                <p14:modId xmlns:p14="http://schemas.microsoft.com/office/powerpoint/2010/main" val="1199999032"/>
              </p:ext>
            </p:extLst>
          </p:nvPr>
        </p:nvGraphicFramePr>
        <p:xfrm>
          <a:off x="1987549" y="1698864"/>
          <a:ext cx="9946145" cy="3817458"/>
        </p:xfrm>
        <a:graphic>
          <a:graphicData uri="http://schemas.openxmlformats.org/drawingml/2006/table">
            <a:tbl>
              <a:tblPr bandRow="1">
                <a:tableStyleId>{B301B821-A1FF-4177-AEE7-76D212191A09}</a:tableStyleId>
              </a:tblPr>
              <a:tblGrid>
                <a:gridCol w="1648009"/>
                <a:gridCol w="8298136"/>
              </a:tblGrid>
              <a:tr h="610434">
                <a:tc>
                  <a:txBody>
                    <a:bodyPr/>
                    <a:lstStyle/>
                    <a:p>
                      <a:r>
                        <a:rPr lang="en-US" sz="1400" b="1" dirty="0" smtClean="0"/>
                        <a:t>Description</a:t>
                      </a:r>
                      <a:r>
                        <a:rPr lang="en-US" sz="1400" b="1" baseline="0" dirty="0" smtClean="0"/>
                        <a:t> </a:t>
                      </a:r>
                      <a:endParaRPr lang="en-US" sz="1400" b="1" dirty="0"/>
                    </a:p>
                  </a:txBody>
                  <a:tcPr marL="90574" marR="90574" anchor="ctr"/>
                </a:tc>
                <a:tc>
                  <a:txBody>
                    <a:bodyPr/>
                    <a:lstStyle/>
                    <a:p>
                      <a:r>
                        <a:rPr lang="en-US" sz="1400" b="0" i="0" kern="1200" dirty="0" smtClean="0">
                          <a:solidFill>
                            <a:schemeClr val="dk1"/>
                          </a:solidFill>
                          <a:effectLst/>
                          <a:latin typeface="+mn-lt"/>
                          <a:ea typeface="+mn-ea"/>
                          <a:cs typeface="+mn-cs"/>
                        </a:rPr>
                        <a:t>Program within Eastern Illinois University that supports minority students in their pursuit of an undergraduate teaching degree. </a:t>
                      </a:r>
                      <a:r>
                        <a:rPr lang="en-US" sz="1400" b="0" i="0" dirty="0" smtClean="0"/>
                        <a:t>Through a local network of chapters at 22 Illinois community colleges</a:t>
                      </a:r>
                      <a:r>
                        <a:rPr lang="en-US" sz="1400" b="0" dirty="0" smtClean="0"/>
                        <a:t>, MTIEP </a:t>
                      </a:r>
                      <a:r>
                        <a:rPr lang="en-US" sz="1400" b="0" i="0" kern="1200" dirty="0" smtClean="0">
                          <a:solidFill>
                            <a:schemeClr val="dk1"/>
                          </a:solidFill>
                          <a:effectLst/>
                          <a:latin typeface="+mn-lt"/>
                          <a:ea typeface="+mn-ea"/>
                          <a:cs typeface="+mn-cs"/>
                        </a:rPr>
                        <a:t>provides prospective and current education majors information and support on transfer articulation, academic advising, teacher certification, test preparation, reading comprehension tests and financial aid resources</a:t>
                      </a:r>
                      <a:r>
                        <a:rPr lang="en-US" sz="1400" b="0" i="0" kern="1200" baseline="0" dirty="0" smtClean="0">
                          <a:solidFill>
                            <a:schemeClr val="dk1"/>
                          </a:solidFill>
                          <a:effectLst/>
                          <a:latin typeface="+mn-lt"/>
                          <a:ea typeface="+mn-ea"/>
                          <a:cs typeface="+mn-cs"/>
                        </a:rPr>
                        <a:t> by </a:t>
                      </a:r>
                      <a:r>
                        <a:rPr lang="en-US" sz="1400" b="0" i="0" kern="1200" dirty="0" smtClean="0">
                          <a:solidFill>
                            <a:schemeClr val="dk1"/>
                          </a:solidFill>
                          <a:effectLst/>
                          <a:latin typeface="+mn-lt"/>
                          <a:ea typeface="+mn-ea"/>
                          <a:cs typeface="+mn-cs"/>
                        </a:rPr>
                        <a:t>coalitions of students, educators, and community leaders</a:t>
                      </a:r>
                      <a:endParaRPr lang="en-US" sz="1400" b="0" i="0" kern="1200" dirty="0">
                        <a:solidFill>
                          <a:schemeClr val="dk1"/>
                        </a:solidFill>
                        <a:effectLst/>
                        <a:latin typeface="+mn-lt"/>
                        <a:ea typeface="+mn-ea"/>
                        <a:cs typeface="+mn-cs"/>
                      </a:endParaRPr>
                    </a:p>
                  </a:txBody>
                  <a:tcPr marL="90574" marR="90574" anchor="ctr"/>
                </a:tc>
              </a:tr>
              <a:tr h="492107">
                <a:tc>
                  <a:txBody>
                    <a:bodyPr/>
                    <a:lstStyle/>
                    <a:p>
                      <a:r>
                        <a:rPr lang="en-US" sz="1400" b="1" dirty="0" smtClean="0"/>
                        <a:t>Scope of Reach</a:t>
                      </a:r>
                      <a:endParaRPr lang="en-US" sz="1400" b="1" dirty="0"/>
                    </a:p>
                  </a:txBody>
                  <a:tcPr marL="90574" marR="9057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7,000 students have engaged with MTIEP across 22 community colleges since its founding</a:t>
                      </a:r>
                    </a:p>
                  </a:txBody>
                  <a:tcPr marL="90574" marR="90574" anchor="ctr"/>
                </a:tc>
              </a:tr>
              <a:tr h="428083">
                <a:tc>
                  <a:txBody>
                    <a:bodyPr/>
                    <a:lstStyle/>
                    <a:p>
                      <a:r>
                        <a:rPr lang="en-US" sz="1400" b="1" dirty="0" smtClean="0"/>
                        <a:t>Timeframe</a:t>
                      </a:r>
                      <a:endParaRPr lang="en-US" sz="1400" b="1" dirty="0"/>
                    </a:p>
                  </a:txBody>
                  <a:tcPr marL="90574" marR="90574" anchor="ctr"/>
                </a:tc>
                <a:tc>
                  <a:txBody>
                    <a:bodyPr/>
                    <a:lstStyle/>
                    <a:p>
                      <a:r>
                        <a:rPr lang="en-US" sz="1400" baseline="0" dirty="0" smtClean="0">
                          <a:solidFill>
                            <a:schemeClr val="tx1"/>
                          </a:solidFill>
                        </a:rPr>
                        <a:t>1993 - Present</a:t>
                      </a:r>
                      <a:endParaRPr lang="en-US" sz="1400" dirty="0">
                        <a:solidFill>
                          <a:schemeClr val="tx1"/>
                        </a:solidFill>
                      </a:endParaRPr>
                    </a:p>
                  </a:txBody>
                  <a:tcPr marL="90574" marR="90574" anchor="ctr"/>
                </a:tc>
              </a:tr>
              <a:tr h="428083">
                <a:tc>
                  <a:txBody>
                    <a:bodyPr/>
                    <a:lstStyle/>
                    <a:p>
                      <a:r>
                        <a:rPr lang="en-US" sz="1400" b="1" dirty="0" smtClean="0"/>
                        <a:t>Budget/Sources</a:t>
                      </a:r>
                      <a:r>
                        <a:rPr lang="en-US" sz="1400" b="1" baseline="0" dirty="0" smtClean="0"/>
                        <a:t> of funds</a:t>
                      </a:r>
                      <a:endParaRPr lang="en-US" sz="1400" b="1" dirty="0" smtClean="0"/>
                    </a:p>
                  </a:txBody>
                  <a:tcPr marL="90574" marR="90574" anchor="ctr"/>
                </a:tc>
                <a:tc>
                  <a:txBody>
                    <a:bodyPr/>
                    <a:lstStyle/>
                    <a:p>
                      <a:r>
                        <a:rPr lang="en-US" sz="1400" dirty="0" smtClean="0">
                          <a:solidFill>
                            <a:schemeClr val="tx1"/>
                          </a:solidFill>
                        </a:rPr>
                        <a:t>State funded via the Illinois</a:t>
                      </a:r>
                      <a:r>
                        <a:rPr lang="en-US" sz="1400" baseline="0" dirty="0" smtClean="0">
                          <a:solidFill>
                            <a:schemeClr val="tx1"/>
                          </a:solidFill>
                        </a:rPr>
                        <a:t> Board of Higher Education, </a:t>
                      </a:r>
                      <a:r>
                        <a:rPr lang="en-US" sz="1400" dirty="0" smtClean="0">
                          <a:solidFill>
                            <a:schemeClr val="tx1"/>
                          </a:solidFill>
                        </a:rPr>
                        <a:t>Higher Education Cooperative Act (HECA),</a:t>
                      </a:r>
                      <a:r>
                        <a:rPr lang="en-US" sz="1400" baseline="0" dirty="0" smtClean="0">
                          <a:solidFill>
                            <a:schemeClr val="tx1"/>
                          </a:solidFill>
                        </a:rPr>
                        <a:t> contributing</a:t>
                      </a:r>
                      <a:r>
                        <a:rPr lang="en-US" sz="1400" dirty="0" smtClean="0">
                          <a:solidFill>
                            <a:schemeClr val="tx1"/>
                          </a:solidFill>
                        </a:rPr>
                        <a:t> ~$99,400 annually</a:t>
                      </a:r>
                      <a:endParaRPr lang="en-US" sz="1400" dirty="0">
                        <a:solidFill>
                          <a:schemeClr val="tx1"/>
                        </a:solidFill>
                      </a:endParaRPr>
                    </a:p>
                  </a:txBody>
                  <a:tcPr marL="90574" marR="90574" anchor="ctr"/>
                </a:tc>
              </a:tr>
              <a:tr h="610434">
                <a:tc>
                  <a:txBody>
                    <a:bodyPr/>
                    <a:lstStyle/>
                    <a:p>
                      <a:r>
                        <a:rPr lang="en-US" sz="1400" b="1" dirty="0" smtClean="0"/>
                        <a:t>Actor Implementing</a:t>
                      </a:r>
                      <a:endParaRPr lang="en-US" sz="1400" b="1" dirty="0"/>
                    </a:p>
                  </a:txBody>
                  <a:tcPr marL="90574" marR="90574" anchor="ctr"/>
                </a:tc>
                <a:tc>
                  <a:txBody>
                    <a:bodyPr/>
                    <a:lstStyle/>
                    <a:p>
                      <a:r>
                        <a:rPr lang="en-US" sz="1400" dirty="0" smtClean="0">
                          <a:solidFill>
                            <a:schemeClr val="tx1"/>
                          </a:solidFill>
                        </a:rPr>
                        <a:t>Eastern</a:t>
                      </a:r>
                      <a:r>
                        <a:rPr lang="en-US" sz="1400" baseline="0" dirty="0" smtClean="0">
                          <a:solidFill>
                            <a:schemeClr val="tx1"/>
                          </a:solidFill>
                        </a:rPr>
                        <a:t> Illinois University’s College of Education &amp; Professional Studies</a:t>
                      </a:r>
                      <a:endParaRPr lang="en-US" sz="1400" dirty="0">
                        <a:solidFill>
                          <a:schemeClr val="tx1"/>
                        </a:solidFill>
                      </a:endParaRPr>
                    </a:p>
                  </a:txBody>
                  <a:tcPr marL="90574" marR="90574" anchor="ctr"/>
                </a:tc>
              </a:tr>
              <a:tr h="610434">
                <a:tc>
                  <a:txBody>
                    <a:bodyPr/>
                    <a:lstStyle/>
                    <a:p>
                      <a:r>
                        <a:rPr lang="en-US" sz="1400" b="1" dirty="0" smtClean="0"/>
                        <a:t>Results</a:t>
                      </a:r>
                      <a:endParaRPr lang="en-US" sz="1400" b="1" dirty="0"/>
                    </a:p>
                  </a:txBody>
                  <a:tcPr marL="90574" marR="90574" anchor="ctr"/>
                </a:tc>
                <a:tc>
                  <a:txBody>
                    <a:bodyPr/>
                    <a:lstStyle/>
                    <a:p>
                      <a:pPr marL="0" marR="0" indent="0" algn="l" defTabSz="914400" rtl="0" eaLnBrk="1" fontAlgn="auto" latinLnBrk="0" hangingPunct="1">
                        <a:lnSpc>
                          <a:spcPct val="100000"/>
                        </a:lnSpc>
                        <a:spcBef>
                          <a:spcPts val="0"/>
                        </a:spcBef>
                        <a:spcAft>
                          <a:spcPts val="0"/>
                        </a:spcAft>
                        <a:buClrTx/>
                        <a:buSzTx/>
                        <a:buFont typeface="Arial" charset="0"/>
                        <a:buNone/>
                        <a:tabLst/>
                        <a:defRPr/>
                      </a:pPr>
                      <a:r>
                        <a:rPr lang="en-US" sz="1400" dirty="0" smtClean="0"/>
                        <a:t>Since inception, 133 students have completed a Bachelor of Science or Master of Science in Education and are currently employed in Illinois educational institutions</a:t>
                      </a:r>
                      <a:endParaRPr lang="en-US" sz="1400" dirty="0" smtClean="0">
                        <a:ea typeface="Arial" charset="0"/>
                        <a:cs typeface="Arial" charset="0"/>
                      </a:endParaRPr>
                    </a:p>
                  </a:txBody>
                  <a:tcPr marL="90574" marR="90574" anchor="ctr"/>
                </a:tc>
              </a:tr>
            </a:tbl>
          </a:graphicData>
        </a:graphic>
      </p:graphicFrame>
      <p:sp>
        <p:nvSpPr>
          <p:cNvPr id="7" name="Title 1"/>
          <p:cNvSpPr txBox="1">
            <a:spLocks/>
          </p:cNvSpPr>
          <p:nvPr/>
        </p:nvSpPr>
        <p:spPr>
          <a:xfrm>
            <a:off x="343948" y="174626"/>
            <a:ext cx="12225177" cy="926524"/>
          </a:xfrm>
          <a:prstGeom prst="rect">
            <a:avLst/>
          </a:prstGeom>
          <a:noFill/>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sz="3000" b="1" dirty="0"/>
              <a:t>Spotlight: </a:t>
            </a:r>
            <a:r>
              <a:rPr lang="en-US" sz="3000" dirty="0"/>
              <a:t>Minority Teacher Identification &amp; Enrichment Program (MTIEP) </a:t>
            </a:r>
            <a:r>
              <a:rPr lang="mr-IN" sz="3000" dirty="0"/>
              <a:t>–</a:t>
            </a:r>
            <a:r>
              <a:rPr lang="en-US" sz="3000" dirty="0"/>
              <a:t> (IL)</a:t>
            </a:r>
          </a:p>
        </p:txBody>
      </p:sp>
    </p:spTree>
    <p:extLst>
      <p:ext uri="{BB962C8B-B14F-4D97-AF65-F5344CB8AC3E}">
        <p14:creationId xmlns:p14="http://schemas.microsoft.com/office/powerpoint/2010/main" val="7674953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smtClean="0"/>
              <a:t>Recommendation: Support Non-Certified Staff’s Transition to Teaching</a:t>
            </a:r>
            <a:r>
              <a:rPr lang="en-US" dirty="0" smtClean="0"/>
              <a:t/>
            </a:r>
            <a:br>
              <a:rPr lang="en-US" dirty="0" smtClean="0"/>
            </a:br>
            <a:r>
              <a:rPr lang="en-US" i="1" dirty="0">
                <a:ea typeface="Calibri" charset="0"/>
                <a:cs typeface="Calibri" charset="0"/>
              </a:rPr>
              <a:t>Bold and Aspirational </a:t>
            </a:r>
            <a:endParaRPr lang="en-US" dirty="0"/>
          </a:p>
        </p:txBody>
      </p:sp>
      <p:graphicFrame>
        <p:nvGraphicFramePr>
          <p:cNvPr id="15" name="Diagram 14"/>
          <p:cNvGraphicFramePr>
            <a:graphicFrameLocks noChangeAspect="1"/>
          </p:cNvGraphicFramePr>
          <p:nvPr>
            <p:extLst>
              <p:ext uri="{D42A27DB-BD31-4B8C-83A1-F6EECF244321}">
                <p14:modId xmlns:p14="http://schemas.microsoft.com/office/powerpoint/2010/main" val="1668993653"/>
              </p:ext>
            </p:extLst>
          </p:nvPr>
        </p:nvGraphicFramePr>
        <p:xfrm>
          <a:off x="515414" y="1719769"/>
          <a:ext cx="11078290" cy="40250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77638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b="1" dirty="0"/>
              <a:t>Spotlight: </a:t>
            </a:r>
            <a:r>
              <a:rPr lang="en-US" sz="2900" dirty="0"/>
              <a:t>LEAP to Teacher Program at Queens </a:t>
            </a:r>
            <a:r>
              <a:rPr lang="en-US" sz="2900" dirty="0" smtClean="0"/>
              <a:t>College </a:t>
            </a:r>
            <a:r>
              <a:rPr lang="mr-IN" sz="2900" dirty="0"/>
              <a:t>–</a:t>
            </a:r>
            <a:r>
              <a:rPr lang="en-US" sz="2900" dirty="0" smtClean="0"/>
              <a:t> </a:t>
            </a:r>
            <a:r>
              <a:rPr lang="en-US" sz="2900" dirty="0"/>
              <a:t>(NY)</a:t>
            </a:r>
          </a:p>
        </p:txBody>
      </p:sp>
      <p:pic>
        <p:nvPicPr>
          <p:cNvPr id="5" name="Content Placeholder 4"/>
          <p:cNvPicPr>
            <a:picLocks noGrp="1" noChangeAspect="1"/>
          </p:cNvPicPr>
          <p:nvPr>
            <p:ph idx="1"/>
          </p:nvPr>
        </p:nvPicPr>
        <p:blipFill>
          <a:blip r:embed="rId3"/>
          <a:stretch>
            <a:fillRect/>
          </a:stretch>
        </p:blipFill>
        <p:spPr>
          <a:xfrm>
            <a:off x="370681" y="2901950"/>
            <a:ext cx="1411288" cy="1411288"/>
          </a:xfrm>
          <a:prstGeom prst="rect">
            <a:avLst/>
          </a:prstGeom>
        </p:spPr>
      </p:pic>
      <p:graphicFrame>
        <p:nvGraphicFramePr>
          <p:cNvPr id="17" name="Content Placeholder 10"/>
          <p:cNvGraphicFramePr>
            <a:graphicFrameLocks noGrp="1"/>
          </p:cNvGraphicFramePr>
          <p:nvPr>
            <p:ph idx="10"/>
            <p:extLst>
              <p:ext uri="{D42A27DB-BD31-4B8C-83A1-F6EECF244321}">
                <p14:modId xmlns:p14="http://schemas.microsoft.com/office/powerpoint/2010/main" val="346925887"/>
              </p:ext>
            </p:extLst>
          </p:nvPr>
        </p:nvGraphicFramePr>
        <p:xfrm>
          <a:off x="1987550" y="1392238"/>
          <a:ext cx="9799496" cy="4177957"/>
        </p:xfrm>
        <a:graphic>
          <a:graphicData uri="http://schemas.openxmlformats.org/drawingml/2006/table">
            <a:tbl>
              <a:tblPr bandRow="1">
                <a:tableStyleId>{B301B821-A1FF-4177-AEE7-76D212191A09}</a:tableStyleId>
              </a:tblPr>
              <a:tblGrid>
                <a:gridCol w="1623710"/>
                <a:gridCol w="8175786"/>
              </a:tblGrid>
              <a:tr h="610434">
                <a:tc>
                  <a:txBody>
                    <a:bodyPr/>
                    <a:lstStyle/>
                    <a:p>
                      <a:r>
                        <a:rPr lang="en-US" sz="1400" b="1" dirty="0" smtClean="0"/>
                        <a:t>Description</a:t>
                      </a:r>
                      <a:r>
                        <a:rPr lang="en-US" sz="1400" b="1" baseline="0" dirty="0" smtClean="0"/>
                        <a:t> </a:t>
                      </a:r>
                      <a:endParaRPr lang="en-US" sz="1400" b="1" dirty="0"/>
                    </a:p>
                  </a:txBody>
                  <a:tcPr marL="90574" marR="90574" anchor="ctr"/>
                </a:tc>
                <a:tc>
                  <a:txBody>
                    <a:bodyPr/>
                    <a:lstStyle/>
                    <a:p>
                      <a:pPr marL="0" indent="0">
                        <a:buNone/>
                      </a:pPr>
                      <a:r>
                        <a:rPr lang="en-US" sz="1400" b="0" dirty="0" smtClean="0"/>
                        <a:t>Paraprofessional participants receive EPP tuition as well as released time and/or summer stipend from the NYC Department of Education. Paraprofessionals remain engaged in the community and continue working in schools while enrolled at Queens College as a</a:t>
                      </a:r>
                      <a:r>
                        <a:rPr lang="en-US" sz="1400" b="0" baseline="0" dirty="0" smtClean="0"/>
                        <a:t> part-time</a:t>
                      </a:r>
                      <a:r>
                        <a:rPr lang="en-US" sz="1400" b="0" dirty="0" smtClean="0"/>
                        <a:t> undergraduate or graduate student (depending on prior educational degree attainment)</a:t>
                      </a:r>
                      <a:endParaRPr lang="en-US" sz="1400" b="0" dirty="0"/>
                    </a:p>
                  </a:txBody>
                  <a:tcPr marL="90574" marR="90574" anchor="ctr"/>
                </a:tc>
              </a:tr>
              <a:tr h="492107">
                <a:tc>
                  <a:txBody>
                    <a:bodyPr/>
                    <a:lstStyle/>
                    <a:p>
                      <a:r>
                        <a:rPr lang="en-US" sz="1400" b="1" dirty="0" smtClean="0"/>
                        <a:t>Scope of Reach</a:t>
                      </a:r>
                      <a:endParaRPr lang="en-US" sz="1400" b="1" dirty="0"/>
                    </a:p>
                  </a:txBody>
                  <a:tcPr marL="90574" marR="9057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solidFill>
                            <a:schemeClr val="tx1"/>
                          </a:solidFill>
                        </a:rPr>
                        <a:t>706 students (between 1996-2009); full time paraprofessionals employed by NYC public schools who do not have a Bachelor’s degree</a:t>
                      </a:r>
                      <a:r>
                        <a:rPr lang="en-US" sz="1400" baseline="0" dirty="0" smtClean="0">
                          <a:solidFill>
                            <a:schemeClr val="tx1"/>
                          </a:solidFill>
                        </a:rPr>
                        <a:t> </a:t>
                      </a:r>
                      <a:endParaRPr lang="en-US" sz="1400" dirty="0" smtClean="0">
                        <a:solidFill>
                          <a:schemeClr val="tx1"/>
                        </a:solidFill>
                      </a:endParaRPr>
                    </a:p>
                  </a:txBody>
                  <a:tcPr marL="90574" marR="90574" anchor="ctr"/>
                </a:tc>
              </a:tr>
              <a:tr h="428083">
                <a:tc>
                  <a:txBody>
                    <a:bodyPr/>
                    <a:lstStyle/>
                    <a:p>
                      <a:r>
                        <a:rPr lang="en-US" sz="1400" b="1" dirty="0" smtClean="0"/>
                        <a:t>Timeframe</a:t>
                      </a:r>
                      <a:endParaRPr lang="en-US" sz="1400" b="1" dirty="0"/>
                    </a:p>
                  </a:txBody>
                  <a:tcPr marL="90574" marR="90574" anchor="ctr"/>
                </a:tc>
                <a:tc>
                  <a:txBody>
                    <a:bodyPr/>
                    <a:lstStyle/>
                    <a:p>
                      <a:r>
                        <a:rPr lang="en-US" sz="1400" dirty="0" smtClean="0"/>
                        <a:t>Since</a:t>
                      </a:r>
                      <a:r>
                        <a:rPr lang="en-US" sz="1400" baseline="0" dirty="0" smtClean="0"/>
                        <a:t> 1996</a:t>
                      </a:r>
                      <a:endParaRPr lang="en-US" sz="1400" dirty="0"/>
                    </a:p>
                  </a:txBody>
                  <a:tcPr marL="90574" marR="90574" anchor="ctr"/>
                </a:tc>
              </a:tr>
              <a:tr h="428083">
                <a:tc>
                  <a:txBody>
                    <a:bodyPr/>
                    <a:lstStyle/>
                    <a:p>
                      <a:r>
                        <a:rPr lang="en-US" sz="1400" b="1" dirty="0" smtClean="0"/>
                        <a:t>Budget/Sources</a:t>
                      </a:r>
                      <a:r>
                        <a:rPr lang="en-US" sz="1400" b="1" baseline="0" dirty="0" smtClean="0"/>
                        <a:t> of funds</a:t>
                      </a:r>
                      <a:endParaRPr lang="en-US" sz="1400" b="1" dirty="0" smtClean="0"/>
                    </a:p>
                  </a:txBody>
                  <a:tcPr marL="90574" marR="90574" anchor="ctr"/>
                </a:tc>
                <a:tc>
                  <a:txBody>
                    <a:bodyPr/>
                    <a:lstStyle/>
                    <a:p>
                      <a:r>
                        <a:rPr lang="en-US" sz="1400" dirty="0" smtClean="0"/>
                        <a:t>Budget unknown; funded by NYC Department</a:t>
                      </a:r>
                      <a:r>
                        <a:rPr lang="en-US" sz="1400" baseline="0" dirty="0" smtClean="0"/>
                        <a:t> of Education</a:t>
                      </a:r>
                      <a:endParaRPr lang="en-US" sz="1400" dirty="0"/>
                    </a:p>
                  </a:txBody>
                  <a:tcPr marL="90574" marR="90574" anchor="ctr"/>
                </a:tc>
              </a:tr>
              <a:tr h="610434">
                <a:tc>
                  <a:txBody>
                    <a:bodyPr/>
                    <a:lstStyle/>
                    <a:p>
                      <a:r>
                        <a:rPr lang="en-US" sz="1400" b="1" dirty="0" smtClean="0"/>
                        <a:t>Actor Implementing</a:t>
                      </a:r>
                      <a:endParaRPr lang="en-US" sz="1400" b="1" dirty="0"/>
                    </a:p>
                  </a:txBody>
                  <a:tcPr marL="90574" marR="90574" anchor="ctr"/>
                </a:tc>
                <a:tc>
                  <a:txBody>
                    <a:bodyPr/>
                    <a:lstStyle/>
                    <a:p>
                      <a:r>
                        <a:rPr lang="en-US" sz="1400" dirty="0" smtClean="0"/>
                        <a:t>Queens College,</a:t>
                      </a:r>
                      <a:r>
                        <a:rPr lang="en-US" sz="1400" baseline="0" dirty="0" smtClean="0"/>
                        <a:t> CUNY &amp; Supported by United Federation of Teachers</a:t>
                      </a:r>
                      <a:endParaRPr lang="en-US" sz="1400" dirty="0"/>
                    </a:p>
                  </a:txBody>
                  <a:tcPr marL="90574" marR="90574" anchor="ctr"/>
                </a:tc>
              </a:tr>
              <a:tr h="610434">
                <a:tc>
                  <a:txBody>
                    <a:bodyPr/>
                    <a:lstStyle/>
                    <a:p>
                      <a:r>
                        <a:rPr lang="en-US" sz="1400" b="1" dirty="0" smtClean="0"/>
                        <a:t>Results</a:t>
                      </a:r>
                      <a:endParaRPr lang="en-US" sz="1400" b="1" dirty="0"/>
                    </a:p>
                  </a:txBody>
                  <a:tcPr marL="90574" marR="90574" anchor="ctr"/>
                </a:tc>
                <a:tc>
                  <a:txBody>
                    <a:bodyPr/>
                    <a:lstStyle/>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smtClean="0"/>
                        <a:t>46.6% of LEAP</a:t>
                      </a:r>
                      <a:r>
                        <a:rPr lang="en-US" sz="1400" baseline="0" dirty="0" smtClean="0"/>
                        <a:t> </a:t>
                      </a:r>
                      <a:r>
                        <a:rPr lang="en-US" sz="1400" dirty="0" smtClean="0"/>
                        <a:t>alumni are</a:t>
                      </a:r>
                      <a:r>
                        <a:rPr lang="en-US" sz="1400" baseline="0" dirty="0" smtClean="0"/>
                        <a:t> non-white</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smtClean="0"/>
                        <a:t>43% college</a:t>
                      </a:r>
                      <a:r>
                        <a:rPr lang="en-US" sz="1400" baseline="0" dirty="0" smtClean="0"/>
                        <a:t> </a:t>
                      </a:r>
                      <a:r>
                        <a:rPr lang="en-US" sz="1400" dirty="0" smtClean="0"/>
                        <a:t>graduation rate for part-time</a:t>
                      </a:r>
                      <a:r>
                        <a:rPr lang="en-US" sz="1400" baseline="0" dirty="0" smtClean="0"/>
                        <a:t> students </a:t>
                      </a:r>
                      <a:r>
                        <a:rPr lang="en-US" sz="1400" dirty="0" smtClean="0"/>
                        <a:t>within 8 years (compared with national average of 25%) </a:t>
                      </a:r>
                      <a:r>
                        <a:rPr lang="en-US" sz="1400" baseline="0" dirty="0" smtClean="0"/>
                        <a:t>55.5% of LEAP teachers taught for 3-9 years (as compared to national average of 36.3%)</a:t>
                      </a:r>
                    </a:p>
                    <a:p>
                      <a:pPr marL="285750" marR="0" indent="-285750" algn="l" defTabSz="914400" rtl="0" eaLnBrk="1" fontAlgn="auto" latinLnBrk="0" hangingPunct="1">
                        <a:lnSpc>
                          <a:spcPct val="100000"/>
                        </a:lnSpc>
                        <a:spcBef>
                          <a:spcPts val="0"/>
                        </a:spcBef>
                        <a:spcAft>
                          <a:spcPts val="0"/>
                        </a:spcAft>
                        <a:buClrTx/>
                        <a:buSzTx/>
                        <a:buFont typeface="Arial" charset="0"/>
                        <a:buChar char="•"/>
                        <a:tabLst/>
                        <a:defRPr/>
                      </a:pPr>
                      <a:r>
                        <a:rPr lang="en-US" sz="1400" dirty="0" smtClean="0"/>
                        <a:t>Almost</a:t>
                      </a:r>
                      <a:r>
                        <a:rPr lang="en-US" sz="1400" baseline="0" dirty="0" smtClean="0"/>
                        <a:t> </a:t>
                      </a:r>
                      <a:r>
                        <a:rPr lang="en-US" sz="1400" baseline="0" dirty="0" smtClean="0">
                          <a:solidFill>
                            <a:schemeClr val="tx1"/>
                          </a:solidFill>
                        </a:rPr>
                        <a:t>half</a:t>
                      </a:r>
                      <a:r>
                        <a:rPr lang="en-US" sz="1400" dirty="0" smtClean="0"/>
                        <a:t> of all LEAP graduates returned to their original</a:t>
                      </a:r>
                      <a:r>
                        <a:rPr lang="en-US" sz="1400" baseline="0" dirty="0" smtClean="0"/>
                        <a:t> </a:t>
                      </a:r>
                      <a:r>
                        <a:rPr lang="en-US" sz="1400" dirty="0" smtClean="0"/>
                        <a:t>school to become employed</a:t>
                      </a:r>
                      <a:r>
                        <a:rPr lang="en-US" sz="1400" baseline="0" dirty="0" smtClean="0"/>
                        <a:t> as a teacher. Of those who went to different schools, 67% stated there was “no position available” at their original schools.</a:t>
                      </a:r>
                    </a:p>
                  </a:txBody>
                  <a:tcPr marL="90574" marR="90574" anchor="ctr"/>
                </a:tc>
              </a:tr>
            </a:tbl>
          </a:graphicData>
        </a:graphic>
      </p:graphicFrame>
    </p:spTree>
    <p:extLst>
      <p:ext uri="{BB962C8B-B14F-4D97-AF65-F5344CB8AC3E}">
        <p14:creationId xmlns:p14="http://schemas.microsoft.com/office/powerpoint/2010/main" val="13241072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b="1" dirty="0"/>
              <a:t>Recommendation: </a:t>
            </a:r>
            <a:r>
              <a:rPr lang="en-US" b="1" dirty="0" smtClean="0">
                <a:ea typeface="Calibri" charset="0"/>
                <a:cs typeface="Calibri" charset="0"/>
              </a:rPr>
              <a:t>Create </a:t>
            </a:r>
            <a:r>
              <a:rPr lang="en-US" b="1" dirty="0">
                <a:ea typeface="Calibri" charset="0"/>
                <a:cs typeface="Calibri" charset="0"/>
              </a:rPr>
              <a:t>A</a:t>
            </a:r>
            <a:r>
              <a:rPr lang="en-US" b="1" dirty="0" smtClean="0">
                <a:ea typeface="Calibri" charset="0"/>
                <a:cs typeface="Calibri" charset="0"/>
              </a:rPr>
              <a:t>dditional </a:t>
            </a:r>
            <a:r>
              <a:rPr lang="en-US" b="1" dirty="0">
                <a:ea typeface="Calibri" charset="0"/>
                <a:cs typeface="Calibri" charset="0"/>
              </a:rPr>
              <a:t>a</a:t>
            </a:r>
            <a:r>
              <a:rPr lang="en-US" b="1" dirty="0" smtClean="0">
                <a:ea typeface="Calibri" charset="0"/>
                <a:cs typeface="Calibri" charset="0"/>
              </a:rPr>
              <a:t>nd Increase </a:t>
            </a:r>
            <a:r>
              <a:rPr lang="en-US" b="1" dirty="0">
                <a:ea typeface="Calibri" charset="0"/>
                <a:cs typeface="Calibri" charset="0"/>
              </a:rPr>
              <a:t>C</a:t>
            </a:r>
            <a:r>
              <a:rPr lang="en-US" b="1" dirty="0" smtClean="0">
                <a:ea typeface="Calibri" charset="0"/>
                <a:cs typeface="Calibri" charset="0"/>
              </a:rPr>
              <a:t>apacity </a:t>
            </a:r>
            <a:r>
              <a:rPr lang="en-US" b="1" dirty="0">
                <a:ea typeface="Calibri" charset="0"/>
                <a:cs typeface="Calibri" charset="0"/>
              </a:rPr>
              <a:t>of </a:t>
            </a:r>
            <a:r>
              <a:rPr lang="en-US" b="1" dirty="0" smtClean="0">
                <a:ea typeface="Calibri" charset="0"/>
                <a:cs typeface="Calibri" charset="0"/>
              </a:rPr>
              <a:t>Existing ARCs</a:t>
            </a:r>
            <a:br>
              <a:rPr lang="en-US" b="1" dirty="0" smtClean="0">
                <a:ea typeface="Calibri" charset="0"/>
                <a:cs typeface="Calibri" charset="0"/>
              </a:rPr>
            </a:br>
            <a:r>
              <a:rPr lang="en-US" i="1" dirty="0" smtClean="0">
                <a:ea typeface="Calibri" charset="0"/>
                <a:cs typeface="Calibri" charset="0"/>
              </a:rPr>
              <a:t>Bold and Aspirational </a:t>
            </a:r>
            <a:endParaRPr lang="en-US" dirty="0"/>
          </a:p>
        </p:txBody>
      </p:sp>
      <p:graphicFrame>
        <p:nvGraphicFramePr>
          <p:cNvPr id="4" name="Diagram 3"/>
          <p:cNvGraphicFramePr/>
          <p:nvPr>
            <p:extLst>
              <p:ext uri="{D42A27DB-BD31-4B8C-83A1-F6EECF244321}">
                <p14:modId xmlns:p14="http://schemas.microsoft.com/office/powerpoint/2010/main" val="350862290"/>
              </p:ext>
            </p:extLst>
          </p:nvPr>
        </p:nvGraphicFramePr>
        <p:xfrm>
          <a:off x="877486" y="1565903"/>
          <a:ext cx="9920725" cy="47223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634988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3425316"/>
            <a:ext cx="1622323" cy="502147"/>
          </a:xfrm>
          <a:prstGeom prst="rect">
            <a:avLst/>
          </a:prstGeom>
        </p:spPr>
      </p:pic>
      <p:graphicFrame>
        <p:nvGraphicFramePr>
          <p:cNvPr id="6" name="Content Placeholder 10"/>
          <p:cNvGraphicFramePr>
            <a:graphicFrameLocks noGrp="1"/>
          </p:cNvGraphicFramePr>
          <p:nvPr>
            <p:ph idx="10"/>
            <p:extLst>
              <p:ext uri="{D42A27DB-BD31-4B8C-83A1-F6EECF244321}">
                <p14:modId xmlns:p14="http://schemas.microsoft.com/office/powerpoint/2010/main" val="790296673"/>
              </p:ext>
            </p:extLst>
          </p:nvPr>
        </p:nvGraphicFramePr>
        <p:xfrm>
          <a:off x="1622323" y="1414996"/>
          <a:ext cx="10047134" cy="4522786"/>
        </p:xfrm>
        <a:graphic>
          <a:graphicData uri="http://schemas.openxmlformats.org/drawingml/2006/table">
            <a:tbl>
              <a:tblPr bandRow="1">
                <a:effectLst>
                  <a:outerShdw blurRad="50800" dist="50800" dir="5400000" sx="1000" sy="1000" algn="ctr" rotWithShape="0">
                    <a:srgbClr val="000000">
                      <a:alpha val="43137"/>
                    </a:srgbClr>
                  </a:outerShdw>
                </a:effectLst>
                <a:tableStyleId>{B301B821-A1FF-4177-AEE7-76D212191A09}</a:tableStyleId>
              </a:tblPr>
              <a:tblGrid>
                <a:gridCol w="1664742"/>
                <a:gridCol w="8382392"/>
              </a:tblGrid>
              <a:tr h="1159233">
                <a:tc>
                  <a:txBody>
                    <a:bodyPr/>
                    <a:lstStyle/>
                    <a:p>
                      <a:r>
                        <a:rPr lang="en-US" sz="1400" b="1" dirty="0" smtClean="0"/>
                        <a:t>Description</a:t>
                      </a:r>
                      <a:r>
                        <a:rPr lang="en-US" sz="1400" b="1" baseline="0" dirty="0" smtClean="0"/>
                        <a:t> </a:t>
                      </a:r>
                      <a:endParaRPr lang="en-US" sz="1400" b="1" dirty="0"/>
                    </a:p>
                  </a:txBody>
                  <a:tcPr marL="90574" marR="90574" anchor="ctr"/>
                </a:tc>
                <a:tc>
                  <a:txBody>
                    <a:bodyPr/>
                    <a:lstStyle/>
                    <a:p>
                      <a:r>
                        <a:rPr lang="en-US" sz="1400" b="0" dirty="0" smtClean="0">
                          <a:solidFill>
                            <a:schemeClr val="tx1"/>
                          </a:solidFill>
                        </a:rPr>
                        <a:t>Regarded as one of the most prestigious alternative route to certification programs, NYCTF Fellows receive a </a:t>
                      </a:r>
                      <a:r>
                        <a:rPr lang="en-US" sz="1400" b="1" dirty="0" smtClean="0">
                          <a:solidFill>
                            <a:schemeClr val="tx1"/>
                          </a:solidFill>
                        </a:rPr>
                        <a:t>summer intensive training course </a:t>
                      </a:r>
                      <a:r>
                        <a:rPr lang="en-US" sz="1400" b="0" dirty="0" smtClean="0">
                          <a:solidFill>
                            <a:schemeClr val="tx1"/>
                          </a:solidFill>
                        </a:rPr>
                        <a:t>(for</a:t>
                      </a:r>
                      <a:r>
                        <a:rPr lang="en-US" sz="1400" b="0" baseline="0" dirty="0" smtClean="0">
                          <a:solidFill>
                            <a:schemeClr val="tx1"/>
                          </a:solidFill>
                        </a:rPr>
                        <a:t> which they receive a $2,500 living stipend) </a:t>
                      </a:r>
                      <a:r>
                        <a:rPr lang="en-US" sz="1400" b="0" dirty="0" smtClean="0">
                          <a:solidFill>
                            <a:schemeClr val="tx1"/>
                          </a:solidFill>
                        </a:rPr>
                        <a:t>and are then </a:t>
                      </a:r>
                      <a:r>
                        <a:rPr lang="en-US" sz="1400" b="1" dirty="0" smtClean="0">
                          <a:solidFill>
                            <a:schemeClr val="tx1"/>
                          </a:solidFill>
                        </a:rPr>
                        <a:t>placed in NYC public schools to teach in a high-need</a:t>
                      </a:r>
                      <a:r>
                        <a:rPr lang="en-US" sz="1400" b="1" baseline="0" dirty="0" smtClean="0">
                          <a:solidFill>
                            <a:schemeClr val="tx1"/>
                          </a:solidFill>
                        </a:rPr>
                        <a:t> subject area </a:t>
                      </a:r>
                      <a:r>
                        <a:rPr lang="en-US" sz="1400" b="0" dirty="0" smtClean="0">
                          <a:solidFill>
                            <a:schemeClr val="tx1"/>
                          </a:solidFill>
                        </a:rPr>
                        <a:t>while earning a master’s degree at one of the fellowship’s partner universities. Fellows who join the NYCTF Bronx Cohort also get</a:t>
                      </a:r>
                      <a:r>
                        <a:rPr lang="en-US" sz="1400" b="0" baseline="0" dirty="0" smtClean="0">
                          <a:solidFill>
                            <a:schemeClr val="tx1"/>
                          </a:solidFill>
                        </a:rPr>
                        <a:t> hired early</a:t>
                      </a:r>
                      <a:r>
                        <a:rPr lang="en-US" sz="1400" b="0" dirty="0" smtClean="0">
                          <a:solidFill>
                            <a:schemeClr val="tx1"/>
                          </a:solidFill>
                        </a:rPr>
                        <a:t>, reduced tuition, networking and support, and opportunities for loan assistance programs like AmeriCorps</a:t>
                      </a:r>
                    </a:p>
                  </a:txBody>
                  <a:tcPr anchor="ctr"/>
                </a:tc>
              </a:tr>
              <a:tr h="427703">
                <a:tc>
                  <a:txBody>
                    <a:bodyPr/>
                    <a:lstStyle/>
                    <a:p>
                      <a:r>
                        <a:rPr lang="en-US" sz="1400" b="1" dirty="0" smtClean="0"/>
                        <a:t>Scope of Reach</a:t>
                      </a:r>
                      <a:endParaRPr lang="en-US" sz="1400" b="1" dirty="0"/>
                    </a:p>
                  </a:txBody>
                  <a:tcPr marL="90574" marR="90574" anchor="ctr"/>
                </a:tc>
                <a:tc>
                  <a:txBody>
                    <a:bodyPr/>
                    <a:lstStyle/>
                    <a:p>
                      <a:pPr marL="0" indent="0">
                        <a:buNone/>
                      </a:pPr>
                      <a:r>
                        <a:rPr lang="en-US" sz="1400" b="0" dirty="0" smtClean="0">
                          <a:solidFill>
                            <a:schemeClr val="tx1"/>
                          </a:solidFill>
                        </a:rPr>
                        <a:t>Open to bachelor’s degree candidates who are not certified to teach in any state and</a:t>
                      </a:r>
                      <a:r>
                        <a:rPr lang="en-US" sz="1400" b="0" baseline="0" dirty="0" smtClean="0">
                          <a:solidFill>
                            <a:schemeClr val="tx1"/>
                          </a:solidFill>
                        </a:rPr>
                        <a:t> </a:t>
                      </a:r>
                      <a:r>
                        <a:rPr lang="en-US" sz="1400" b="0" dirty="0" smtClean="0">
                          <a:solidFill>
                            <a:schemeClr val="tx1"/>
                          </a:solidFill>
                        </a:rPr>
                        <a:t>have not completed an</a:t>
                      </a:r>
                      <a:r>
                        <a:rPr lang="en-US" sz="1400" b="0" baseline="0" dirty="0" smtClean="0">
                          <a:solidFill>
                            <a:schemeClr val="tx1"/>
                          </a:solidFill>
                        </a:rPr>
                        <a:t> EPP</a:t>
                      </a:r>
                      <a:r>
                        <a:rPr lang="en-US" sz="1400" b="0" dirty="0" smtClean="0">
                          <a:solidFill>
                            <a:schemeClr val="tx1"/>
                          </a:solidFill>
                        </a:rPr>
                        <a:t> </a:t>
                      </a:r>
                      <a:endParaRPr lang="en-US" sz="1400" b="0" dirty="0">
                        <a:solidFill>
                          <a:schemeClr val="tx1"/>
                        </a:solidFill>
                      </a:endParaRPr>
                    </a:p>
                  </a:txBody>
                  <a:tcPr anchor="ctr"/>
                </a:tc>
              </a:tr>
              <a:tr h="361306">
                <a:tc>
                  <a:txBody>
                    <a:bodyPr/>
                    <a:lstStyle/>
                    <a:p>
                      <a:r>
                        <a:rPr lang="en-US" sz="1400" b="1" dirty="0" smtClean="0"/>
                        <a:t>Timeframe</a:t>
                      </a:r>
                      <a:endParaRPr lang="en-US" sz="1400" b="1" dirty="0"/>
                    </a:p>
                  </a:txBody>
                  <a:tcPr marL="90574" marR="90574" anchor="ctr"/>
                </a:tc>
                <a:tc>
                  <a:txBody>
                    <a:bodyPr/>
                    <a:lstStyle/>
                    <a:p>
                      <a:r>
                        <a:rPr lang="en-US" sz="1400" baseline="0" dirty="0" smtClean="0"/>
                        <a:t>2000-present</a:t>
                      </a:r>
                      <a:endParaRPr lang="en-US" sz="1400" dirty="0"/>
                    </a:p>
                  </a:txBody>
                  <a:tcPr anchor="ctr"/>
                </a:tc>
              </a:tr>
              <a:tr h="581271">
                <a:tc>
                  <a:txBody>
                    <a:bodyPr/>
                    <a:lstStyle/>
                    <a:p>
                      <a:r>
                        <a:rPr lang="en-US" sz="1400" b="1" dirty="0" smtClean="0"/>
                        <a:t>Budget/Sources</a:t>
                      </a:r>
                      <a:r>
                        <a:rPr lang="en-US" sz="1400" b="1" baseline="0" dirty="0" smtClean="0"/>
                        <a:t> of funds</a:t>
                      </a:r>
                      <a:endParaRPr lang="en-US" sz="1400" b="1" dirty="0" smtClean="0"/>
                    </a:p>
                  </a:txBody>
                  <a:tcPr marL="90574" marR="90574" anchor="ctr"/>
                </a:tc>
                <a:tc>
                  <a:txBody>
                    <a:bodyPr/>
                    <a:lstStyle/>
                    <a:p>
                      <a:r>
                        <a:rPr lang="en-US" sz="1400" b="0" dirty="0" smtClean="0">
                          <a:solidFill>
                            <a:schemeClr val="tx1"/>
                          </a:solidFill>
                        </a:rPr>
                        <a:t>NYCTF received</a:t>
                      </a:r>
                      <a:r>
                        <a:rPr lang="en-US" sz="1400" b="0" baseline="0" dirty="0" smtClean="0">
                          <a:solidFill>
                            <a:schemeClr val="tx1"/>
                          </a:solidFill>
                        </a:rPr>
                        <a:t> $35 million from the New York State Department of Education, which has received two federal grants to subsidize the program at partner universities. T</a:t>
                      </a:r>
                      <a:r>
                        <a:rPr lang="en-US" sz="1400" b="0" dirty="0" smtClean="0">
                          <a:solidFill>
                            <a:schemeClr val="tx1"/>
                          </a:solidFill>
                        </a:rPr>
                        <a:t>he school district pays two-thirds the cost of licensure via</a:t>
                      </a:r>
                      <a:r>
                        <a:rPr lang="en-US" sz="1400" b="0" baseline="0" dirty="0" smtClean="0">
                          <a:solidFill>
                            <a:schemeClr val="tx1"/>
                          </a:solidFill>
                        </a:rPr>
                        <a:t> Master’s degree ($8,000)</a:t>
                      </a:r>
                      <a:r>
                        <a:rPr lang="en-US" sz="1400" b="0" dirty="0" smtClean="0">
                          <a:solidFill>
                            <a:schemeClr val="tx1"/>
                          </a:solidFill>
                        </a:rPr>
                        <a:t>,</a:t>
                      </a:r>
                      <a:r>
                        <a:rPr lang="en-US" sz="1400" b="0" baseline="0" dirty="0" smtClean="0">
                          <a:solidFill>
                            <a:schemeClr val="tx1"/>
                          </a:solidFill>
                        </a:rPr>
                        <a:t> and the candidate pays the other one-third ($4,000) through a payroll deduction</a:t>
                      </a:r>
                      <a:endParaRPr lang="en-US" sz="1400" b="0" dirty="0">
                        <a:solidFill>
                          <a:schemeClr val="tx1"/>
                        </a:solidFill>
                      </a:endParaRPr>
                    </a:p>
                  </a:txBody>
                  <a:tcPr anchor="ctr"/>
                </a:tc>
              </a:tr>
              <a:tr h="684784">
                <a:tc>
                  <a:txBody>
                    <a:bodyPr/>
                    <a:lstStyle/>
                    <a:p>
                      <a:r>
                        <a:rPr lang="en-US" sz="1400" b="1" dirty="0" smtClean="0"/>
                        <a:t>Actor Implementing</a:t>
                      </a:r>
                      <a:endParaRPr lang="en-US" sz="1400" b="1" dirty="0"/>
                    </a:p>
                  </a:txBody>
                  <a:tcPr marL="90574" marR="90574"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0" dirty="0" smtClean="0">
                          <a:solidFill>
                            <a:schemeClr val="tx1"/>
                          </a:solidFill>
                        </a:rPr>
                        <a:t>Collaboration between The</a:t>
                      </a:r>
                      <a:r>
                        <a:rPr lang="en-US" sz="1400" b="0" baseline="0" dirty="0" smtClean="0">
                          <a:solidFill>
                            <a:schemeClr val="tx1"/>
                          </a:solidFill>
                        </a:rPr>
                        <a:t> New Teacher Project and the NYC Department of Education. Fellows earn Master’s degrees at partner universities throughout New York City. </a:t>
                      </a:r>
                      <a:endParaRPr lang="en-US" sz="1400" b="0" dirty="0" smtClean="0">
                        <a:solidFill>
                          <a:schemeClr val="tx1"/>
                        </a:solidFill>
                      </a:endParaRPr>
                    </a:p>
                  </a:txBody>
                  <a:tcPr anchor="ctr"/>
                </a:tc>
              </a:tr>
              <a:tr h="1059966">
                <a:tc>
                  <a:txBody>
                    <a:bodyPr/>
                    <a:lstStyle/>
                    <a:p>
                      <a:r>
                        <a:rPr lang="en-US" sz="1400" b="1" dirty="0" smtClean="0"/>
                        <a:t>Results</a:t>
                      </a:r>
                      <a:endParaRPr lang="en-US" sz="1400" b="1" dirty="0"/>
                    </a:p>
                  </a:txBody>
                  <a:tcPr marL="90574" marR="90574" anchor="ctr"/>
                </a:tc>
                <a:tc>
                  <a:txBody>
                    <a:bodyPr/>
                    <a:lstStyle/>
                    <a:p>
                      <a:pPr marL="285750" indent="-285750">
                        <a:buFont typeface="Arial" charset="0"/>
                        <a:buChar char="•"/>
                      </a:pPr>
                      <a:r>
                        <a:rPr lang="en-US" sz="1400" b="0" dirty="0" smtClean="0">
                          <a:solidFill>
                            <a:schemeClr val="tx1"/>
                          </a:solidFill>
                        </a:rPr>
                        <a:t>The</a:t>
                      </a:r>
                      <a:r>
                        <a:rPr lang="en-US" sz="1400" b="0" baseline="0" dirty="0" smtClean="0">
                          <a:solidFill>
                            <a:schemeClr val="tx1"/>
                          </a:solidFill>
                        </a:rPr>
                        <a:t> cohort of Fellows that began in Summer 2016 is 66% candidates of color </a:t>
                      </a:r>
                      <a:endParaRPr lang="en-US" sz="1400" b="0" dirty="0" smtClean="0">
                        <a:solidFill>
                          <a:schemeClr val="tx1"/>
                        </a:solidFill>
                      </a:endParaRPr>
                    </a:p>
                    <a:p>
                      <a:pPr marL="285750" indent="-285750">
                        <a:buFont typeface="Arial" charset="0"/>
                        <a:buChar char="•"/>
                      </a:pPr>
                      <a:r>
                        <a:rPr lang="en-US" sz="1400" b="0" dirty="0" smtClean="0">
                          <a:solidFill>
                            <a:schemeClr val="tx1"/>
                          </a:solidFill>
                        </a:rPr>
                        <a:t>To date, 18,200 Fellows have been trained</a:t>
                      </a:r>
                      <a:endParaRPr lang="en-US" sz="1400" b="0" baseline="0" dirty="0" smtClean="0">
                        <a:solidFill>
                          <a:schemeClr val="tx1"/>
                        </a:solidFill>
                      </a:endParaRPr>
                    </a:p>
                    <a:p>
                      <a:pPr marL="285750" indent="-285750">
                        <a:buFont typeface="Arial" charset="0"/>
                        <a:buChar char="•"/>
                      </a:pPr>
                      <a:r>
                        <a:rPr lang="en-US" sz="1400" b="0" dirty="0" smtClean="0">
                          <a:solidFill>
                            <a:schemeClr val="tx1"/>
                          </a:solidFill>
                        </a:rPr>
                        <a:t>1 in 5 NYC math, science, and special education teachers are New York City Teaching Fellows</a:t>
                      </a:r>
                    </a:p>
                    <a:p>
                      <a:pPr marL="285750" indent="-285750">
                        <a:buFont typeface="Arial" charset="0"/>
                        <a:buChar char="•"/>
                      </a:pPr>
                      <a:r>
                        <a:rPr lang="en-US" sz="1400" b="0" i="0" kern="1200" dirty="0" smtClean="0">
                          <a:solidFill>
                            <a:schemeClr val="tx1"/>
                          </a:solidFill>
                          <a:effectLst/>
                          <a:latin typeface="+mn-lt"/>
                          <a:ea typeface="+mn-ea"/>
                          <a:cs typeface="+mn-cs"/>
                        </a:rPr>
                        <a:t>More than 9,000 Fellows teach high-needs subjects</a:t>
                      </a:r>
                      <a:r>
                        <a:rPr lang="en-US" sz="1400" b="0" i="0" kern="1200" baseline="0" dirty="0" smtClean="0">
                          <a:solidFill>
                            <a:schemeClr val="tx1"/>
                          </a:solidFill>
                          <a:effectLst/>
                          <a:latin typeface="+mn-lt"/>
                          <a:ea typeface="+mn-ea"/>
                          <a:cs typeface="+mn-cs"/>
                        </a:rPr>
                        <a:t> </a:t>
                      </a:r>
                      <a:r>
                        <a:rPr lang="en-US" sz="1400" b="0" i="0" kern="1200" dirty="0" smtClean="0">
                          <a:solidFill>
                            <a:schemeClr val="tx1"/>
                          </a:solidFill>
                          <a:effectLst/>
                          <a:latin typeface="+mn-lt"/>
                          <a:ea typeface="+mn-ea"/>
                          <a:cs typeface="+mn-cs"/>
                        </a:rPr>
                        <a:t>in New York City classrooms</a:t>
                      </a:r>
                    </a:p>
                    <a:p>
                      <a:pPr marL="285750" indent="-285750">
                        <a:buFont typeface="Arial" charset="0"/>
                        <a:buChar char="•"/>
                      </a:pPr>
                      <a:r>
                        <a:rPr lang="en-US" sz="1400" b="0" i="0" kern="1200" dirty="0" smtClean="0">
                          <a:solidFill>
                            <a:schemeClr val="tx1"/>
                          </a:solidFill>
                          <a:effectLst/>
                          <a:latin typeface="+mn-lt"/>
                          <a:ea typeface="+mn-ea"/>
                          <a:cs typeface="+mn-cs"/>
                        </a:rPr>
                        <a:t>619 former Fellows are currently principals,</a:t>
                      </a:r>
                      <a:r>
                        <a:rPr lang="en-US" sz="1400" b="0" i="0" kern="1200" baseline="0" dirty="0" smtClean="0">
                          <a:solidFill>
                            <a:schemeClr val="tx1"/>
                          </a:solidFill>
                          <a:effectLst/>
                          <a:latin typeface="+mn-lt"/>
                          <a:ea typeface="+mn-ea"/>
                          <a:cs typeface="+mn-cs"/>
                        </a:rPr>
                        <a:t> assistant principals, or other instructional administrators</a:t>
                      </a:r>
                      <a:endParaRPr lang="en-US" sz="1400" b="0" dirty="0" smtClean="0">
                        <a:solidFill>
                          <a:schemeClr val="tx1"/>
                        </a:solidFill>
                      </a:endParaRPr>
                    </a:p>
                  </a:txBody>
                  <a:tcPr anchor="ctr"/>
                </a:tc>
              </a:tr>
            </a:tbl>
          </a:graphicData>
        </a:graphic>
      </p:graphicFrame>
      <p:sp>
        <p:nvSpPr>
          <p:cNvPr id="9" name="Title 1"/>
          <p:cNvSpPr>
            <a:spLocks noGrp="1"/>
          </p:cNvSpPr>
          <p:nvPr>
            <p:ph type="title"/>
          </p:nvPr>
        </p:nvSpPr>
        <p:spPr>
          <a:xfrm>
            <a:off x="343949" y="174626"/>
            <a:ext cx="11535520" cy="926524"/>
          </a:xfrm>
        </p:spPr>
        <p:txBody>
          <a:bodyPr>
            <a:normAutofit/>
          </a:bodyPr>
          <a:lstStyle/>
          <a:p>
            <a:r>
              <a:rPr lang="en-US" sz="2800" b="1" dirty="0"/>
              <a:t>Spotlight: </a:t>
            </a:r>
            <a:r>
              <a:rPr lang="en-US" sz="2800" dirty="0"/>
              <a:t>New York City Teaching Fellowship (NYCTF) </a:t>
            </a:r>
            <a:r>
              <a:rPr lang="mr-IN" sz="2800" dirty="0"/>
              <a:t>–</a:t>
            </a:r>
            <a:r>
              <a:rPr lang="en-US" sz="2800" dirty="0"/>
              <a:t> </a:t>
            </a:r>
            <a:r>
              <a:rPr lang="en-US" sz="2800" dirty="0" smtClean="0"/>
              <a:t>New York, NY</a:t>
            </a:r>
            <a:endParaRPr lang="en-US" sz="2800" dirty="0"/>
          </a:p>
        </p:txBody>
      </p:sp>
    </p:spTree>
    <p:extLst>
      <p:ext uri="{BB962C8B-B14F-4D97-AF65-F5344CB8AC3E}">
        <p14:creationId xmlns:p14="http://schemas.microsoft.com/office/powerpoint/2010/main" val="16701520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ext uri="{D42A27DB-BD31-4B8C-83A1-F6EECF244321}">
                <p14:modId xmlns:p14="http://schemas.microsoft.com/office/powerpoint/2010/main" val="1635796076"/>
              </p:ext>
            </p:extLst>
          </p:nvPr>
        </p:nvGraphicFramePr>
        <p:xfrm>
          <a:off x="768975" y="1670983"/>
          <a:ext cx="10696194" cy="42233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Title 4"/>
          <p:cNvSpPr txBox="1">
            <a:spLocks/>
          </p:cNvSpPr>
          <p:nvPr/>
        </p:nvSpPr>
        <p:spPr>
          <a:xfrm>
            <a:off x="343949" y="174626"/>
            <a:ext cx="11535520" cy="926524"/>
          </a:xfrm>
          <a:prstGeom prst="rect">
            <a:avLst/>
          </a:prstGeom>
          <a:noFill/>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en-US" b="1" dirty="0"/>
              <a:t>Recommendation: </a:t>
            </a:r>
            <a:r>
              <a:rPr lang="en-US" b="1" dirty="0" smtClean="0"/>
              <a:t>Expand Certification Pathways and Increase Flexibility</a:t>
            </a:r>
            <a:r>
              <a:rPr lang="en-US" dirty="0"/>
              <a:t/>
            </a:r>
            <a:br>
              <a:rPr lang="en-US" dirty="0"/>
            </a:br>
            <a:r>
              <a:rPr lang="en-US" i="1" dirty="0">
                <a:ea typeface="Calibri" charset="0"/>
                <a:cs typeface="Calibri" charset="0"/>
              </a:rPr>
              <a:t>Bold and Aspirational </a:t>
            </a:r>
            <a:endParaRPr lang="en-US" dirty="0"/>
          </a:p>
        </p:txBody>
      </p:sp>
    </p:spTree>
    <p:extLst>
      <p:ext uri="{BB962C8B-B14F-4D97-AF65-F5344CB8AC3E}">
        <p14:creationId xmlns:p14="http://schemas.microsoft.com/office/powerpoint/2010/main" val="14261536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900" b="1" dirty="0" smtClean="0"/>
              <a:t>Spotlight: </a:t>
            </a:r>
            <a:r>
              <a:rPr lang="en-US" sz="2900" dirty="0" smtClean="0"/>
              <a:t>Florida State “Free and Clear” Reciprocity – (FL)</a:t>
            </a:r>
            <a:endParaRPr lang="en-US" sz="2900" dirty="0"/>
          </a:p>
        </p:txBody>
      </p:sp>
      <p:graphicFrame>
        <p:nvGraphicFramePr>
          <p:cNvPr id="6" name="Content Placeholder 10"/>
          <p:cNvGraphicFramePr>
            <a:graphicFrameLocks noGrp="1"/>
          </p:cNvGraphicFramePr>
          <p:nvPr>
            <p:ph idx="10"/>
            <p:extLst>
              <p:ext uri="{D42A27DB-BD31-4B8C-83A1-F6EECF244321}">
                <p14:modId xmlns:p14="http://schemas.microsoft.com/office/powerpoint/2010/main" val="78080166"/>
              </p:ext>
            </p:extLst>
          </p:nvPr>
        </p:nvGraphicFramePr>
        <p:xfrm>
          <a:off x="2079973" y="1893683"/>
          <a:ext cx="9799496" cy="3511824"/>
        </p:xfrm>
        <a:graphic>
          <a:graphicData uri="http://schemas.openxmlformats.org/drawingml/2006/table">
            <a:tbl>
              <a:tblPr bandRow="1">
                <a:effectLst>
                  <a:outerShdw blurRad="50800" dist="50800" dir="5400000" sx="1000" sy="1000" algn="ctr" rotWithShape="0">
                    <a:srgbClr val="000000">
                      <a:alpha val="43137"/>
                    </a:srgbClr>
                  </a:outerShdw>
                </a:effectLst>
                <a:tableStyleId>{B301B821-A1FF-4177-AEE7-76D212191A09}</a:tableStyleId>
              </a:tblPr>
              <a:tblGrid>
                <a:gridCol w="1623710"/>
                <a:gridCol w="8175786"/>
              </a:tblGrid>
              <a:tr h="610434">
                <a:tc>
                  <a:txBody>
                    <a:bodyPr/>
                    <a:lstStyle/>
                    <a:p>
                      <a:r>
                        <a:rPr lang="en-US" sz="1400" b="1" dirty="0" smtClean="0"/>
                        <a:t>Description</a:t>
                      </a:r>
                      <a:r>
                        <a:rPr lang="en-US" sz="1400" b="1" baseline="0" dirty="0" smtClean="0"/>
                        <a:t> </a:t>
                      </a:r>
                      <a:endParaRPr lang="en-US" sz="1400" b="1" dirty="0"/>
                    </a:p>
                  </a:txBody>
                  <a:tcPr marL="90574" marR="90574" anchor="ctr"/>
                </a:tc>
                <a:tc>
                  <a:txBody>
                    <a:bodyPr/>
                    <a:lstStyle/>
                    <a:p>
                      <a:r>
                        <a:rPr lang="en-US" sz="1400" dirty="0" smtClean="0">
                          <a:solidFill>
                            <a:schemeClr val="tx1"/>
                          </a:solidFill>
                        </a:rPr>
                        <a:t>Florida lawmakers passed legislation in 2000 that authorizes the state to provide full license reciprocity to out-of-state teachers who have standard certificates and two years of teaching experience in another state, without placing additional requirements on candidates</a:t>
                      </a:r>
                      <a:endParaRPr lang="en-US" sz="1400" b="0" dirty="0" smtClean="0">
                        <a:solidFill>
                          <a:schemeClr val="tx1"/>
                        </a:solidFill>
                      </a:endParaRPr>
                    </a:p>
                  </a:txBody>
                  <a:tcPr anchor="ctr"/>
                </a:tc>
              </a:tr>
              <a:tr h="492107">
                <a:tc>
                  <a:txBody>
                    <a:bodyPr/>
                    <a:lstStyle/>
                    <a:p>
                      <a:r>
                        <a:rPr lang="en-US" sz="1400" b="1" dirty="0" smtClean="0"/>
                        <a:t>Scope of Reach</a:t>
                      </a:r>
                      <a:endParaRPr lang="en-US" sz="1400" b="1" dirty="0"/>
                    </a:p>
                  </a:txBody>
                  <a:tcPr marL="90574" marR="90574" anchor="ctr"/>
                </a:tc>
                <a:tc>
                  <a:txBody>
                    <a:bodyPr/>
                    <a:lstStyle/>
                    <a:p>
                      <a:r>
                        <a:rPr lang="en-US" sz="1400" b="0" dirty="0" smtClean="0">
                          <a:solidFill>
                            <a:schemeClr val="tx1"/>
                          </a:solidFill>
                        </a:rPr>
                        <a:t>Out-of-state</a:t>
                      </a:r>
                      <a:r>
                        <a:rPr lang="en-US" sz="1400" b="0" baseline="0" dirty="0" smtClean="0">
                          <a:solidFill>
                            <a:schemeClr val="tx1"/>
                          </a:solidFill>
                        </a:rPr>
                        <a:t> teachers seeking Florida teacher certification</a:t>
                      </a:r>
                      <a:endParaRPr lang="en-US" sz="1400" b="0" dirty="0" smtClean="0">
                        <a:solidFill>
                          <a:schemeClr val="tx1"/>
                        </a:solidFill>
                      </a:endParaRPr>
                    </a:p>
                  </a:txBody>
                  <a:tcPr anchor="ctr"/>
                </a:tc>
              </a:tr>
              <a:tr h="428083">
                <a:tc>
                  <a:txBody>
                    <a:bodyPr/>
                    <a:lstStyle/>
                    <a:p>
                      <a:r>
                        <a:rPr lang="en-US" sz="1400" b="1" dirty="0" smtClean="0"/>
                        <a:t>Timeframe</a:t>
                      </a:r>
                      <a:endParaRPr lang="en-US" sz="1400" b="1" dirty="0"/>
                    </a:p>
                  </a:txBody>
                  <a:tcPr marL="90574" marR="90574" anchor="ctr"/>
                </a:tc>
                <a:tc>
                  <a:txBody>
                    <a:bodyPr/>
                    <a:lstStyle/>
                    <a:p>
                      <a:r>
                        <a:rPr lang="en-US" sz="1400" b="0" dirty="0" smtClean="0">
                          <a:solidFill>
                            <a:schemeClr val="tx1"/>
                          </a:solidFill>
                        </a:rPr>
                        <a:t>2000-present</a:t>
                      </a:r>
                    </a:p>
                  </a:txBody>
                  <a:tcPr anchor="ctr"/>
                </a:tc>
              </a:tr>
              <a:tr h="428083">
                <a:tc>
                  <a:txBody>
                    <a:bodyPr/>
                    <a:lstStyle/>
                    <a:p>
                      <a:r>
                        <a:rPr lang="en-US" sz="1400" b="1" dirty="0" smtClean="0"/>
                        <a:t>Budget/Sources</a:t>
                      </a:r>
                      <a:r>
                        <a:rPr lang="en-US" sz="1400" b="1" baseline="0" dirty="0" smtClean="0"/>
                        <a:t> of funds</a:t>
                      </a:r>
                      <a:endParaRPr lang="en-US" sz="1400" b="1" dirty="0" smtClean="0"/>
                    </a:p>
                  </a:txBody>
                  <a:tcPr marL="90574" marR="90574" anchor="ctr"/>
                </a:tc>
                <a:tc>
                  <a:txBody>
                    <a:bodyPr/>
                    <a:lstStyle/>
                    <a:p>
                      <a:r>
                        <a:rPr lang="en-US" sz="1400" b="0" dirty="0" smtClean="0">
                          <a:solidFill>
                            <a:schemeClr val="tx1"/>
                          </a:solidFill>
                        </a:rPr>
                        <a:t>Not applicable</a:t>
                      </a:r>
                    </a:p>
                  </a:txBody>
                  <a:tcPr anchor="ctr"/>
                </a:tc>
              </a:tr>
              <a:tr h="610434">
                <a:tc>
                  <a:txBody>
                    <a:bodyPr/>
                    <a:lstStyle/>
                    <a:p>
                      <a:r>
                        <a:rPr lang="en-US" sz="1400" b="1" dirty="0" smtClean="0"/>
                        <a:t>Actor Implementing</a:t>
                      </a:r>
                      <a:endParaRPr lang="en-US" sz="1400" b="1" dirty="0"/>
                    </a:p>
                  </a:txBody>
                  <a:tcPr marL="90574" marR="90574" anchor="ctr"/>
                </a:tc>
                <a:tc>
                  <a:txBody>
                    <a:bodyPr/>
                    <a:lstStyle/>
                    <a:p>
                      <a:r>
                        <a:rPr lang="en-US" sz="1400" b="0" dirty="0" smtClean="0">
                          <a:solidFill>
                            <a:schemeClr val="tx1"/>
                          </a:solidFill>
                        </a:rPr>
                        <a:t>Florida</a:t>
                      </a:r>
                      <a:r>
                        <a:rPr lang="en-US" sz="1400" b="0" baseline="0" dirty="0" smtClean="0">
                          <a:solidFill>
                            <a:schemeClr val="tx1"/>
                          </a:solidFill>
                        </a:rPr>
                        <a:t> state legislature</a:t>
                      </a:r>
                      <a:endParaRPr lang="en-US" sz="1400" b="0" dirty="0" smtClean="0">
                        <a:solidFill>
                          <a:schemeClr val="tx1"/>
                        </a:solidFill>
                      </a:endParaRPr>
                    </a:p>
                  </a:txBody>
                  <a:tcPr anchor="ctr"/>
                </a:tc>
              </a:tr>
              <a:tr h="610434">
                <a:tc>
                  <a:txBody>
                    <a:bodyPr/>
                    <a:lstStyle/>
                    <a:p>
                      <a:r>
                        <a:rPr lang="en-US" sz="1400" b="1" dirty="0" smtClean="0"/>
                        <a:t>Results</a:t>
                      </a:r>
                      <a:endParaRPr lang="en-US" sz="1400" b="1" dirty="0"/>
                    </a:p>
                  </a:txBody>
                  <a:tcPr marL="90574" marR="90574" anchor="ctr"/>
                </a:tc>
                <a:tc>
                  <a:txBody>
                    <a:bodyPr/>
                    <a:lstStyle/>
                    <a:p>
                      <a:pPr marL="285750" indent="-285750">
                        <a:buFont typeface="Arial" charset="0"/>
                        <a:buChar char="•"/>
                      </a:pPr>
                      <a:r>
                        <a:rPr lang="en-US" sz="1400" b="0" dirty="0" smtClean="0">
                          <a:solidFill>
                            <a:schemeClr val="tx1"/>
                          </a:solidFill>
                        </a:rPr>
                        <a:t>Rise in percent of teachers</a:t>
                      </a:r>
                      <a:r>
                        <a:rPr lang="en-US" sz="1400" b="0" baseline="0" dirty="0" smtClean="0">
                          <a:solidFill>
                            <a:schemeClr val="tx1"/>
                          </a:solidFill>
                        </a:rPr>
                        <a:t> with out-of-state teaching experience (6% in 2001-02; 16% in 2004-05)</a:t>
                      </a:r>
                    </a:p>
                    <a:p>
                      <a:pPr marL="285750" indent="-285750">
                        <a:buFont typeface="Arial" charset="0"/>
                        <a:buChar char="•"/>
                      </a:pPr>
                      <a:r>
                        <a:rPr lang="en-US" sz="1400" b="0" baseline="0" dirty="0" smtClean="0">
                          <a:solidFill>
                            <a:schemeClr val="tx1"/>
                          </a:solidFill>
                        </a:rPr>
                        <a:t>Percent of minority teachers in Florida has increased since 2005</a:t>
                      </a:r>
                    </a:p>
                    <a:p>
                      <a:pPr marL="285750" indent="-285750">
                        <a:buFont typeface="Arial" charset="0"/>
                        <a:buChar char="•"/>
                      </a:pPr>
                      <a:r>
                        <a:rPr lang="en-US" sz="1400" b="0" baseline="0" dirty="0" smtClean="0">
                          <a:solidFill>
                            <a:schemeClr val="tx1"/>
                          </a:solidFill>
                        </a:rPr>
                        <a:t>F</a:t>
                      </a:r>
                      <a:r>
                        <a:rPr lang="en-US" sz="1400" dirty="0" smtClean="0">
                          <a:solidFill>
                            <a:schemeClr val="tx1"/>
                          </a:solidFill>
                        </a:rPr>
                        <a:t>rom 2000 (year</a:t>
                      </a:r>
                      <a:r>
                        <a:rPr lang="en-US" sz="1400" baseline="0" dirty="0" smtClean="0">
                          <a:solidFill>
                            <a:schemeClr val="tx1"/>
                          </a:solidFill>
                        </a:rPr>
                        <a:t> implemented) - 2012, ratio of minority students to teachers decreased from 36:1 to 32:1</a:t>
                      </a:r>
                      <a:endParaRPr lang="en-US" sz="1400" b="0" dirty="0" smtClean="0">
                        <a:solidFill>
                          <a:schemeClr val="tx1"/>
                        </a:solidFill>
                      </a:endParaRPr>
                    </a:p>
                  </a:txBody>
                  <a:tcPr anchor="ctr"/>
                </a:tc>
              </a:tr>
            </a:tbl>
          </a:graphicData>
        </a:graphic>
      </p:graphicFrame>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8543" y="3149600"/>
            <a:ext cx="1821421" cy="758723"/>
          </a:xfrm>
        </p:spPr>
      </p:pic>
    </p:spTree>
    <p:extLst>
      <p:ext uri="{BB962C8B-B14F-4D97-AF65-F5344CB8AC3E}">
        <p14:creationId xmlns:p14="http://schemas.microsoft.com/office/powerpoint/2010/main" val="1628695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49" y="174626"/>
            <a:ext cx="10644349" cy="926524"/>
          </a:xfrm>
        </p:spPr>
        <p:txBody>
          <a:bodyPr>
            <a:normAutofit fontScale="90000"/>
          </a:bodyPr>
          <a:lstStyle/>
          <a:p>
            <a:r>
              <a:rPr lang="en-US" b="1" dirty="0" smtClean="0"/>
              <a:t>Recommendations: Cultivate Diverse Candidates</a:t>
            </a:r>
            <a:r>
              <a:rPr lang="en-US" dirty="0" smtClean="0"/>
              <a:t/>
            </a:r>
            <a:br>
              <a:rPr lang="en-US" dirty="0" smtClean="0"/>
            </a:br>
            <a:r>
              <a:rPr lang="en-US" i="1" dirty="0" smtClean="0"/>
              <a:t>Within Close Reach</a:t>
            </a:r>
            <a:endParaRPr lang="en-US" dirty="0"/>
          </a:p>
        </p:txBody>
      </p:sp>
      <p:sp>
        <p:nvSpPr>
          <p:cNvPr id="5" name="TextBox 4"/>
          <p:cNvSpPr txBox="1"/>
          <p:nvPr/>
        </p:nvSpPr>
        <p:spPr>
          <a:xfrm>
            <a:off x="2023353" y="1984443"/>
            <a:ext cx="184731" cy="369332"/>
          </a:xfrm>
          <a:prstGeom prst="rect">
            <a:avLst/>
          </a:prstGeom>
          <a:noFill/>
        </p:spPr>
        <p:txBody>
          <a:bodyPr wrap="none" rtlCol="0">
            <a:spAutoFit/>
          </a:bodyPr>
          <a:lstStyle/>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995392913"/>
              </p:ext>
            </p:extLst>
          </p:nvPr>
        </p:nvGraphicFramePr>
        <p:xfrm>
          <a:off x="343949" y="1372122"/>
          <a:ext cx="11381483" cy="4658881"/>
        </p:xfrm>
        <a:graphic>
          <a:graphicData uri="http://schemas.openxmlformats.org/drawingml/2006/table">
            <a:tbl>
              <a:tblPr firstRow="1" bandRow="1">
                <a:tableStyleId>{5C22544A-7EE6-4342-B048-85BDC9FD1C3A}</a:tableStyleId>
              </a:tblPr>
              <a:tblGrid>
                <a:gridCol w="3790729"/>
                <a:gridCol w="7590754"/>
              </a:tblGrid>
              <a:tr h="595826">
                <a:tc>
                  <a:txBody>
                    <a:bodyPr/>
                    <a:lstStyle/>
                    <a:p>
                      <a:pPr algn="ctr"/>
                      <a:r>
                        <a:rPr lang="en-US" sz="2500" dirty="0" smtClean="0">
                          <a:latin typeface="+mn-lt"/>
                        </a:rPr>
                        <a:t>Recommendation</a:t>
                      </a:r>
                      <a:endParaRPr lang="en-US" sz="2500" dirty="0">
                        <a:latin typeface="+mn-lt"/>
                      </a:endParaRPr>
                    </a:p>
                  </a:txBody>
                  <a:tcPr marL="128042" marR="128042" marT="64021" marB="64021" anchor="ctr"/>
                </a:tc>
                <a:tc>
                  <a:txBody>
                    <a:bodyPr/>
                    <a:lstStyle/>
                    <a:p>
                      <a:pPr algn="ctr"/>
                      <a:r>
                        <a:rPr lang="en-US" sz="2500" dirty="0" smtClean="0">
                          <a:latin typeface="+mn-lt"/>
                        </a:rPr>
                        <a:t>Description</a:t>
                      </a:r>
                      <a:endParaRPr lang="en-US" sz="2500" dirty="0">
                        <a:latin typeface="+mn-lt"/>
                      </a:endParaRPr>
                    </a:p>
                  </a:txBody>
                  <a:tcPr marL="128042" marR="128042" marT="64021" marB="64021" anchor="ctr"/>
                </a:tc>
              </a:tr>
              <a:tr h="1500045">
                <a:tc>
                  <a:txBody>
                    <a:bodyPr/>
                    <a:lstStyle/>
                    <a:p>
                      <a:pPr marL="0" indent="0" algn="ctr" rtl="0" fontAlgn="b">
                        <a:buFont typeface="+mj-lt"/>
                        <a:buNone/>
                      </a:pPr>
                      <a:r>
                        <a:rPr lang="en-US" sz="2200" b="1" i="0" kern="1200" dirty="0" smtClean="0">
                          <a:solidFill>
                            <a:schemeClr val="tx1"/>
                          </a:solidFill>
                          <a:effectLst/>
                          <a:latin typeface="+mn-lt"/>
                          <a:ea typeface="+mn-ea"/>
                          <a:cs typeface="+mn-cs"/>
                        </a:rPr>
                        <a:t>Diversify sources and processes for finding teacher candidates</a:t>
                      </a:r>
                      <a:endParaRPr lang="en-US" sz="2200" b="1" dirty="0">
                        <a:effectLst/>
                        <a:latin typeface="+mn-lt"/>
                      </a:endParaRPr>
                    </a:p>
                  </a:txBody>
                  <a:tcPr marL="53351" marR="53351" marT="35567" marB="35567"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000" dirty="0" smtClean="0">
                          <a:latin typeface="+mn-lt"/>
                        </a:rPr>
                        <a:t>Increase number of touch points for recruiting candidates to more effectively tap into minority teacher candidate networks</a:t>
                      </a: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000" dirty="0" smtClean="0">
                          <a:latin typeface="+mn-lt"/>
                        </a:rPr>
                        <a:t>Empower multiple actors </a:t>
                      </a:r>
                      <a:r>
                        <a:rPr lang="mr-IN" sz="2000" dirty="0" smtClean="0">
                          <a:latin typeface="+mn-lt"/>
                        </a:rPr>
                        <a:t>–</a:t>
                      </a:r>
                      <a:r>
                        <a:rPr lang="en-US" sz="2000" dirty="0" smtClean="0">
                          <a:latin typeface="+mn-lt"/>
                        </a:rPr>
                        <a:t> HR staff, principals, teachers, non</a:t>
                      </a:r>
                      <a:r>
                        <a:rPr lang="en-US" sz="2000" dirty="0" smtClean="0">
                          <a:solidFill>
                            <a:schemeClr val="tx1"/>
                          </a:solidFill>
                          <a:latin typeface="+mn-lt"/>
                        </a:rPr>
                        <a:t>-</a:t>
                      </a:r>
                      <a:r>
                        <a:rPr lang="en-US" sz="2000" dirty="0" smtClean="0">
                          <a:latin typeface="+mn-lt"/>
                        </a:rPr>
                        <a:t>instructional staff, local educator prep programs to think of themselves as “recruiters” for schools and districts</a:t>
                      </a:r>
                    </a:p>
                  </a:txBody>
                  <a:tcPr marL="53351" marR="53351" marT="35567" marB="35567" anchor="ctr"/>
                </a:tc>
              </a:tr>
              <a:tr h="1103614">
                <a:tc>
                  <a:txBody>
                    <a:bodyPr/>
                    <a:lstStyle/>
                    <a:p>
                      <a:pPr marL="0" indent="0" algn="ctr" rtl="0" fontAlgn="b">
                        <a:buFont typeface="+mj-lt"/>
                        <a:buNone/>
                      </a:pPr>
                      <a:r>
                        <a:rPr lang="en-US" sz="2200" b="1" i="0" kern="1200" dirty="0" smtClean="0">
                          <a:solidFill>
                            <a:schemeClr val="tx1"/>
                          </a:solidFill>
                          <a:effectLst/>
                          <a:latin typeface="+mn-lt"/>
                          <a:ea typeface="+mn-ea"/>
                          <a:cs typeface="+mn-cs"/>
                        </a:rPr>
                        <a:t>Make diversity an explicit consideration in the hiring process</a:t>
                      </a:r>
                      <a:endParaRPr lang="en-US" sz="2200" b="1" dirty="0">
                        <a:effectLst/>
                        <a:latin typeface="+mn-lt"/>
                      </a:endParaRPr>
                    </a:p>
                  </a:txBody>
                  <a:tcPr marL="53351" marR="53351" marT="35567" marB="35567" anchor="ctr"/>
                </a:tc>
                <a:tc>
                  <a:txBody>
                    <a:bodyPr/>
                    <a:lstStyle/>
                    <a:p>
                      <a:pPr marL="342900" indent="-342900" rtl="0" fontAlgn="b">
                        <a:buFont typeface="Arial" charset="0"/>
                        <a:buChar char="•"/>
                      </a:pPr>
                      <a:r>
                        <a:rPr lang="en-US" sz="2000" b="0" dirty="0" smtClean="0">
                          <a:effectLst/>
                          <a:latin typeface="+mn-lt"/>
                        </a:rPr>
                        <a:t>Place teachers of color on hiring committees</a:t>
                      </a:r>
                    </a:p>
                    <a:p>
                      <a:pPr marL="342900" indent="-342900" rtl="0" fontAlgn="b">
                        <a:buFont typeface="Arial" charset="0"/>
                        <a:buChar char="•"/>
                      </a:pPr>
                      <a:r>
                        <a:rPr lang="en-US" sz="2000" b="0" baseline="0" dirty="0" smtClean="0">
                          <a:effectLst/>
                          <a:latin typeface="+mn-lt"/>
                        </a:rPr>
                        <a:t>Interview at least one teacher of color for every open position</a:t>
                      </a:r>
                    </a:p>
                    <a:p>
                      <a:pPr marL="342900" indent="-342900" rtl="0" fontAlgn="b">
                        <a:buFont typeface="Arial" charset="0"/>
                        <a:buChar char="•"/>
                      </a:pPr>
                      <a:r>
                        <a:rPr lang="en-US" sz="2000" b="0" baseline="0" dirty="0" smtClean="0">
                          <a:effectLst/>
                          <a:latin typeface="+mn-lt"/>
                        </a:rPr>
                        <a:t>Prioritize diverse candidates over non-diverse ones, on balance  </a:t>
                      </a:r>
                      <a:r>
                        <a:rPr lang="en-US" sz="2000" b="0" dirty="0" smtClean="0">
                          <a:effectLst/>
                          <a:latin typeface="+mn-lt"/>
                        </a:rPr>
                        <a:t> </a:t>
                      </a:r>
                      <a:endParaRPr lang="en-US" sz="2000" b="0" dirty="0">
                        <a:effectLst/>
                        <a:latin typeface="+mn-lt"/>
                      </a:endParaRPr>
                    </a:p>
                  </a:txBody>
                  <a:tcPr marL="53351" marR="53351" marT="35567" marB="35567" anchor="ctr"/>
                </a:tc>
              </a:tr>
              <a:tr h="1364307">
                <a:tc>
                  <a:txBody>
                    <a:bodyPr/>
                    <a:lstStyle/>
                    <a:p>
                      <a:pPr marL="0" indent="0" algn="ctr" rtl="0" fontAlgn="b">
                        <a:buFont typeface="+mj-lt"/>
                        <a:buNone/>
                      </a:pPr>
                      <a:r>
                        <a:rPr lang="en-US" sz="2200" b="1" i="0" kern="1200" dirty="0" smtClean="0">
                          <a:solidFill>
                            <a:schemeClr val="tx1"/>
                          </a:solidFill>
                          <a:effectLst/>
                          <a:latin typeface="+mn-lt"/>
                          <a:ea typeface="+mn-ea"/>
                          <a:cs typeface="+mn-cs"/>
                        </a:rPr>
                        <a:t>Target recruitment in college at majors with difficult job prospects </a:t>
                      </a:r>
                      <a:endParaRPr lang="en-US" sz="2200" b="1" dirty="0">
                        <a:effectLst/>
                        <a:latin typeface="+mn-lt"/>
                      </a:endParaRPr>
                    </a:p>
                  </a:txBody>
                  <a:tcPr marL="53351" marR="53351" marT="35567" marB="35567" anchor="ctr"/>
                </a:tc>
                <a:tc>
                  <a:txBody>
                    <a:bodyPr/>
                    <a:lstStyle/>
                    <a:p>
                      <a:pPr marL="342900" indent="-342900" rtl="0" fontAlgn="b">
                        <a:buFont typeface="Arial" charset="0"/>
                        <a:buChar char="•"/>
                      </a:pPr>
                      <a:r>
                        <a:rPr lang="en-US" sz="2000" b="0" dirty="0" smtClean="0">
                          <a:solidFill>
                            <a:schemeClr val="tx1"/>
                          </a:solidFill>
                        </a:rPr>
                        <a:t>Target</a:t>
                      </a:r>
                      <a:r>
                        <a:rPr lang="en-US" sz="2000" b="0" baseline="0" dirty="0" smtClean="0">
                          <a:solidFill>
                            <a:schemeClr val="tx1"/>
                          </a:solidFill>
                        </a:rPr>
                        <a:t> </a:t>
                      </a:r>
                      <a:r>
                        <a:rPr lang="en-US" sz="2000" b="0" dirty="0" smtClean="0">
                          <a:solidFill>
                            <a:schemeClr val="tx1"/>
                          </a:solidFill>
                        </a:rPr>
                        <a:t>students of color who pursue related majors that have social missions</a:t>
                      </a:r>
                      <a:r>
                        <a:rPr lang="en-US" sz="2000" b="0" baseline="0" dirty="0" smtClean="0">
                          <a:solidFill>
                            <a:schemeClr val="tx1"/>
                          </a:solidFill>
                        </a:rPr>
                        <a:t> though may yield limited job prospects (e.g., </a:t>
                      </a:r>
                      <a:r>
                        <a:rPr lang="en-US" sz="2000" b="0" baseline="0" dirty="0" smtClean="0">
                          <a:solidFill>
                            <a:schemeClr val="tx1"/>
                          </a:solidFill>
                          <a:effectLst/>
                          <a:latin typeface="+mn-lt"/>
                        </a:rPr>
                        <a:t>criminal justice and urban studies)</a:t>
                      </a:r>
                      <a:endParaRPr lang="en-US" sz="2000" b="0" dirty="0">
                        <a:solidFill>
                          <a:schemeClr val="tx1"/>
                        </a:solidFill>
                        <a:effectLst/>
                        <a:latin typeface="+mn-lt"/>
                      </a:endParaRPr>
                    </a:p>
                  </a:txBody>
                  <a:tcPr marL="53351" marR="53351" marT="35567" marB="35567" anchor="ctr"/>
                </a:tc>
              </a:tr>
            </a:tbl>
          </a:graphicData>
        </a:graphic>
      </p:graphicFrame>
    </p:spTree>
    <p:extLst>
      <p:ext uri="{BB962C8B-B14F-4D97-AF65-F5344CB8AC3E}">
        <p14:creationId xmlns:p14="http://schemas.microsoft.com/office/powerpoint/2010/main" val="141549678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recent Johns Hopkins University study finds…</a:t>
            </a:r>
            <a:endParaRPr lang="en-US" dirty="0"/>
          </a:p>
        </p:txBody>
      </p:sp>
      <p:sp>
        <p:nvSpPr>
          <p:cNvPr id="3" name="Content Placeholder 2"/>
          <p:cNvSpPr>
            <a:spLocks noGrp="1"/>
          </p:cNvSpPr>
          <p:nvPr>
            <p:ph idx="1"/>
          </p:nvPr>
        </p:nvSpPr>
        <p:spPr>
          <a:xfrm>
            <a:off x="206188" y="1628033"/>
            <a:ext cx="10515600" cy="4730935"/>
          </a:xfrm>
        </p:spPr>
        <p:txBody>
          <a:bodyPr/>
          <a:lstStyle/>
          <a:p>
            <a:pPr marL="0" indent="0">
              <a:buNone/>
            </a:pPr>
            <a:r>
              <a:rPr lang="en-US" sz="2200" dirty="0" smtClean="0"/>
              <a:t>A low-income </a:t>
            </a:r>
            <a:r>
              <a:rPr lang="en-US" sz="2200" dirty="0"/>
              <a:t>black student's probability of dropping out of school is </a:t>
            </a:r>
            <a:endParaRPr lang="en-US" sz="2200" dirty="0" smtClean="0"/>
          </a:p>
          <a:p>
            <a:pPr marL="0" indent="0">
              <a:buNone/>
            </a:pPr>
            <a:r>
              <a:rPr lang="en-US" sz="2200" dirty="0" smtClean="0"/>
              <a:t>reduced </a:t>
            </a:r>
            <a:r>
              <a:rPr lang="en-US" sz="2200" dirty="0"/>
              <a:t>by 29 percent if he or she has one black teacher in </a:t>
            </a:r>
            <a:endParaRPr lang="en-US" sz="2200" dirty="0" smtClean="0"/>
          </a:p>
          <a:p>
            <a:pPr marL="0" indent="0">
              <a:buNone/>
            </a:pPr>
            <a:r>
              <a:rPr lang="en-US" sz="2200" dirty="0" smtClean="0"/>
              <a:t>3rd</a:t>
            </a:r>
            <a:r>
              <a:rPr lang="en-US" sz="2200" dirty="0"/>
              <a:t>, 4th, or 5th </a:t>
            </a:r>
            <a:r>
              <a:rPr lang="en-US" sz="2200" dirty="0" smtClean="0"/>
              <a:t>grades…</a:t>
            </a:r>
          </a:p>
          <a:p>
            <a:pPr marL="0" indent="0">
              <a:buNone/>
            </a:pPr>
            <a:endParaRPr lang="en-US" sz="2200" dirty="0" smtClean="0"/>
          </a:p>
          <a:p>
            <a:pPr marL="0" indent="0">
              <a:buNone/>
            </a:pPr>
            <a:r>
              <a:rPr lang="en-US" sz="2200" dirty="0" smtClean="0"/>
              <a:t>…That </a:t>
            </a:r>
            <a:r>
              <a:rPr lang="en-US" sz="2200" dirty="0"/>
              <a:t>student is also 18 percent more likely to express interest in </a:t>
            </a:r>
            <a:endParaRPr lang="en-US" sz="2200" dirty="0" smtClean="0"/>
          </a:p>
          <a:p>
            <a:pPr marL="0" indent="0">
              <a:buNone/>
            </a:pPr>
            <a:r>
              <a:rPr lang="en-US" sz="2200" dirty="0" smtClean="0"/>
              <a:t>college</a:t>
            </a:r>
            <a:r>
              <a:rPr lang="en-US" sz="2200" dirty="0"/>
              <a:t>. </a:t>
            </a:r>
            <a:r>
              <a:rPr lang="en-US" sz="2200" dirty="0" smtClean="0"/>
              <a:t>The </a:t>
            </a:r>
            <a:r>
              <a:rPr lang="en-US" sz="2200" dirty="0"/>
              <a:t>effect was stronger for black boys from low-income </a:t>
            </a:r>
            <a:r>
              <a:rPr lang="en-US" sz="2200" dirty="0" smtClean="0"/>
              <a:t>homes. </a:t>
            </a:r>
          </a:p>
          <a:p>
            <a:pPr marL="0" indent="0">
              <a:buNone/>
            </a:pPr>
            <a:r>
              <a:rPr lang="en-US" sz="2200" dirty="0" smtClean="0"/>
              <a:t>Their </a:t>
            </a:r>
            <a:r>
              <a:rPr lang="en-US" sz="2200" dirty="0"/>
              <a:t>likelihood of dropping out of school falls by 39 </a:t>
            </a:r>
            <a:r>
              <a:rPr lang="en-US" sz="2200" dirty="0" smtClean="0"/>
              <a:t>percent if </a:t>
            </a:r>
            <a:r>
              <a:rPr lang="en-US" sz="2200" dirty="0"/>
              <a:t>they </a:t>
            </a:r>
            <a:endParaRPr lang="en-US" sz="2200" dirty="0" smtClean="0"/>
          </a:p>
          <a:p>
            <a:pPr marL="0" indent="0">
              <a:buNone/>
            </a:pPr>
            <a:r>
              <a:rPr lang="en-US" sz="2200" dirty="0" smtClean="0"/>
              <a:t>have </a:t>
            </a:r>
            <a:r>
              <a:rPr lang="en-US" sz="2200" dirty="0"/>
              <a:t>one black teacher, and they are 29 percent </a:t>
            </a:r>
            <a:r>
              <a:rPr lang="en-US" sz="2200" dirty="0" smtClean="0"/>
              <a:t>more </a:t>
            </a:r>
            <a:r>
              <a:rPr lang="en-US" sz="2200" dirty="0"/>
              <a:t>likely to </a:t>
            </a:r>
            <a:endParaRPr lang="en-US" sz="2200" dirty="0" smtClean="0"/>
          </a:p>
          <a:p>
            <a:pPr marL="0" indent="0">
              <a:buNone/>
            </a:pPr>
            <a:r>
              <a:rPr lang="en-US" sz="2200" dirty="0" smtClean="0"/>
              <a:t>consider </a:t>
            </a:r>
            <a:r>
              <a:rPr lang="en-US" sz="2200" dirty="0"/>
              <a:t>college.</a:t>
            </a:r>
          </a:p>
          <a:p>
            <a:pPr marL="0" indent="0">
              <a:buNone/>
            </a:pPr>
            <a:endParaRPr lang="en-US" dirty="0"/>
          </a:p>
        </p:txBody>
      </p:sp>
      <p:pic>
        <p:nvPicPr>
          <p:cNvPr id="1027" name="Picture 7" descr="https://www.edweek.org/media/2017/04/18/28-rrplugger-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82798" y="1713453"/>
            <a:ext cx="3573463" cy="379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2205318" y="6091518"/>
            <a:ext cx="8189258" cy="338554"/>
          </a:xfrm>
          <a:prstGeom prst="rect">
            <a:avLst/>
          </a:prstGeom>
          <a:noFill/>
        </p:spPr>
        <p:txBody>
          <a:bodyPr wrap="square" rtlCol="0">
            <a:spAutoFit/>
          </a:bodyPr>
          <a:lstStyle/>
          <a:p>
            <a:r>
              <a:rPr lang="en-US" sz="1600" i="1" dirty="0" smtClean="0"/>
              <a:t>Source: The Long-Run Impacts of Same-Race Teachers</a:t>
            </a:r>
            <a:r>
              <a:rPr lang="en-US" sz="1600" dirty="0" smtClean="0"/>
              <a:t>, Institute of Labor Economics, March 2017</a:t>
            </a:r>
            <a:endParaRPr lang="en-US" sz="1600" dirty="0"/>
          </a:p>
        </p:txBody>
      </p:sp>
    </p:spTree>
    <p:extLst>
      <p:ext uri="{BB962C8B-B14F-4D97-AF65-F5344CB8AC3E}">
        <p14:creationId xmlns:p14="http://schemas.microsoft.com/office/powerpoint/2010/main" val="420793402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49" y="174626"/>
            <a:ext cx="11523373" cy="926524"/>
          </a:xfrm>
        </p:spPr>
        <p:txBody>
          <a:bodyPr>
            <a:normAutofit fontScale="90000"/>
          </a:bodyPr>
          <a:lstStyle/>
          <a:p>
            <a:r>
              <a:rPr lang="en-US" b="1" dirty="0" smtClean="0"/>
              <a:t>Recommendations: Provide Supplementary Supports for Applicants of Color</a:t>
            </a:r>
            <a:br>
              <a:rPr lang="en-US" b="1" dirty="0" smtClean="0"/>
            </a:br>
            <a:r>
              <a:rPr lang="en-US" i="1" dirty="0"/>
              <a:t>Within Close Reach</a:t>
            </a:r>
            <a:endParaRPr lang="en-US" dirty="0"/>
          </a:p>
        </p:txBody>
      </p:sp>
      <p:sp>
        <p:nvSpPr>
          <p:cNvPr id="5" name="TextBox 4"/>
          <p:cNvSpPr txBox="1"/>
          <p:nvPr/>
        </p:nvSpPr>
        <p:spPr>
          <a:xfrm>
            <a:off x="2023353" y="1984443"/>
            <a:ext cx="184731" cy="369332"/>
          </a:xfrm>
          <a:prstGeom prst="rect">
            <a:avLst/>
          </a:prstGeom>
          <a:noFill/>
        </p:spPr>
        <p:txBody>
          <a:bodyPr wrap="none" rtlCol="0">
            <a:spAutoFit/>
          </a:bodyPr>
          <a:lstStyle/>
          <a:p>
            <a:endParaRPr lang="en-US" dirty="0"/>
          </a:p>
        </p:txBody>
      </p:sp>
      <p:graphicFrame>
        <p:nvGraphicFramePr>
          <p:cNvPr id="9" name="Table 8"/>
          <p:cNvGraphicFramePr>
            <a:graphicFrameLocks noGrp="1"/>
          </p:cNvGraphicFramePr>
          <p:nvPr>
            <p:extLst/>
          </p:nvPr>
        </p:nvGraphicFramePr>
        <p:xfrm>
          <a:off x="343949" y="1394249"/>
          <a:ext cx="11364347" cy="2790394"/>
        </p:xfrm>
        <a:graphic>
          <a:graphicData uri="http://schemas.openxmlformats.org/drawingml/2006/table">
            <a:tbl>
              <a:tblPr firstRow="1" bandRow="1">
                <a:tableStyleId>{5C22544A-7EE6-4342-B048-85BDC9FD1C3A}</a:tableStyleId>
              </a:tblPr>
              <a:tblGrid>
                <a:gridCol w="3718812"/>
                <a:gridCol w="7645535"/>
              </a:tblGrid>
              <a:tr h="573699">
                <a:tc>
                  <a:txBody>
                    <a:bodyPr/>
                    <a:lstStyle/>
                    <a:p>
                      <a:pPr algn="ctr"/>
                      <a:r>
                        <a:rPr lang="en-US" sz="2500" dirty="0" smtClean="0">
                          <a:latin typeface="+mn-lt"/>
                        </a:rPr>
                        <a:t>Recommendation</a:t>
                      </a:r>
                      <a:endParaRPr lang="en-US" sz="2500" dirty="0">
                        <a:latin typeface="+mn-lt"/>
                      </a:endParaRPr>
                    </a:p>
                  </a:txBody>
                  <a:tcPr marL="128042" marR="128042" marT="64021" marB="64021" anchor="ctr"/>
                </a:tc>
                <a:tc>
                  <a:txBody>
                    <a:bodyPr/>
                    <a:lstStyle/>
                    <a:p>
                      <a:pPr algn="ctr"/>
                      <a:r>
                        <a:rPr lang="en-US" sz="2500" dirty="0" smtClean="0">
                          <a:latin typeface="+mn-lt"/>
                        </a:rPr>
                        <a:t>Description</a:t>
                      </a:r>
                      <a:endParaRPr lang="en-US" sz="2500" dirty="0">
                        <a:latin typeface="+mn-lt"/>
                      </a:endParaRPr>
                    </a:p>
                  </a:txBody>
                  <a:tcPr marL="128042" marR="128042" marT="64021" marB="64021" anchor="ctr"/>
                </a:tc>
              </a:tr>
              <a:tr h="2216695">
                <a:tc>
                  <a:txBody>
                    <a:bodyPr/>
                    <a:lstStyle/>
                    <a:p>
                      <a:pPr marL="0" indent="0" algn="ctr" rtl="0" fontAlgn="b">
                        <a:buFont typeface="+mj-lt"/>
                        <a:buNone/>
                      </a:pPr>
                      <a:r>
                        <a:rPr lang="en-US" sz="2200" b="1" i="0" kern="1200" dirty="0" smtClean="0">
                          <a:solidFill>
                            <a:schemeClr val="tx1"/>
                          </a:solidFill>
                          <a:effectLst/>
                          <a:latin typeface="+mn-lt"/>
                          <a:ea typeface="+mn-ea"/>
                          <a:cs typeface="+mn-cs"/>
                        </a:rPr>
                        <a:t>Cultivate candidates with supplementary supports through hiring process</a:t>
                      </a:r>
                    </a:p>
                    <a:p>
                      <a:pPr marL="0" indent="0" rtl="0" fontAlgn="b">
                        <a:buFont typeface="+mj-lt"/>
                        <a:buNone/>
                      </a:pPr>
                      <a:endParaRPr lang="en-US" sz="2200" b="1" i="0" kern="1200" dirty="0" smtClean="0">
                        <a:solidFill>
                          <a:schemeClr val="tx1"/>
                        </a:solidFill>
                        <a:effectLst/>
                        <a:latin typeface="+mn-lt"/>
                        <a:ea typeface="+mn-ea"/>
                        <a:cs typeface="+mn-cs"/>
                      </a:endParaRPr>
                    </a:p>
                  </a:txBody>
                  <a:tcPr marL="53351" marR="53351" marT="35567" marB="35567" anchor="ctr"/>
                </a:tc>
                <a:tc>
                  <a:txBody>
                    <a:bodyPr/>
                    <a:lstStyle/>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000" dirty="0" smtClean="0"/>
                        <a:t>Use</a:t>
                      </a:r>
                      <a:r>
                        <a:rPr lang="en-US" sz="2000" baseline="0" dirty="0" smtClean="0"/>
                        <a:t> a menu of </a:t>
                      </a:r>
                      <a:r>
                        <a:rPr lang="en-US" sz="2000" dirty="0" smtClean="0"/>
                        <a:t>recruitment strategies and support programs tailored </a:t>
                      </a:r>
                      <a:r>
                        <a:rPr lang="en-US" sz="2000" dirty="0" smtClean="0">
                          <a:solidFill>
                            <a:schemeClr val="tx1"/>
                          </a:solidFill>
                        </a:rPr>
                        <a:t>to each candidate during the hiring process</a:t>
                      </a: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000" dirty="0" smtClean="0">
                          <a:solidFill>
                            <a:schemeClr val="tx1"/>
                          </a:solidFill>
                        </a:rPr>
                        <a:t>Establish and offer</a:t>
                      </a:r>
                      <a:r>
                        <a:rPr lang="en-US" sz="2000" baseline="0" dirty="0" smtClean="0">
                          <a:solidFill>
                            <a:schemeClr val="tx1"/>
                          </a:solidFill>
                        </a:rPr>
                        <a:t> perks, potentially including support finding housing where other teachers of color live or </a:t>
                      </a:r>
                      <a:r>
                        <a:rPr lang="en-US" sz="2000" dirty="0" smtClean="0">
                          <a:solidFill>
                            <a:schemeClr val="tx1"/>
                          </a:solidFill>
                        </a:rPr>
                        <a:t>housing credits</a:t>
                      </a:r>
                      <a:r>
                        <a:rPr lang="en-US" sz="2000" baseline="0" dirty="0" smtClean="0">
                          <a:solidFill>
                            <a:schemeClr val="tx1"/>
                          </a:solidFill>
                        </a:rPr>
                        <a:t> (through EPP or city partnerships)</a:t>
                      </a:r>
                    </a:p>
                    <a:p>
                      <a:pPr marL="342900" marR="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000" dirty="0" smtClean="0">
                          <a:solidFill>
                            <a:schemeClr val="tx1"/>
                          </a:solidFill>
                        </a:rPr>
                        <a:t>Facilitate connections between</a:t>
                      </a:r>
                      <a:r>
                        <a:rPr lang="en-US" sz="2000" baseline="0" dirty="0" smtClean="0">
                          <a:solidFill>
                            <a:schemeClr val="tx1"/>
                          </a:solidFill>
                        </a:rPr>
                        <a:t> </a:t>
                      </a:r>
                      <a:r>
                        <a:rPr lang="en-US" sz="2000" baseline="0" dirty="0" smtClean="0"/>
                        <a:t>candidates and</a:t>
                      </a:r>
                      <a:r>
                        <a:rPr lang="en-US" sz="2000" dirty="0" smtClean="0"/>
                        <a:t> local affinity groups</a:t>
                      </a:r>
                    </a:p>
                  </a:txBody>
                  <a:tcPr marL="53351" marR="53351" marT="35567" marB="35567" anchor="ctr"/>
                </a:tc>
              </a:tr>
            </a:tbl>
          </a:graphicData>
        </a:graphic>
      </p:graphicFrame>
    </p:spTree>
    <p:extLst>
      <p:ext uri="{BB962C8B-B14F-4D97-AF65-F5344CB8AC3E}">
        <p14:creationId xmlns:p14="http://schemas.microsoft.com/office/powerpoint/2010/main" val="10690705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3949" y="174626"/>
            <a:ext cx="10644349" cy="926524"/>
          </a:xfrm>
        </p:spPr>
        <p:txBody>
          <a:bodyPr>
            <a:normAutofit fontScale="90000"/>
          </a:bodyPr>
          <a:lstStyle/>
          <a:p>
            <a:r>
              <a:rPr lang="en-US" b="1" dirty="0" smtClean="0"/>
              <a:t>Recommendations: Leverage Existing Workforce</a:t>
            </a:r>
            <a:r>
              <a:rPr lang="en-US" dirty="0" smtClean="0"/>
              <a:t/>
            </a:r>
            <a:br>
              <a:rPr lang="en-US" dirty="0" smtClean="0"/>
            </a:br>
            <a:r>
              <a:rPr lang="en-US" i="1" dirty="0"/>
              <a:t>Within Close Reach</a:t>
            </a:r>
            <a:endParaRPr lang="en-US" dirty="0"/>
          </a:p>
        </p:txBody>
      </p:sp>
      <p:sp>
        <p:nvSpPr>
          <p:cNvPr id="5" name="TextBox 4"/>
          <p:cNvSpPr txBox="1"/>
          <p:nvPr/>
        </p:nvSpPr>
        <p:spPr>
          <a:xfrm>
            <a:off x="2023353" y="1984443"/>
            <a:ext cx="184731" cy="369332"/>
          </a:xfrm>
          <a:prstGeom prst="rect">
            <a:avLst/>
          </a:prstGeom>
          <a:noFill/>
        </p:spPr>
        <p:txBody>
          <a:bodyPr wrap="none" rtlCol="0">
            <a:spAutoFit/>
          </a:bodyPr>
          <a:lstStyle/>
          <a:p>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1454897281"/>
              </p:ext>
            </p:extLst>
          </p:nvPr>
        </p:nvGraphicFramePr>
        <p:xfrm>
          <a:off x="343949" y="1392805"/>
          <a:ext cx="11381483" cy="4613710"/>
        </p:xfrm>
        <a:graphic>
          <a:graphicData uri="http://schemas.openxmlformats.org/drawingml/2006/table">
            <a:tbl>
              <a:tblPr firstRow="1" bandRow="1">
                <a:tableStyleId>{5C22544A-7EE6-4342-B048-85BDC9FD1C3A}</a:tableStyleId>
              </a:tblPr>
              <a:tblGrid>
                <a:gridCol w="3790729"/>
                <a:gridCol w="7590754"/>
              </a:tblGrid>
              <a:tr h="491896">
                <a:tc>
                  <a:txBody>
                    <a:bodyPr/>
                    <a:lstStyle/>
                    <a:p>
                      <a:pPr algn="ctr"/>
                      <a:r>
                        <a:rPr lang="en-US" sz="2500" dirty="0" smtClean="0">
                          <a:latin typeface="+mn-lt"/>
                        </a:rPr>
                        <a:t>Recommendation</a:t>
                      </a:r>
                      <a:endParaRPr lang="en-US" sz="2500" dirty="0">
                        <a:latin typeface="+mn-lt"/>
                      </a:endParaRPr>
                    </a:p>
                  </a:txBody>
                  <a:tcPr marL="128042" marR="128042" marT="64021" marB="64021" anchor="ctr"/>
                </a:tc>
                <a:tc>
                  <a:txBody>
                    <a:bodyPr/>
                    <a:lstStyle/>
                    <a:p>
                      <a:pPr algn="ctr"/>
                      <a:r>
                        <a:rPr lang="en-US" sz="2500" dirty="0" smtClean="0">
                          <a:latin typeface="+mn-lt"/>
                        </a:rPr>
                        <a:t>Description</a:t>
                      </a:r>
                      <a:endParaRPr lang="en-US" sz="2500" dirty="0">
                        <a:latin typeface="+mn-lt"/>
                      </a:endParaRPr>
                    </a:p>
                  </a:txBody>
                  <a:tcPr marL="128042" marR="128042" marT="64021" marB="64021" anchor="ctr"/>
                </a:tc>
              </a:tr>
              <a:tr h="2123479">
                <a:tc>
                  <a:txBody>
                    <a:bodyPr/>
                    <a:lstStyle/>
                    <a:p>
                      <a:pPr marL="0" indent="0" algn="ctr" rtl="0" fontAlgn="b">
                        <a:buFont typeface="+mj-lt"/>
                        <a:buNone/>
                      </a:pPr>
                      <a:r>
                        <a:rPr lang="en-US" sz="2200" b="1" i="0" kern="1200" dirty="0" smtClean="0">
                          <a:solidFill>
                            <a:schemeClr val="tx1"/>
                          </a:solidFill>
                          <a:effectLst/>
                          <a:latin typeface="+mn-lt"/>
                          <a:ea typeface="+mn-ea"/>
                          <a:cs typeface="+mn-cs"/>
                        </a:rPr>
                        <a:t>Celebrate and acknowledge impactful teachers of color through both internally and externally-facing channels</a:t>
                      </a:r>
                      <a:endParaRPr lang="en-US" sz="2200" b="1" dirty="0">
                        <a:effectLst/>
                        <a:latin typeface="+mn-lt"/>
                      </a:endParaRPr>
                    </a:p>
                  </a:txBody>
                  <a:tcPr marL="53351" marR="53351" marT="35567" marB="35567" anchor="ctr"/>
                </a:tc>
                <a:tc>
                  <a:txBody>
                    <a:bodyPr/>
                    <a:lstStyle/>
                    <a:p>
                      <a:pPr marL="342900" marR="0" indent="-342900" algn="l" defTabSz="914400" rtl="0" eaLnBrk="1" fontAlgn="b" latinLnBrk="0" hangingPunct="1">
                        <a:lnSpc>
                          <a:spcPct val="100000"/>
                        </a:lnSpc>
                        <a:spcBef>
                          <a:spcPts val="0"/>
                        </a:spcBef>
                        <a:spcAft>
                          <a:spcPts val="0"/>
                        </a:spcAft>
                        <a:buClrTx/>
                        <a:buSzTx/>
                        <a:buFont typeface="Arial" charset="0"/>
                        <a:buChar char="•"/>
                        <a:tabLst/>
                        <a:defRPr/>
                      </a:pPr>
                      <a:r>
                        <a:rPr lang="en-US" sz="2000" i="1" dirty="0" smtClean="0">
                          <a:solidFill>
                            <a:schemeClr val="tx1"/>
                          </a:solidFill>
                        </a:rPr>
                        <a:t>Internally-facing:</a:t>
                      </a:r>
                      <a:r>
                        <a:rPr lang="en-US" sz="2000" i="1" baseline="0" dirty="0" smtClean="0">
                          <a:solidFill>
                            <a:schemeClr val="tx1"/>
                          </a:solidFill>
                        </a:rPr>
                        <a:t> </a:t>
                      </a:r>
                      <a:r>
                        <a:rPr lang="en-US" sz="2000" baseline="0" dirty="0" smtClean="0">
                          <a:solidFill>
                            <a:schemeClr val="tx1"/>
                          </a:solidFill>
                        </a:rPr>
                        <a:t>Recognizing accomplishments and contributions of teachers of color to a wider district/state audience can increase teacher feelings of worth and as a result, retention. </a:t>
                      </a:r>
                      <a:endParaRPr lang="en-US" sz="2000" dirty="0" smtClean="0">
                        <a:solidFill>
                          <a:schemeClr val="tx1"/>
                        </a:solidFill>
                      </a:endParaRPr>
                    </a:p>
                    <a:p>
                      <a:pPr marL="342900" marR="0" indent="-342900" algn="l" defTabSz="914400" rtl="0" eaLnBrk="1" fontAlgn="b" latinLnBrk="0" hangingPunct="1">
                        <a:lnSpc>
                          <a:spcPct val="100000"/>
                        </a:lnSpc>
                        <a:spcBef>
                          <a:spcPts val="0"/>
                        </a:spcBef>
                        <a:spcAft>
                          <a:spcPts val="0"/>
                        </a:spcAft>
                        <a:buClrTx/>
                        <a:buSzTx/>
                        <a:buFont typeface="Arial" charset="0"/>
                        <a:buChar char="•"/>
                        <a:tabLst/>
                        <a:defRPr/>
                      </a:pPr>
                      <a:r>
                        <a:rPr lang="en-US" sz="2000" i="1" dirty="0" smtClean="0">
                          <a:solidFill>
                            <a:schemeClr val="tx1"/>
                          </a:solidFill>
                        </a:rPr>
                        <a:t>Externally-facing:</a:t>
                      </a:r>
                      <a:r>
                        <a:rPr lang="en-US" sz="2000" i="1" baseline="0" dirty="0" smtClean="0">
                          <a:solidFill>
                            <a:schemeClr val="tx1"/>
                          </a:solidFill>
                        </a:rPr>
                        <a:t> </a:t>
                      </a:r>
                      <a:r>
                        <a:rPr lang="en-US" sz="2000" i="0" baseline="0" dirty="0" smtClean="0">
                          <a:solidFill>
                            <a:schemeClr val="tx1"/>
                          </a:solidFill>
                        </a:rPr>
                        <a:t>Highlighting</a:t>
                      </a:r>
                      <a:r>
                        <a:rPr lang="en-US" sz="2000" i="1" baseline="0" dirty="0" smtClean="0">
                          <a:solidFill>
                            <a:schemeClr val="tx1"/>
                          </a:solidFill>
                        </a:rPr>
                        <a:t> </a:t>
                      </a:r>
                      <a:r>
                        <a:rPr lang="en-US" sz="2000" baseline="0" dirty="0" smtClean="0">
                          <a:solidFill>
                            <a:schemeClr val="tx1"/>
                          </a:solidFill>
                        </a:rPr>
                        <a:t>p</a:t>
                      </a:r>
                      <a:r>
                        <a:rPr lang="en-US" sz="2000" dirty="0" smtClean="0">
                          <a:solidFill>
                            <a:schemeClr val="tx1"/>
                          </a:solidFill>
                        </a:rPr>
                        <a:t>ersonal stories about teachers of color will inspire candidates of color and provide information about what working in a</a:t>
                      </a:r>
                      <a:r>
                        <a:rPr lang="en-US" sz="2000" baseline="0" dirty="0" smtClean="0">
                          <a:solidFill>
                            <a:schemeClr val="tx1"/>
                          </a:solidFill>
                        </a:rPr>
                        <a:t> </a:t>
                      </a:r>
                      <a:r>
                        <a:rPr lang="en-US" sz="2000" dirty="0" smtClean="0">
                          <a:solidFill>
                            <a:schemeClr val="tx1"/>
                          </a:solidFill>
                        </a:rPr>
                        <a:t>CT district is going to be like. It will also demonstrate</a:t>
                      </a:r>
                      <a:r>
                        <a:rPr lang="en-US" sz="2000" baseline="0" dirty="0" smtClean="0">
                          <a:solidFill>
                            <a:schemeClr val="tx1"/>
                          </a:solidFill>
                        </a:rPr>
                        <a:t> </a:t>
                      </a:r>
                      <a:r>
                        <a:rPr lang="en-US" sz="2000" dirty="0" smtClean="0">
                          <a:solidFill>
                            <a:schemeClr val="tx1"/>
                          </a:solidFill>
                        </a:rPr>
                        <a:t>that teachers of color are valued in the district.</a:t>
                      </a:r>
                    </a:p>
                  </a:txBody>
                  <a:tcPr marL="53351" marR="53351" marT="35567" marB="35567" anchor="ctr"/>
                </a:tc>
              </a:tr>
              <a:tr h="1829912">
                <a:tc>
                  <a:txBody>
                    <a:bodyPr/>
                    <a:lstStyle/>
                    <a:p>
                      <a:pPr marL="0" indent="0" algn="ctr" rtl="0" fontAlgn="b">
                        <a:buFont typeface="+mj-lt"/>
                        <a:buNone/>
                      </a:pPr>
                      <a:r>
                        <a:rPr lang="en-US" sz="2200" b="1" kern="1200" dirty="0" smtClean="0">
                          <a:solidFill>
                            <a:schemeClr val="tx1"/>
                          </a:solidFill>
                          <a:effectLst/>
                          <a:latin typeface="+mn-lt"/>
                          <a:ea typeface="+mn-ea"/>
                          <a:cs typeface="+mn-cs"/>
                        </a:rPr>
                        <a:t>Implement employee referral programs</a:t>
                      </a:r>
                      <a:endParaRPr lang="en-US" sz="2200" b="1" dirty="0">
                        <a:effectLst/>
                        <a:latin typeface="+mn-lt"/>
                      </a:endParaRPr>
                    </a:p>
                  </a:txBody>
                  <a:tcPr marL="53351" marR="53351" marT="35567" marB="35567" anchor="ctr"/>
                </a:tc>
                <a:tc>
                  <a:txBody>
                    <a:bodyPr/>
                    <a:lstStyle/>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000" dirty="0" smtClean="0">
                          <a:solidFill>
                            <a:schemeClr val="tx1"/>
                          </a:solidFill>
                        </a:rPr>
                        <a:t>Staff of color are likely to have qualified candidates of color within their</a:t>
                      </a:r>
                      <a:r>
                        <a:rPr lang="en-US" sz="2000" baseline="0" dirty="0" smtClean="0">
                          <a:solidFill>
                            <a:schemeClr val="tx1"/>
                          </a:solidFill>
                        </a:rPr>
                        <a:t> </a:t>
                      </a:r>
                      <a:r>
                        <a:rPr lang="en-US" sz="2000" dirty="0" smtClean="0">
                          <a:solidFill>
                            <a:schemeClr val="tx1"/>
                          </a:solidFill>
                        </a:rPr>
                        <a:t>social networks.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000" b="0" baseline="0" dirty="0" smtClean="0">
                          <a:solidFill>
                            <a:schemeClr val="tx1"/>
                          </a:solidFill>
                        </a:rPr>
                        <a:t>Incentives can be nominal, such as $100 gift card for the employee who refers the most people, or nil, by simply asking for referrals and recognizing those who provide them, and still be effective. </a:t>
                      </a:r>
                    </a:p>
                    <a:p>
                      <a:pPr marL="342900" marR="0" lvl="0" indent="-342900" algn="l" defTabSz="914400" rtl="0" eaLnBrk="1" fontAlgn="auto" latinLnBrk="0" hangingPunct="1">
                        <a:lnSpc>
                          <a:spcPct val="100000"/>
                        </a:lnSpc>
                        <a:spcBef>
                          <a:spcPts val="0"/>
                        </a:spcBef>
                        <a:spcAft>
                          <a:spcPts val="0"/>
                        </a:spcAft>
                        <a:buClrTx/>
                        <a:buSzTx/>
                        <a:buFont typeface="Arial" charset="0"/>
                        <a:buChar char="•"/>
                        <a:tabLst/>
                        <a:defRPr/>
                      </a:pPr>
                      <a:r>
                        <a:rPr lang="en-US" sz="2000" b="0" baseline="0" dirty="0" smtClean="0">
                          <a:solidFill>
                            <a:schemeClr val="tx1"/>
                          </a:solidFill>
                        </a:rPr>
                        <a:t>C</a:t>
                      </a:r>
                      <a:r>
                        <a:rPr lang="en-US" sz="2000" b="0" dirty="0" smtClean="0">
                          <a:solidFill>
                            <a:schemeClr val="tx1"/>
                          </a:solidFill>
                        </a:rPr>
                        <a:t>an lead to a reduction in recruitment expenses.</a:t>
                      </a:r>
                      <a:endParaRPr lang="en-US" sz="2000" dirty="0">
                        <a:solidFill>
                          <a:schemeClr val="tx1"/>
                        </a:solidFill>
                      </a:endParaRPr>
                    </a:p>
                  </a:txBody>
                  <a:tcPr marL="53351" marR="53351" marT="35567" marB="35567" anchor="ctr"/>
                </a:tc>
              </a:tr>
            </a:tbl>
          </a:graphicData>
        </a:graphic>
      </p:graphicFrame>
    </p:spTree>
    <p:extLst>
      <p:ext uri="{BB962C8B-B14F-4D97-AF65-F5344CB8AC3E}">
        <p14:creationId xmlns:p14="http://schemas.microsoft.com/office/powerpoint/2010/main" val="15794927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150944" y="2497039"/>
            <a:ext cx="6721553" cy="2443863"/>
            <a:chOff x="8315020" y="3903980"/>
            <a:chExt cx="8599830" cy="2443863"/>
          </a:xfrm>
        </p:grpSpPr>
        <p:sp>
          <p:nvSpPr>
            <p:cNvPr id="9" name="Rectangle 8"/>
            <p:cNvSpPr/>
            <p:nvPr/>
          </p:nvSpPr>
          <p:spPr>
            <a:xfrm>
              <a:off x="8613195" y="4024130"/>
              <a:ext cx="8301655" cy="2323713"/>
            </a:xfrm>
            <a:prstGeom prst="rect">
              <a:avLst/>
            </a:prstGeom>
            <a:ln>
              <a:noFill/>
            </a:ln>
          </p:spPr>
          <p:txBody>
            <a:bodyPr wrap="square">
              <a:spAutoFit/>
            </a:bodyPr>
            <a:lstStyle/>
            <a:p>
              <a:r>
                <a:rPr lang="en-US" sz="2500" dirty="0"/>
                <a:t>I</a:t>
              </a:r>
              <a:r>
                <a:rPr lang="en-US" sz="2500" dirty="0" smtClean="0"/>
                <a:t>t’s </a:t>
              </a:r>
              <a:r>
                <a:rPr lang="en-US" sz="2500" dirty="0"/>
                <a:t>really hard to break through </a:t>
              </a:r>
              <a:r>
                <a:rPr lang="en-US" sz="2500" dirty="0" smtClean="0"/>
                <a:t>the </a:t>
              </a:r>
              <a:r>
                <a:rPr lang="en-US" sz="2500" dirty="0"/>
                <a:t>noise and build momentum </a:t>
              </a:r>
              <a:r>
                <a:rPr lang="en-US" sz="2500" dirty="0" smtClean="0"/>
                <a:t>around anything </a:t>
              </a:r>
              <a:r>
                <a:rPr lang="en-US" sz="2500" dirty="0"/>
                <a:t>that’s seen as discretionary </a:t>
              </a:r>
              <a:r>
                <a:rPr lang="en-US" sz="2500" dirty="0" smtClean="0"/>
                <a:t>unless </a:t>
              </a:r>
              <a:r>
                <a:rPr lang="en-US" sz="2500" dirty="0"/>
                <a:t>there is a person in a leadership position who sees this as a </a:t>
              </a:r>
              <a:r>
                <a:rPr lang="en-US" sz="2500" dirty="0" smtClean="0"/>
                <a:t>priority. </a:t>
              </a:r>
              <a:endParaRPr lang="en-US" sz="2500" dirty="0"/>
            </a:p>
            <a:p>
              <a:endParaRPr lang="en-US" sz="2500" b="1" dirty="0" smtClean="0"/>
            </a:p>
            <a:p>
              <a:pPr algn="r"/>
              <a:r>
                <a:rPr lang="en-US" sz="2000" b="1" dirty="0"/>
                <a:t> </a:t>
              </a:r>
              <a:r>
                <a:rPr lang="en-US" sz="2000" b="1" dirty="0" smtClean="0"/>
                <a:t>               </a:t>
              </a:r>
              <a:r>
                <a:rPr lang="mr-IN" sz="2000" b="1" dirty="0" smtClean="0"/>
                <a:t>–</a:t>
              </a:r>
              <a:r>
                <a:rPr lang="en-US" sz="2000" b="1" dirty="0" smtClean="0"/>
                <a:t> </a:t>
              </a:r>
              <a:r>
                <a:rPr lang="en-US" sz="2000" b="1" dirty="0"/>
                <a:t>CT RESC Director of Staff Development</a:t>
              </a:r>
              <a:r>
                <a:rPr lang="en-US" sz="2000" dirty="0"/>
                <a:t> </a:t>
              </a:r>
            </a:p>
          </p:txBody>
        </p:sp>
        <p:sp>
          <p:nvSpPr>
            <p:cNvPr id="10" name="TextBox 9"/>
            <p:cNvSpPr txBox="1"/>
            <p:nvPr/>
          </p:nvSpPr>
          <p:spPr>
            <a:xfrm>
              <a:off x="8315020" y="3903980"/>
              <a:ext cx="596348" cy="646331"/>
            </a:xfrm>
            <a:prstGeom prst="rect">
              <a:avLst/>
            </a:prstGeom>
            <a:noFill/>
          </p:spPr>
          <p:txBody>
            <a:bodyPr wrap="square" rtlCol="0">
              <a:spAutoFit/>
            </a:bodyPr>
            <a:lstStyle/>
            <a:p>
              <a:r>
                <a:rPr lang="en-US" sz="3600" b="1" dirty="0">
                  <a:solidFill>
                    <a:srgbClr val="333333"/>
                  </a:solidFill>
                  <a:latin typeface="georgia" charset="0"/>
                </a:rPr>
                <a:t>“</a:t>
              </a:r>
              <a:endParaRPr lang="en-US" sz="3600" dirty="0"/>
            </a:p>
          </p:txBody>
        </p:sp>
        <p:sp>
          <p:nvSpPr>
            <p:cNvPr id="11" name="TextBox 10"/>
            <p:cNvSpPr txBox="1"/>
            <p:nvPr/>
          </p:nvSpPr>
          <p:spPr>
            <a:xfrm>
              <a:off x="16063387" y="5080683"/>
              <a:ext cx="440635" cy="646331"/>
            </a:xfrm>
            <a:prstGeom prst="rect">
              <a:avLst/>
            </a:prstGeom>
            <a:noFill/>
          </p:spPr>
          <p:txBody>
            <a:bodyPr wrap="square" rtlCol="0">
              <a:spAutoFit/>
            </a:bodyPr>
            <a:lstStyle/>
            <a:p>
              <a:r>
                <a:rPr lang="en-US" sz="3600" b="1" dirty="0" smtClean="0">
                  <a:solidFill>
                    <a:srgbClr val="333333"/>
                  </a:solidFill>
                  <a:latin typeface="georgia" charset="0"/>
                </a:rPr>
                <a:t>”</a:t>
              </a:r>
              <a:endParaRPr lang="en-US" sz="3600" dirty="0"/>
            </a:p>
          </p:txBody>
        </p:sp>
      </p:grpSp>
      <p:sp>
        <p:nvSpPr>
          <p:cNvPr id="12" name="Rounded Rectangle 11"/>
          <p:cNvSpPr/>
          <p:nvPr/>
        </p:nvSpPr>
        <p:spPr>
          <a:xfrm>
            <a:off x="7105548" y="1560322"/>
            <a:ext cx="4712137" cy="4873221"/>
          </a:xfrm>
          <a:prstGeom prst="roundRect">
            <a:avLst/>
          </a:prstGeom>
          <a:solidFill>
            <a:schemeClr val="accent1">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000" b="1" dirty="0" smtClean="0">
                <a:solidFill>
                  <a:schemeClr val="tx1"/>
                </a:solidFill>
              </a:rPr>
              <a:t>Interviews uncovered some gaps for leadership to fill in order to make diversity a shared priority across CT: </a:t>
            </a:r>
          </a:p>
          <a:p>
            <a:pPr algn="ctr"/>
            <a:endParaRPr lang="en-US" sz="2000" b="1" dirty="0" smtClean="0">
              <a:solidFill>
                <a:schemeClr val="tx1"/>
              </a:solidFill>
            </a:endParaRPr>
          </a:p>
          <a:p>
            <a:pPr marL="342900" indent="-342900">
              <a:buFont typeface="Wingdings" charset="2"/>
              <a:buChar char="Ø"/>
            </a:pPr>
            <a:r>
              <a:rPr lang="en-US" sz="2000" dirty="0" smtClean="0">
                <a:solidFill>
                  <a:schemeClr val="tx1"/>
                </a:solidFill>
              </a:rPr>
              <a:t>Emphasize that recruiting a more diverse workforce is a non-discretionary goal </a:t>
            </a:r>
          </a:p>
          <a:p>
            <a:endParaRPr lang="en-US" sz="2000" dirty="0" smtClean="0">
              <a:solidFill>
                <a:schemeClr val="tx1"/>
              </a:solidFill>
            </a:endParaRPr>
          </a:p>
          <a:p>
            <a:pPr marL="342900" indent="-342900">
              <a:buFont typeface="Wingdings" charset="2"/>
              <a:buChar char="Ø"/>
            </a:pPr>
            <a:r>
              <a:rPr lang="en-US" sz="2000" dirty="0" smtClean="0">
                <a:solidFill>
                  <a:schemeClr val="tx1"/>
                </a:solidFill>
              </a:rPr>
              <a:t>Clarify that diversity and high-quality are compatible and complementary goals </a:t>
            </a:r>
          </a:p>
          <a:p>
            <a:pPr marL="342900" indent="-342900">
              <a:buFont typeface="Wingdings" charset="2"/>
              <a:buChar char="Ø"/>
            </a:pPr>
            <a:endParaRPr lang="en-US" sz="2000" dirty="0" smtClean="0">
              <a:solidFill>
                <a:schemeClr val="tx1"/>
              </a:solidFill>
            </a:endParaRPr>
          </a:p>
          <a:p>
            <a:pPr marL="342900" indent="-342900">
              <a:buFont typeface="Wingdings" charset="2"/>
              <a:buChar char="Ø"/>
            </a:pPr>
            <a:r>
              <a:rPr lang="en-US" sz="2000" dirty="0">
                <a:solidFill>
                  <a:schemeClr val="tx1"/>
                </a:solidFill>
              </a:rPr>
              <a:t>Track and share data on progress towards diversity goals for </a:t>
            </a:r>
            <a:r>
              <a:rPr lang="en-US" sz="2000" dirty="0" smtClean="0">
                <a:solidFill>
                  <a:schemeClr val="tx1"/>
                </a:solidFill>
              </a:rPr>
              <a:t>and with actors </a:t>
            </a:r>
            <a:r>
              <a:rPr lang="en-US" sz="2000" dirty="0">
                <a:solidFill>
                  <a:schemeClr val="tx1"/>
                </a:solidFill>
              </a:rPr>
              <a:t>at all stages of the pipeline</a:t>
            </a:r>
          </a:p>
        </p:txBody>
      </p:sp>
      <p:sp>
        <p:nvSpPr>
          <p:cNvPr id="13" name="Title 4"/>
          <p:cNvSpPr>
            <a:spLocks noGrp="1"/>
          </p:cNvSpPr>
          <p:nvPr>
            <p:ph type="title"/>
          </p:nvPr>
        </p:nvSpPr>
        <p:spPr>
          <a:xfrm>
            <a:off x="343948" y="174626"/>
            <a:ext cx="11848051" cy="926524"/>
          </a:xfrm>
        </p:spPr>
        <p:txBody>
          <a:bodyPr>
            <a:normAutofit fontScale="90000"/>
          </a:bodyPr>
          <a:lstStyle/>
          <a:p>
            <a:r>
              <a:rPr lang="en-US"/>
              <a:t>The importance of having a diverse workforce needs to be a clearly articulated and nondiscretionary priority across Connecticut’s education stakeholders</a:t>
            </a:r>
            <a:endParaRPr lang="en-US" dirty="0"/>
          </a:p>
        </p:txBody>
      </p:sp>
    </p:spTree>
    <p:extLst>
      <p:ext uri="{BB962C8B-B14F-4D97-AF65-F5344CB8AC3E}">
        <p14:creationId xmlns:p14="http://schemas.microsoft.com/office/powerpoint/2010/main" val="3888445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Interviewees</a:t>
            </a:r>
            <a:endParaRPr lang="en-US" dirty="0"/>
          </a:p>
        </p:txBody>
      </p:sp>
      <p:sp>
        <p:nvSpPr>
          <p:cNvPr id="4" name="TextBox 3"/>
          <p:cNvSpPr txBox="1"/>
          <p:nvPr/>
        </p:nvSpPr>
        <p:spPr>
          <a:xfrm>
            <a:off x="5631239" y="6629400"/>
            <a:ext cx="422104" cy="246221"/>
          </a:xfrm>
          <a:prstGeom prst="rect">
            <a:avLst/>
          </a:prstGeom>
          <a:noFill/>
        </p:spPr>
        <p:txBody>
          <a:bodyPr wrap="square" rtlCol="0">
            <a:spAutoFit/>
          </a:bodyPr>
          <a:lstStyle/>
          <a:p>
            <a:r>
              <a:rPr lang="en-US" sz="1000" dirty="0" smtClean="0"/>
              <a:t>33</a:t>
            </a:r>
            <a:endParaRPr lang="en-US" sz="1000" dirty="0"/>
          </a:p>
        </p:txBody>
      </p:sp>
      <p:graphicFrame>
        <p:nvGraphicFramePr>
          <p:cNvPr id="6" name="Table 5"/>
          <p:cNvGraphicFramePr>
            <a:graphicFrameLocks noGrp="1"/>
          </p:cNvGraphicFramePr>
          <p:nvPr>
            <p:extLst>
              <p:ext uri="{D42A27DB-BD31-4B8C-83A1-F6EECF244321}">
                <p14:modId xmlns:p14="http://schemas.microsoft.com/office/powerpoint/2010/main" val="120188167"/>
              </p:ext>
            </p:extLst>
          </p:nvPr>
        </p:nvGraphicFramePr>
        <p:xfrm>
          <a:off x="217271" y="1226885"/>
          <a:ext cx="11774744" cy="4723130"/>
        </p:xfrm>
        <a:graphic>
          <a:graphicData uri="http://schemas.openxmlformats.org/drawingml/2006/table">
            <a:tbl>
              <a:tblPr firstRow="1" bandRow="1">
                <a:tableStyleId>{5C22544A-7EE6-4342-B048-85BDC9FD1C3A}</a:tableStyleId>
              </a:tblPr>
              <a:tblGrid>
                <a:gridCol w="1471843"/>
                <a:gridCol w="1471843"/>
                <a:gridCol w="1471843"/>
                <a:gridCol w="1471843"/>
                <a:gridCol w="1471843"/>
                <a:gridCol w="1471843"/>
                <a:gridCol w="1471843"/>
                <a:gridCol w="1471843"/>
              </a:tblGrid>
              <a:tr h="429050">
                <a:tc>
                  <a:txBody>
                    <a:bodyPr/>
                    <a:lstStyle/>
                    <a:p>
                      <a:pPr algn="ctr"/>
                      <a:r>
                        <a:rPr lang="en-US" dirty="0" smtClean="0"/>
                        <a:t>Interviewee</a:t>
                      </a:r>
                      <a:endParaRPr lang="en-US" dirty="0"/>
                    </a:p>
                  </a:txBody>
                  <a:tcPr anchor="ctr"/>
                </a:tc>
                <a:tc>
                  <a:txBody>
                    <a:bodyPr/>
                    <a:lstStyle/>
                    <a:p>
                      <a:pPr algn="ctr"/>
                      <a:r>
                        <a:rPr lang="en-US" dirty="0" smtClean="0"/>
                        <a:t>Organization</a:t>
                      </a:r>
                      <a:endParaRPr lang="en-US" dirty="0"/>
                    </a:p>
                  </a:txBody>
                  <a:tcPr anchor="ctr"/>
                </a:tc>
                <a:tc>
                  <a:txBody>
                    <a:bodyPr/>
                    <a:lstStyle/>
                    <a:p>
                      <a:pPr algn="ctr"/>
                      <a:r>
                        <a:rPr lang="en-US" dirty="0" smtClean="0"/>
                        <a:t>Interviewee</a:t>
                      </a:r>
                      <a:endParaRPr lang="en-US" dirty="0"/>
                    </a:p>
                  </a:txBody>
                  <a:tcPr anchor="ctr"/>
                </a:tc>
                <a:tc>
                  <a:txBody>
                    <a:bodyPr/>
                    <a:lstStyle/>
                    <a:p>
                      <a:pPr algn="ctr"/>
                      <a:r>
                        <a:rPr lang="en-US" dirty="0" smtClean="0"/>
                        <a:t>Organization</a:t>
                      </a:r>
                      <a:endParaRPr lang="en-US" dirty="0"/>
                    </a:p>
                  </a:txBody>
                  <a:tcPr anchor="ctr"/>
                </a:tc>
                <a:tc>
                  <a:txBody>
                    <a:bodyPr/>
                    <a:lstStyle/>
                    <a:p>
                      <a:pPr algn="ctr"/>
                      <a:r>
                        <a:rPr lang="en-US" dirty="0" smtClean="0"/>
                        <a:t>Interviewee</a:t>
                      </a:r>
                      <a:endParaRPr lang="en-US" dirty="0"/>
                    </a:p>
                  </a:txBody>
                  <a:tcPr anchor="ctr"/>
                </a:tc>
                <a:tc>
                  <a:txBody>
                    <a:bodyPr/>
                    <a:lstStyle/>
                    <a:p>
                      <a:pPr algn="ctr"/>
                      <a:r>
                        <a:rPr lang="en-US" dirty="0" smtClean="0"/>
                        <a:t>Organization</a:t>
                      </a:r>
                      <a:endParaRPr lang="en-US" dirty="0"/>
                    </a:p>
                  </a:txBody>
                  <a:tcPr anchor="ctr"/>
                </a:tc>
                <a:tc>
                  <a:txBody>
                    <a:bodyPr/>
                    <a:lstStyle/>
                    <a:p>
                      <a:pPr algn="ctr"/>
                      <a:r>
                        <a:rPr lang="en-US" dirty="0" smtClean="0"/>
                        <a:t>Interviewee</a:t>
                      </a:r>
                      <a:endParaRPr lang="en-US" dirty="0"/>
                    </a:p>
                  </a:txBody>
                  <a:tcPr anchor="ctr"/>
                </a:tc>
                <a:tc>
                  <a:txBody>
                    <a:bodyPr/>
                    <a:lstStyle/>
                    <a:p>
                      <a:pPr algn="ctr"/>
                      <a:r>
                        <a:rPr lang="en-US" dirty="0" smtClean="0"/>
                        <a:t>Organization</a:t>
                      </a:r>
                      <a:endParaRPr lang="en-US" dirty="0"/>
                    </a:p>
                  </a:txBody>
                  <a:tcPr anchor="ctr"/>
                </a:tc>
              </a:tr>
              <a:tr h="435010">
                <a:tc>
                  <a:txBody>
                    <a:bodyPr/>
                    <a:lstStyle/>
                    <a:p>
                      <a:pPr marL="0" indent="0" algn="l" fontAlgn="b">
                        <a:buFontTx/>
                        <a:buNone/>
                      </a:pPr>
                      <a:r>
                        <a:rPr lang="en-US" sz="1200" b="1" i="0" u="none" strike="noStrike" dirty="0">
                          <a:solidFill>
                            <a:srgbClr val="000000"/>
                          </a:solidFill>
                          <a:effectLst/>
                          <a:latin typeface="+mn-lt"/>
                        </a:rPr>
                        <a:t>Alexa Shore</a:t>
                      </a:r>
                    </a:p>
                  </a:txBody>
                  <a:tcPr marL="12700" marR="12700" marT="12700" marB="0" anchor="ctr"/>
                </a:tc>
                <a:tc>
                  <a:txBody>
                    <a:bodyPr/>
                    <a:lstStyle/>
                    <a:p>
                      <a:pPr algn="ctr" fontAlgn="b"/>
                      <a:r>
                        <a:rPr lang="en-US" sz="1200" b="0" i="0" u="none" strike="noStrike" dirty="0" smtClean="0">
                          <a:solidFill>
                            <a:srgbClr val="000000"/>
                          </a:solidFill>
                          <a:effectLst/>
                          <a:latin typeface="+mn-lt"/>
                        </a:rPr>
                        <a:t>Uncommon </a:t>
                      </a:r>
                      <a:r>
                        <a:rPr lang="en-US" sz="1200" b="0" i="0" u="none" strike="noStrike" dirty="0">
                          <a:solidFill>
                            <a:srgbClr val="000000"/>
                          </a:solidFill>
                          <a:effectLst/>
                          <a:latin typeface="+mn-lt"/>
                        </a:rPr>
                        <a:t>Schools</a:t>
                      </a:r>
                    </a:p>
                  </a:txBody>
                  <a:tcPr marL="12700" marR="12700" marT="12700" marB="0" anchor="ctr"/>
                </a:tc>
                <a:tc>
                  <a:txBody>
                    <a:bodyPr/>
                    <a:lstStyle/>
                    <a:p>
                      <a:pPr marL="0" indent="0" algn="l" fontAlgn="b">
                        <a:buFontTx/>
                        <a:buNone/>
                      </a:pPr>
                      <a:r>
                        <a:rPr lang="en-US" sz="1200" b="1" i="0" u="none" strike="noStrike" dirty="0">
                          <a:solidFill>
                            <a:srgbClr val="222222"/>
                          </a:solidFill>
                          <a:effectLst/>
                          <a:latin typeface="+mn-lt"/>
                        </a:rPr>
                        <a:t>Dr. </a:t>
                      </a:r>
                      <a:r>
                        <a:rPr lang="en-US" sz="1200" b="1" i="0" u="none" strike="noStrike" dirty="0" err="1">
                          <a:solidFill>
                            <a:srgbClr val="222222"/>
                          </a:solidFill>
                          <a:effectLst/>
                          <a:latin typeface="+mn-lt"/>
                        </a:rPr>
                        <a:t>Shuana</a:t>
                      </a:r>
                      <a:r>
                        <a:rPr lang="en-US" sz="1200" b="1" i="0" u="none" strike="noStrike" dirty="0">
                          <a:solidFill>
                            <a:srgbClr val="222222"/>
                          </a:solidFill>
                          <a:effectLst/>
                          <a:latin typeface="+mn-lt"/>
                        </a:rPr>
                        <a:t> Tucker</a:t>
                      </a:r>
                    </a:p>
                  </a:txBody>
                  <a:tcPr marL="12700" marR="12700" marT="12700" marB="0" anchor="ctr"/>
                </a:tc>
                <a:tc>
                  <a:txBody>
                    <a:bodyPr/>
                    <a:lstStyle/>
                    <a:p>
                      <a:pPr algn="ctr" fontAlgn="b"/>
                      <a:r>
                        <a:rPr lang="en-US" sz="1200" b="0" i="0" u="none" strike="noStrike" dirty="0">
                          <a:solidFill>
                            <a:srgbClr val="000000"/>
                          </a:solidFill>
                          <a:effectLst/>
                          <a:latin typeface="+mn-lt"/>
                        </a:rPr>
                        <a:t>Consolidated School District of New Britain</a:t>
                      </a:r>
                    </a:p>
                  </a:txBody>
                  <a:tcPr marL="12700" marR="12700" marT="12700" marB="0" anchor="ctr"/>
                </a:tc>
                <a:tc>
                  <a:txBody>
                    <a:bodyPr/>
                    <a:lstStyle/>
                    <a:p>
                      <a:pPr marL="0" indent="0" algn="l" fontAlgn="b">
                        <a:buFontTx/>
                        <a:buNone/>
                      </a:pPr>
                      <a:r>
                        <a:rPr lang="en-US" sz="1200" b="1" i="0" u="none" strike="noStrike" dirty="0" err="1">
                          <a:solidFill>
                            <a:srgbClr val="222222"/>
                          </a:solidFill>
                          <a:effectLst/>
                          <a:latin typeface="+mn-lt"/>
                        </a:rPr>
                        <a:t>Jeralynn</a:t>
                      </a:r>
                      <a:r>
                        <a:rPr lang="en-US" sz="1200" b="1" i="0" u="none" strike="noStrike" dirty="0">
                          <a:solidFill>
                            <a:srgbClr val="222222"/>
                          </a:solidFill>
                          <a:effectLst/>
                          <a:latin typeface="+mn-lt"/>
                        </a:rPr>
                        <a:t> </a:t>
                      </a:r>
                      <a:r>
                        <a:rPr lang="en-US" sz="1200" b="1" i="0" u="none" strike="noStrike" dirty="0" err="1">
                          <a:solidFill>
                            <a:srgbClr val="222222"/>
                          </a:solidFill>
                          <a:effectLst/>
                          <a:latin typeface="+mn-lt"/>
                        </a:rPr>
                        <a:t>Beghetto</a:t>
                      </a:r>
                      <a:endParaRPr lang="en-US" sz="1200" b="1" i="0" u="none" strike="noStrike" dirty="0">
                        <a:solidFill>
                          <a:srgbClr val="222222"/>
                        </a:solidFill>
                        <a:effectLst/>
                        <a:latin typeface="+mn-lt"/>
                      </a:endParaRPr>
                    </a:p>
                  </a:txBody>
                  <a:tcPr marL="12700" marR="12700" marT="12700" marB="0" anchor="ctr"/>
                </a:tc>
                <a:tc>
                  <a:txBody>
                    <a:bodyPr/>
                    <a:lstStyle/>
                    <a:p>
                      <a:pPr algn="ctr" fontAlgn="b"/>
                      <a:r>
                        <a:rPr lang="en-US" sz="1200" b="0" i="0" u="none" strike="noStrike" dirty="0">
                          <a:solidFill>
                            <a:srgbClr val="000000"/>
                          </a:solidFill>
                          <a:effectLst/>
                          <a:latin typeface="+mn-lt"/>
                        </a:rPr>
                        <a:t>Windham Public Schools</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Michael </a:t>
                      </a:r>
                      <a:r>
                        <a:rPr lang="en-US" sz="1200" b="1" i="0" u="none" strike="noStrike" dirty="0" err="1">
                          <a:solidFill>
                            <a:srgbClr val="000000"/>
                          </a:solidFill>
                          <a:effectLst/>
                          <a:latin typeface="+mn-lt"/>
                        </a:rPr>
                        <a:t>Crocco</a:t>
                      </a:r>
                      <a:endParaRPr lang="en-US" sz="1200" b="1" i="0" u="none" strike="noStrike" dirty="0">
                        <a:solidFill>
                          <a:srgbClr val="000000"/>
                        </a:solidFill>
                        <a:effectLst/>
                        <a:latin typeface="+mn-lt"/>
                      </a:endParaRPr>
                    </a:p>
                  </a:txBody>
                  <a:tcPr marL="12700" marR="12700" marT="12700" marB="0" anchor="ctr"/>
                </a:tc>
                <a:tc>
                  <a:txBody>
                    <a:bodyPr/>
                    <a:lstStyle/>
                    <a:p>
                      <a:pPr algn="ctr" fontAlgn="b"/>
                      <a:r>
                        <a:rPr lang="en-US" sz="1200" b="0" i="0" u="none" strike="noStrike" dirty="0">
                          <a:solidFill>
                            <a:srgbClr val="000000"/>
                          </a:solidFill>
                          <a:effectLst/>
                          <a:latin typeface="+mn-lt"/>
                        </a:rPr>
                        <a:t>New Haven Public Schools</a:t>
                      </a:r>
                    </a:p>
                  </a:txBody>
                  <a:tcPr marL="12700" marR="12700" marT="12700" marB="0" anchor="ctr"/>
                </a:tc>
              </a:tr>
              <a:tr h="435010">
                <a:tc>
                  <a:txBody>
                    <a:bodyPr/>
                    <a:lstStyle/>
                    <a:p>
                      <a:pPr marL="0" indent="0" algn="l" fontAlgn="b">
                        <a:buFontTx/>
                        <a:buNone/>
                      </a:pPr>
                      <a:r>
                        <a:rPr lang="en-US" sz="1200" b="1" i="0" u="none" strike="noStrike" dirty="0">
                          <a:solidFill>
                            <a:srgbClr val="000000"/>
                          </a:solidFill>
                          <a:effectLst/>
                          <a:latin typeface="+mn-lt"/>
                        </a:rPr>
                        <a:t>Alicia De La Rosa</a:t>
                      </a:r>
                    </a:p>
                  </a:txBody>
                  <a:tcPr marL="12700" marR="12700" marT="12700" marB="0" anchor="ctr"/>
                </a:tc>
                <a:tc>
                  <a:txBody>
                    <a:bodyPr/>
                    <a:lstStyle/>
                    <a:p>
                      <a:pPr algn="ctr" fontAlgn="b"/>
                      <a:r>
                        <a:rPr lang="en-US" sz="1200" b="0" i="0" u="none" strike="noStrike" dirty="0">
                          <a:solidFill>
                            <a:srgbClr val="000000"/>
                          </a:solidFill>
                          <a:effectLst/>
                          <a:latin typeface="+mn-lt"/>
                        </a:rPr>
                        <a:t>Achievement First</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Dr. Tamika La Salle</a:t>
                      </a:r>
                    </a:p>
                  </a:txBody>
                  <a:tcPr marL="12700" marR="12700" marT="12700" marB="0" anchor="ctr"/>
                </a:tc>
                <a:tc>
                  <a:txBody>
                    <a:bodyPr/>
                    <a:lstStyle/>
                    <a:p>
                      <a:pPr algn="ctr" fontAlgn="b"/>
                      <a:r>
                        <a:rPr lang="en-US" sz="1200" b="0" i="0" u="none" strike="noStrike" dirty="0">
                          <a:solidFill>
                            <a:srgbClr val="000000"/>
                          </a:solidFill>
                          <a:effectLst/>
                          <a:latin typeface="+mn-lt"/>
                        </a:rPr>
                        <a:t>University of Connecticut</a:t>
                      </a:r>
                    </a:p>
                  </a:txBody>
                  <a:tcPr marL="12700" marR="12700" marT="12700" marB="0" anchor="ctr"/>
                </a:tc>
                <a:tc>
                  <a:txBody>
                    <a:bodyPr/>
                    <a:lstStyle/>
                    <a:p>
                      <a:pPr marL="0" indent="0" algn="l" fontAlgn="b">
                        <a:buFontTx/>
                        <a:buNone/>
                      </a:pPr>
                      <a:r>
                        <a:rPr lang="en-US" sz="1200" b="1" i="0" u="none" strike="noStrike" dirty="0">
                          <a:solidFill>
                            <a:srgbClr val="222222"/>
                          </a:solidFill>
                          <a:effectLst/>
                          <a:latin typeface="+mn-lt"/>
                        </a:rPr>
                        <a:t>Jonathan Costa</a:t>
                      </a:r>
                    </a:p>
                  </a:txBody>
                  <a:tcPr marL="12700" marR="12700" marT="12700" marB="0" anchor="ctr"/>
                </a:tc>
                <a:tc>
                  <a:txBody>
                    <a:bodyPr/>
                    <a:lstStyle/>
                    <a:p>
                      <a:pPr algn="ctr" fontAlgn="b"/>
                      <a:r>
                        <a:rPr lang="en-US" sz="1200" b="0" i="0" u="none" strike="noStrike" dirty="0" err="1">
                          <a:solidFill>
                            <a:srgbClr val="222222"/>
                          </a:solidFill>
                          <a:effectLst/>
                          <a:latin typeface="+mn-lt"/>
                        </a:rPr>
                        <a:t>EdAdvance</a:t>
                      </a:r>
                      <a:endParaRPr lang="en-US" sz="1200" b="0" i="0" u="none" strike="noStrike" dirty="0">
                        <a:solidFill>
                          <a:srgbClr val="222222"/>
                        </a:solidFill>
                        <a:effectLst/>
                        <a:latin typeface="+mn-lt"/>
                      </a:endParaRP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Nancy </a:t>
                      </a:r>
                      <a:r>
                        <a:rPr lang="en-US" sz="1200" b="1" i="0" u="none" strike="noStrike" dirty="0" err="1">
                          <a:solidFill>
                            <a:srgbClr val="000000"/>
                          </a:solidFill>
                          <a:effectLst/>
                          <a:latin typeface="+mn-lt"/>
                        </a:rPr>
                        <a:t>Shannahan</a:t>
                      </a:r>
                      <a:r>
                        <a:rPr lang="en-US" sz="1200" b="1" i="0" u="none" strike="noStrike" dirty="0">
                          <a:solidFill>
                            <a:srgbClr val="000000"/>
                          </a:solidFill>
                          <a:effectLst/>
                          <a:latin typeface="+mn-lt"/>
                        </a:rPr>
                        <a:t> Williams</a:t>
                      </a:r>
                    </a:p>
                  </a:txBody>
                  <a:tcPr marL="12700" marR="12700" marT="12700" marB="0" anchor="ctr"/>
                </a:tc>
                <a:tc>
                  <a:txBody>
                    <a:bodyPr/>
                    <a:lstStyle/>
                    <a:p>
                      <a:pPr algn="ctr" fontAlgn="b"/>
                      <a:r>
                        <a:rPr lang="en-US" sz="1200" b="0" i="0" u="none" strike="noStrike" dirty="0">
                          <a:solidFill>
                            <a:srgbClr val="000000"/>
                          </a:solidFill>
                          <a:effectLst/>
                          <a:latin typeface="+mn-lt"/>
                        </a:rPr>
                        <a:t>Hartford Public Schools</a:t>
                      </a:r>
                    </a:p>
                  </a:txBody>
                  <a:tcPr marL="12700" marR="12700" marT="12700" marB="0" anchor="ctr"/>
                </a:tc>
              </a:tr>
              <a:tr h="435010">
                <a:tc>
                  <a:txBody>
                    <a:bodyPr/>
                    <a:lstStyle/>
                    <a:p>
                      <a:pPr marL="0" indent="0" algn="l" fontAlgn="b">
                        <a:buFontTx/>
                        <a:buNone/>
                      </a:pPr>
                      <a:r>
                        <a:rPr lang="en-US" sz="1200" b="1" i="0" u="none" strike="noStrike" dirty="0">
                          <a:solidFill>
                            <a:srgbClr val="222222"/>
                          </a:solidFill>
                          <a:effectLst/>
                          <a:latin typeface="+mn-lt"/>
                        </a:rPr>
                        <a:t>Amy </a:t>
                      </a:r>
                      <a:r>
                        <a:rPr lang="en-US" sz="1200" b="1" i="0" u="none" strike="noStrike" dirty="0" err="1">
                          <a:solidFill>
                            <a:srgbClr val="222222"/>
                          </a:solidFill>
                          <a:effectLst/>
                          <a:latin typeface="+mn-lt"/>
                        </a:rPr>
                        <a:t>Junge</a:t>
                      </a:r>
                      <a:endParaRPr lang="en-US" sz="1200" b="1" i="0" u="none" strike="noStrike" dirty="0">
                        <a:solidFill>
                          <a:srgbClr val="222222"/>
                        </a:solidFill>
                        <a:effectLst/>
                        <a:latin typeface="+mn-lt"/>
                      </a:endParaRPr>
                    </a:p>
                  </a:txBody>
                  <a:tcPr marL="12700" marR="12700" marT="12700" marB="0" anchor="ctr"/>
                </a:tc>
                <a:tc>
                  <a:txBody>
                    <a:bodyPr/>
                    <a:lstStyle/>
                    <a:p>
                      <a:pPr algn="ctr" fontAlgn="b"/>
                      <a:r>
                        <a:rPr lang="en-US" sz="1200" b="0" i="0" u="none" strike="noStrike" dirty="0">
                          <a:solidFill>
                            <a:srgbClr val="000000"/>
                          </a:solidFill>
                          <a:effectLst/>
                          <a:latin typeface="+mn-lt"/>
                        </a:rPr>
                        <a:t>Education Evolving</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Dr. </a:t>
                      </a:r>
                      <a:r>
                        <a:rPr lang="en-US" sz="1200" b="1" i="0" u="none" strike="noStrike" dirty="0" err="1">
                          <a:solidFill>
                            <a:srgbClr val="000000"/>
                          </a:solidFill>
                          <a:effectLst/>
                          <a:latin typeface="+mn-lt"/>
                        </a:rPr>
                        <a:t>Tamu</a:t>
                      </a:r>
                      <a:r>
                        <a:rPr lang="en-US" sz="1200" b="1" i="0" u="none" strike="noStrike" dirty="0">
                          <a:solidFill>
                            <a:srgbClr val="000000"/>
                          </a:solidFill>
                          <a:effectLst/>
                          <a:latin typeface="+mn-lt"/>
                        </a:rPr>
                        <a:t> Lucero</a:t>
                      </a:r>
                    </a:p>
                  </a:txBody>
                  <a:tcPr marL="12700" marR="12700" marT="12700" marB="0" anchor="ctr"/>
                </a:tc>
                <a:tc>
                  <a:txBody>
                    <a:bodyPr/>
                    <a:lstStyle/>
                    <a:p>
                      <a:pPr algn="ctr" fontAlgn="b"/>
                      <a:r>
                        <a:rPr lang="en-US" sz="1200" b="0" i="0" u="none" strike="noStrike" dirty="0">
                          <a:solidFill>
                            <a:srgbClr val="000000"/>
                          </a:solidFill>
                          <a:effectLst/>
                          <a:latin typeface="+mn-lt"/>
                        </a:rPr>
                        <a:t>Stamford Public Schools</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Jose Colon</a:t>
                      </a:r>
                    </a:p>
                  </a:txBody>
                  <a:tcPr marL="12700" marR="12700" marT="12700" marB="0" anchor="ctr"/>
                </a:tc>
                <a:tc>
                  <a:txBody>
                    <a:bodyPr/>
                    <a:lstStyle/>
                    <a:p>
                      <a:pPr algn="ctr" fontAlgn="b"/>
                      <a:r>
                        <a:rPr lang="en-US" sz="1200" b="0" i="0" u="none" strike="noStrike" dirty="0">
                          <a:solidFill>
                            <a:srgbClr val="000000"/>
                          </a:solidFill>
                          <a:effectLst/>
                          <a:latin typeface="+mn-lt"/>
                        </a:rPr>
                        <a:t>HPHS Law &amp; Government Academy</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Nate Snow</a:t>
                      </a:r>
                    </a:p>
                  </a:txBody>
                  <a:tcPr marL="12700" marR="12700" marT="12700" marB="0" anchor="ctr"/>
                </a:tc>
                <a:tc>
                  <a:txBody>
                    <a:bodyPr/>
                    <a:lstStyle/>
                    <a:p>
                      <a:pPr algn="ctr" fontAlgn="b"/>
                      <a:r>
                        <a:rPr lang="en-US" sz="1200" b="0" i="0" u="none" strike="noStrike" dirty="0">
                          <a:solidFill>
                            <a:srgbClr val="000000"/>
                          </a:solidFill>
                          <a:effectLst/>
                          <a:latin typeface="+mn-lt"/>
                        </a:rPr>
                        <a:t>Teach For America</a:t>
                      </a:r>
                    </a:p>
                  </a:txBody>
                  <a:tcPr marL="12700" marR="12700" marT="12700" marB="0" anchor="ctr"/>
                </a:tc>
              </a:tr>
              <a:tr h="524032">
                <a:tc>
                  <a:txBody>
                    <a:bodyPr/>
                    <a:lstStyle/>
                    <a:p>
                      <a:pPr marL="0" indent="0" algn="l" fontAlgn="b">
                        <a:buFontTx/>
                        <a:buNone/>
                      </a:pPr>
                      <a:r>
                        <a:rPr lang="en-US" sz="1200" b="1" i="0" u="none" strike="noStrike" dirty="0">
                          <a:solidFill>
                            <a:srgbClr val="000000"/>
                          </a:solidFill>
                          <a:effectLst/>
                          <a:latin typeface="+mn-lt"/>
                        </a:rPr>
                        <a:t>Aviva Jacobs</a:t>
                      </a:r>
                    </a:p>
                  </a:txBody>
                  <a:tcPr marL="12700" marR="12700" marT="12700" marB="0" anchor="ctr"/>
                </a:tc>
                <a:tc>
                  <a:txBody>
                    <a:bodyPr/>
                    <a:lstStyle/>
                    <a:p>
                      <a:pPr algn="ctr" fontAlgn="b"/>
                      <a:r>
                        <a:rPr lang="en-US" sz="1200" b="0" i="0" u="none" strike="noStrike" dirty="0">
                          <a:solidFill>
                            <a:srgbClr val="000000"/>
                          </a:solidFill>
                          <a:effectLst/>
                          <a:latin typeface="+mn-lt"/>
                        </a:rPr>
                        <a:t>Teach For America</a:t>
                      </a:r>
                    </a:p>
                  </a:txBody>
                  <a:tcPr marL="12700" marR="12700" marT="12700" marB="0" anchor="ctr"/>
                </a:tc>
                <a:tc>
                  <a:txBody>
                    <a:bodyPr/>
                    <a:lstStyle/>
                    <a:p>
                      <a:pPr marL="0" indent="0" algn="l" fontAlgn="b">
                        <a:buFontTx/>
                        <a:buNone/>
                      </a:pPr>
                      <a:r>
                        <a:rPr lang="en-US" sz="1200" b="1" i="0" u="none" strike="noStrike" dirty="0">
                          <a:solidFill>
                            <a:srgbClr val="222222"/>
                          </a:solidFill>
                          <a:effectLst/>
                          <a:latin typeface="+mn-lt"/>
                        </a:rPr>
                        <a:t>Ellen Dalton</a:t>
                      </a:r>
                    </a:p>
                  </a:txBody>
                  <a:tcPr marL="12700" marR="12700" marT="12700" marB="0" anchor="ctr"/>
                </a:tc>
                <a:tc>
                  <a:txBody>
                    <a:bodyPr/>
                    <a:lstStyle/>
                    <a:p>
                      <a:pPr algn="ctr" fontAlgn="b"/>
                      <a:r>
                        <a:rPr lang="en-US" sz="1200" b="0" i="0" u="none" strike="noStrike" dirty="0">
                          <a:solidFill>
                            <a:srgbClr val="222222"/>
                          </a:solidFill>
                          <a:effectLst/>
                          <a:latin typeface="+mn-lt"/>
                        </a:rPr>
                        <a:t>LEARN</a:t>
                      </a:r>
                    </a:p>
                  </a:txBody>
                  <a:tcPr marL="12700" marR="12700" marT="12700" marB="0" anchor="ctr"/>
                </a:tc>
                <a:tc>
                  <a:txBody>
                    <a:bodyPr/>
                    <a:lstStyle/>
                    <a:p>
                      <a:pPr marL="0" indent="0" algn="l" fontAlgn="b">
                        <a:buFontTx/>
                        <a:buNone/>
                      </a:pPr>
                      <a:r>
                        <a:rPr lang="en-US" sz="1200" b="1" i="0" u="none" strike="noStrike" dirty="0">
                          <a:solidFill>
                            <a:srgbClr val="222222"/>
                          </a:solidFill>
                          <a:effectLst/>
                          <a:latin typeface="+mn-lt"/>
                        </a:rPr>
                        <a:t>Kaitlyn O'Leary</a:t>
                      </a:r>
                    </a:p>
                  </a:txBody>
                  <a:tcPr marL="12700" marR="12700" marT="12700" marB="0" anchor="ctr"/>
                </a:tc>
                <a:tc>
                  <a:txBody>
                    <a:bodyPr/>
                    <a:lstStyle/>
                    <a:p>
                      <a:pPr algn="ctr" fontAlgn="b"/>
                      <a:r>
                        <a:rPr lang="en-US" sz="1200" b="0" i="0" u="none" strike="noStrike" dirty="0">
                          <a:solidFill>
                            <a:srgbClr val="000000"/>
                          </a:solidFill>
                          <a:effectLst/>
                          <a:latin typeface="+mn-lt"/>
                        </a:rPr>
                        <a:t>Norwich Public Schools</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Paul </a:t>
                      </a:r>
                      <a:r>
                        <a:rPr lang="en-US" sz="1200" b="1" i="0" u="none" strike="noStrike" dirty="0" err="1">
                          <a:solidFill>
                            <a:srgbClr val="000000"/>
                          </a:solidFill>
                          <a:effectLst/>
                          <a:latin typeface="+mn-lt"/>
                        </a:rPr>
                        <a:t>Katnik</a:t>
                      </a:r>
                      <a:endParaRPr lang="en-US" sz="1200" b="1" i="0" u="none" strike="noStrike" dirty="0">
                        <a:solidFill>
                          <a:srgbClr val="000000"/>
                        </a:solidFill>
                        <a:effectLst/>
                        <a:latin typeface="+mn-lt"/>
                      </a:endParaRPr>
                    </a:p>
                  </a:txBody>
                  <a:tcPr marL="12700" marR="12700" marT="12700" marB="0" anchor="ctr"/>
                </a:tc>
                <a:tc>
                  <a:txBody>
                    <a:bodyPr/>
                    <a:lstStyle/>
                    <a:p>
                      <a:pPr algn="ctr" fontAlgn="b"/>
                      <a:r>
                        <a:rPr lang="en-US" sz="1200" b="0" i="0" u="none" strike="noStrike" dirty="0">
                          <a:solidFill>
                            <a:srgbClr val="000000"/>
                          </a:solidFill>
                          <a:effectLst/>
                          <a:latin typeface="+mn-lt"/>
                        </a:rPr>
                        <a:t>Missouri Department of Elementary and Secondary Education</a:t>
                      </a:r>
                    </a:p>
                  </a:txBody>
                  <a:tcPr marL="12700" marR="12700" marT="12700" marB="0" anchor="ctr"/>
                </a:tc>
              </a:tr>
              <a:tr h="435010">
                <a:tc>
                  <a:txBody>
                    <a:bodyPr/>
                    <a:lstStyle/>
                    <a:p>
                      <a:pPr marL="0" indent="0" algn="l" fontAlgn="b">
                        <a:buFontTx/>
                        <a:buNone/>
                      </a:pPr>
                      <a:r>
                        <a:rPr lang="en-US" sz="1200" b="1" i="0" u="none" strike="noStrike" dirty="0">
                          <a:solidFill>
                            <a:srgbClr val="000000"/>
                          </a:solidFill>
                          <a:effectLst/>
                          <a:latin typeface="+mn-lt"/>
                        </a:rPr>
                        <a:t>Chris </a:t>
                      </a:r>
                      <a:r>
                        <a:rPr lang="en-US" sz="1200" b="1" i="0" u="none" strike="noStrike" dirty="0" err="1">
                          <a:solidFill>
                            <a:srgbClr val="000000"/>
                          </a:solidFill>
                          <a:effectLst/>
                          <a:latin typeface="+mn-lt"/>
                        </a:rPr>
                        <a:t>Wethje</a:t>
                      </a:r>
                      <a:endParaRPr lang="en-US" sz="1200" b="1" i="0" u="none" strike="noStrike" dirty="0">
                        <a:solidFill>
                          <a:srgbClr val="000000"/>
                        </a:solidFill>
                        <a:effectLst/>
                        <a:latin typeface="+mn-lt"/>
                      </a:endParaRPr>
                    </a:p>
                  </a:txBody>
                  <a:tcPr marL="12700" marR="12700" marT="12700" marB="0" anchor="ctr"/>
                </a:tc>
                <a:tc>
                  <a:txBody>
                    <a:bodyPr/>
                    <a:lstStyle/>
                    <a:p>
                      <a:pPr algn="ctr" fontAlgn="b"/>
                      <a:r>
                        <a:rPr lang="en-US" sz="1200" b="0" i="0" u="none" strike="noStrike" dirty="0">
                          <a:solidFill>
                            <a:srgbClr val="000000"/>
                          </a:solidFill>
                          <a:effectLst/>
                          <a:latin typeface="+mn-lt"/>
                        </a:rPr>
                        <a:t>East Hartford Public Schools</a:t>
                      </a:r>
                    </a:p>
                  </a:txBody>
                  <a:tcPr marL="12700" marR="12700" marT="12700" marB="0" anchor="ctr"/>
                </a:tc>
                <a:tc>
                  <a:txBody>
                    <a:bodyPr/>
                    <a:lstStyle/>
                    <a:p>
                      <a:pPr marL="0" indent="0" algn="l" fontAlgn="b">
                        <a:buFontTx/>
                        <a:buNone/>
                      </a:pPr>
                      <a:r>
                        <a:rPr lang="en-US" sz="1200" b="1" i="0" u="none" strike="noStrike" dirty="0">
                          <a:solidFill>
                            <a:srgbClr val="222222"/>
                          </a:solidFill>
                          <a:effectLst/>
                          <a:latin typeface="+mn-lt"/>
                        </a:rPr>
                        <a:t>Esther </a:t>
                      </a:r>
                      <a:r>
                        <a:rPr lang="en-US" sz="1200" b="1" i="0" u="none" strike="noStrike" dirty="0" err="1">
                          <a:solidFill>
                            <a:srgbClr val="222222"/>
                          </a:solidFill>
                          <a:effectLst/>
                          <a:latin typeface="+mn-lt"/>
                        </a:rPr>
                        <a:t>Bobowick</a:t>
                      </a:r>
                      <a:endParaRPr lang="en-US" sz="1200" b="1" i="0" u="none" strike="noStrike" dirty="0">
                        <a:solidFill>
                          <a:srgbClr val="222222"/>
                        </a:solidFill>
                        <a:effectLst/>
                        <a:latin typeface="+mn-lt"/>
                      </a:endParaRPr>
                    </a:p>
                  </a:txBody>
                  <a:tcPr marL="12700" marR="12700" marT="12700" marB="0" anchor="ctr"/>
                </a:tc>
                <a:tc>
                  <a:txBody>
                    <a:bodyPr/>
                    <a:lstStyle/>
                    <a:p>
                      <a:pPr algn="ctr" fontAlgn="b"/>
                      <a:r>
                        <a:rPr lang="en-US" sz="1200" b="0" i="0" u="none" strike="noStrike" dirty="0">
                          <a:solidFill>
                            <a:srgbClr val="222222"/>
                          </a:solidFill>
                          <a:effectLst/>
                          <a:latin typeface="+mn-lt"/>
                        </a:rPr>
                        <a:t>Cooperative Education Services (CES)</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Kathy Jaeger</a:t>
                      </a:r>
                    </a:p>
                  </a:txBody>
                  <a:tcPr marL="12700" marR="12700" marT="12700" marB="0" anchor="ctr"/>
                </a:tc>
                <a:tc>
                  <a:txBody>
                    <a:bodyPr/>
                    <a:lstStyle/>
                    <a:p>
                      <a:pPr algn="ctr" fontAlgn="b"/>
                      <a:r>
                        <a:rPr lang="en-US" sz="1200" b="0" i="0" u="none" strike="noStrike" dirty="0">
                          <a:solidFill>
                            <a:srgbClr val="000000"/>
                          </a:solidFill>
                          <a:effectLst/>
                          <a:latin typeface="+mn-lt"/>
                        </a:rPr>
                        <a:t>Bridgeport Public Schools</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Peter Dart</a:t>
                      </a:r>
                    </a:p>
                  </a:txBody>
                  <a:tcPr marL="12700" marR="12700" marT="12700" marB="0" anchor="ctr"/>
                </a:tc>
                <a:tc>
                  <a:txBody>
                    <a:bodyPr/>
                    <a:lstStyle/>
                    <a:p>
                      <a:pPr algn="ctr" fontAlgn="b"/>
                      <a:r>
                        <a:rPr lang="en-US" sz="1200" b="0" i="0" u="none" strike="noStrike" dirty="0">
                          <a:solidFill>
                            <a:srgbClr val="000000"/>
                          </a:solidFill>
                          <a:effectLst/>
                          <a:latin typeface="+mn-lt"/>
                        </a:rPr>
                        <a:t>Hartford Public Schools</a:t>
                      </a:r>
                    </a:p>
                  </a:txBody>
                  <a:tcPr marL="12700" marR="12700" marT="12700" marB="0" anchor="ctr"/>
                </a:tc>
              </a:tr>
              <a:tr h="435010">
                <a:tc>
                  <a:txBody>
                    <a:bodyPr/>
                    <a:lstStyle/>
                    <a:p>
                      <a:pPr marL="0" indent="0" algn="l" fontAlgn="b">
                        <a:buFontTx/>
                        <a:buNone/>
                      </a:pPr>
                      <a:r>
                        <a:rPr lang="en-US" sz="1200" b="1" i="0" u="none" strike="noStrike" dirty="0">
                          <a:solidFill>
                            <a:srgbClr val="000000"/>
                          </a:solidFill>
                          <a:effectLst/>
                          <a:latin typeface="+mn-lt"/>
                        </a:rPr>
                        <a:t>Dane Brown</a:t>
                      </a:r>
                    </a:p>
                  </a:txBody>
                  <a:tcPr marL="12700" marR="12700" marT="12700" marB="0" anchor="ctr"/>
                </a:tc>
                <a:tc>
                  <a:txBody>
                    <a:bodyPr/>
                    <a:lstStyle/>
                    <a:p>
                      <a:pPr algn="ctr" fontAlgn="b"/>
                      <a:r>
                        <a:rPr lang="en-US" sz="1200" b="0" i="0" u="none" strike="noStrike" dirty="0" smtClean="0">
                          <a:solidFill>
                            <a:srgbClr val="000000"/>
                          </a:solidFill>
                          <a:effectLst/>
                          <a:latin typeface="+mn-lt"/>
                        </a:rPr>
                        <a:t>Harding High</a:t>
                      </a:r>
                      <a:r>
                        <a:rPr lang="en-US" sz="1200" b="0" i="0" u="none" strike="noStrike" baseline="0" dirty="0" smtClean="0">
                          <a:solidFill>
                            <a:srgbClr val="000000"/>
                          </a:solidFill>
                          <a:effectLst/>
                          <a:latin typeface="+mn-lt"/>
                        </a:rPr>
                        <a:t> School</a:t>
                      </a:r>
                      <a:endParaRPr lang="en-US" sz="1200" b="0" i="0" u="none" strike="noStrike" dirty="0">
                        <a:solidFill>
                          <a:srgbClr val="000000"/>
                        </a:solidFill>
                        <a:effectLst/>
                        <a:latin typeface="+mn-lt"/>
                      </a:endParaRPr>
                    </a:p>
                  </a:txBody>
                  <a:tcPr marL="12700" marR="12700" marT="12700" marB="0" anchor="ctr"/>
                </a:tc>
                <a:tc>
                  <a:txBody>
                    <a:bodyPr/>
                    <a:lstStyle/>
                    <a:p>
                      <a:pPr marL="0" indent="0" algn="l" fontAlgn="b">
                        <a:buFontTx/>
                        <a:buNone/>
                      </a:pPr>
                      <a:r>
                        <a:rPr lang="en-US" sz="1200" b="1" i="0" u="none" strike="noStrike" dirty="0" err="1">
                          <a:solidFill>
                            <a:srgbClr val="000000"/>
                          </a:solidFill>
                          <a:effectLst/>
                          <a:latin typeface="+mn-lt"/>
                        </a:rPr>
                        <a:t>Evette</a:t>
                      </a:r>
                      <a:r>
                        <a:rPr lang="en-US" sz="1200" b="1" i="0" u="none" strike="noStrike" dirty="0">
                          <a:solidFill>
                            <a:srgbClr val="000000"/>
                          </a:solidFill>
                          <a:effectLst/>
                          <a:latin typeface="+mn-lt"/>
                        </a:rPr>
                        <a:t> Avila</a:t>
                      </a:r>
                    </a:p>
                  </a:txBody>
                  <a:tcPr marL="12700" marR="12700" marT="12700" marB="0" anchor="ctr"/>
                </a:tc>
                <a:tc>
                  <a:txBody>
                    <a:bodyPr/>
                    <a:lstStyle/>
                    <a:p>
                      <a:pPr algn="ctr" fontAlgn="b"/>
                      <a:r>
                        <a:rPr lang="en-US" sz="1200" b="0" i="0" u="none" strike="noStrike" dirty="0">
                          <a:solidFill>
                            <a:srgbClr val="000000"/>
                          </a:solidFill>
                          <a:effectLst/>
                          <a:latin typeface="+mn-lt"/>
                        </a:rPr>
                        <a:t>Center for School Change</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Lauren </a:t>
                      </a:r>
                      <a:r>
                        <a:rPr lang="en-US" sz="1200" b="1" i="0" u="none" strike="noStrike" dirty="0" err="1">
                          <a:solidFill>
                            <a:srgbClr val="000000"/>
                          </a:solidFill>
                          <a:effectLst/>
                          <a:latin typeface="+mn-lt"/>
                        </a:rPr>
                        <a:t>Moxy</a:t>
                      </a:r>
                      <a:endParaRPr lang="en-US" sz="1200" b="1" i="0" u="none" strike="noStrike" dirty="0">
                        <a:solidFill>
                          <a:srgbClr val="000000"/>
                        </a:solidFill>
                        <a:effectLst/>
                        <a:latin typeface="+mn-lt"/>
                      </a:endParaRPr>
                    </a:p>
                  </a:txBody>
                  <a:tcPr marL="12700" marR="12700" marT="12700" marB="0" anchor="ctr"/>
                </a:tc>
                <a:tc>
                  <a:txBody>
                    <a:bodyPr/>
                    <a:lstStyle/>
                    <a:p>
                      <a:pPr algn="ctr" fontAlgn="b"/>
                      <a:r>
                        <a:rPr lang="en-US" sz="1200" b="0" i="0" u="none" strike="noStrike" dirty="0">
                          <a:solidFill>
                            <a:srgbClr val="000000"/>
                          </a:solidFill>
                          <a:effectLst/>
                          <a:latin typeface="+mn-lt"/>
                        </a:rPr>
                        <a:t>Teach For America</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Rebecca Good</a:t>
                      </a:r>
                    </a:p>
                  </a:txBody>
                  <a:tcPr marL="12700" marR="12700" marT="12700" marB="0" anchor="ctr"/>
                </a:tc>
                <a:tc>
                  <a:txBody>
                    <a:bodyPr/>
                    <a:lstStyle/>
                    <a:p>
                      <a:pPr algn="ctr" fontAlgn="b"/>
                      <a:r>
                        <a:rPr lang="en-US" sz="1200" b="0" i="0" u="none" strike="noStrike" dirty="0">
                          <a:solidFill>
                            <a:srgbClr val="000000"/>
                          </a:solidFill>
                          <a:effectLst/>
                          <a:latin typeface="+mn-lt"/>
                        </a:rPr>
                        <a:t>Relay Graduate School of Education</a:t>
                      </a:r>
                    </a:p>
                  </a:txBody>
                  <a:tcPr marL="12700" marR="12700" marT="12700" marB="0" anchor="ctr"/>
                </a:tc>
              </a:tr>
              <a:tr h="435010">
                <a:tc>
                  <a:txBody>
                    <a:bodyPr/>
                    <a:lstStyle/>
                    <a:p>
                      <a:pPr marL="0" indent="0" algn="l" fontAlgn="b">
                        <a:buFontTx/>
                        <a:buNone/>
                      </a:pPr>
                      <a:r>
                        <a:rPr lang="en-US" sz="1200" b="1" i="0" u="none" strike="noStrike" dirty="0">
                          <a:solidFill>
                            <a:srgbClr val="000000"/>
                          </a:solidFill>
                          <a:effectLst/>
                          <a:latin typeface="+mn-lt"/>
                        </a:rPr>
                        <a:t>Dr. Allen Cook</a:t>
                      </a:r>
                    </a:p>
                  </a:txBody>
                  <a:tcPr marL="12700" marR="12700" marT="12700" marB="0" anchor="ctr"/>
                </a:tc>
                <a:tc>
                  <a:txBody>
                    <a:bodyPr/>
                    <a:lstStyle/>
                    <a:p>
                      <a:pPr algn="ctr" fontAlgn="b"/>
                      <a:r>
                        <a:rPr lang="en-US" sz="1200" b="0" i="0" u="none" strike="noStrike" dirty="0">
                          <a:solidFill>
                            <a:srgbClr val="000000"/>
                          </a:solidFill>
                          <a:effectLst/>
                          <a:latin typeface="+mn-lt"/>
                        </a:rPr>
                        <a:t>University of Bridgeport</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Jackie Simmons</a:t>
                      </a:r>
                    </a:p>
                  </a:txBody>
                  <a:tcPr marL="12700" marR="12700" marT="12700" marB="0" anchor="ctr"/>
                </a:tc>
                <a:tc>
                  <a:txBody>
                    <a:bodyPr/>
                    <a:lstStyle/>
                    <a:p>
                      <a:pPr algn="ctr" fontAlgn="b"/>
                      <a:r>
                        <a:rPr lang="en-US" sz="1200" b="0" i="0" u="none" strike="noStrike" dirty="0">
                          <a:solidFill>
                            <a:srgbClr val="000000"/>
                          </a:solidFill>
                          <a:effectLst/>
                          <a:latin typeface="+mn-lt"/>
                        </a:rPr>
                        <a:t>Roosevelt School</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Lesley Morgan-Thompson</a:t>
                      </a:r>
                    </a:p>
                  </a:txBody>
                  <a:tcPr marL="12700" marR="12700" marT="12700" marB="0" anchor="ctr"/>
                </a:tc>
                <a:tc>
                  <a:txBody>
                    <a:bodyPr/>
                    <a:lstStyle/>
                    <a:p>
                      <a:pPr algn="ctr" fontAlgn="b"/>
                      <a:r>
                        <a:rPr lang="en-US" sz="1200" b="0" i="0" u="none" strike="noStrike" dirty="0">
                          <a:solidFill>
                            <a:srgbClr val="000000"/>
                          </a:solidFill>
                          <a:effectLst/>
                          <a:latin typeface="+mn-lt"/>
                        </a:rPr>
                        <a:t>O'Brien Elementary School</a:t>
                      </a:r>
                    </a:p>
                  </a:txBody>
                  <a:tcPr marL="12700" marR="12700" marT="12700" marB="0" anchor="ctr"/>
                </a:tc>
                <a:tc>
                  <a:txBody>
                    <a:bodyPr/>
                    <a:lstStyle/>
                    <a:p>
                      <a:pPr marL="0" indent="0" algn="l" fontAlgn="b">
                        <a:buFontTx/>
                        <a:buNone/>
                      </a:pPr>
                      <a:r>
                        <a:rPr lang="en-US" sz="1200" b="1" i="0" u="none" strike="noStrike" dirty="0">
                          <a:solidFill>
                            <a:srgbClr val="222222"/>
                          </a:solidFill>
                          <a:effectLst/>
                          <a:latin typeface="+mn-lt"/>
                        </a:rPr>
                        <a:t>Scott </a:t>
                      </a:r>
                      <a:r>
                        <a:rPr lang="en-US" sz="1200" b="1" i="0" u="none" strike="noStrike" dirty="0" err="1">
                          <a:solidFill>
                            <a:srgbClr val="222222"/>
                          </a:solidFill>
                          <a:effectLst/>
                          <a:latin typeface="+mn-lt"/>
                        </a:rPr>
                        <a:t>Nierendorf</a:t>
                      </a:r>
                      <a:endParaRPr lang="en-US" sz="1200" b="1" i="0" u="none" strike="noStrike" dirty="0">
                        <a:solidFill>
                          <a:srgbClr val="222222"/>
                        </a:solidFill>
                        <a:effectLst/>
                        <a:latin typeface="+mn-lt"/>
                      </a:endParaRPr>
                    </a:p>
                  </a:txBody>
                  <a:tcPr marL="12700" marR="12700" marT="12700" marB="0" anchor="ctr"/>
                </a:tc>
                <a:tc>
                  <a:txBody>
                    <a:bodyPr/>
                    <a:lstStyle/>
                    <a:p>
                      <a:pPr algn="ctr" fontAlgn="b"/>
                      <a:r>
                        <a:rPr lang="en-US" sz="1200" b="0" i="0" u="none" strike="noStrike" dirty="0" smtClean="0">
                          <a:solidFill>
                            <a:srgbClr val="222222"/>
                          </a:solidFill>
                          <a:effectLst/>
                          <a:latin typeface="+mn-lt"/>
                        </a:rPr>
                        <a:t>EASTCONN</a:t>
                      </a:r>
                      <a:endParaRPr lang="en-US" sz="1200" b="0" i="0" u="none" strike="noStrike" dirty="0">
                        <a:solidFill>
                          <a:srgbClr val="222222"/>
                        </a:solidFill>
                        <a:effectLst/>
                        <a:latin typeface="+mn-lt"/>
                      </a:endParaRPr>
                    </a:p>
                  </a:txBody>
                  <a:tcPr marL="12700" marR="12700" marT="12700" marB="0" anchor="ctr"/>
                </a:tc>
              </a:tr>
              <a:tr h="524032">
                <a:tc>
                  <a:txBody>
                    <a:bodyPr/>
                    <a:lstStyle/>
                    <a:p>
                      <a:pPr marL="0" indent="0" algn="l" fontAlgn="b">
                        <a:buFontTx/>
                        <a:buNone/>
                      </a:pPr>
                      <a:r>
                        <a:rPr lang="en-US" sz="1200" b="1" i="0" u="none" strike="noStrike" dirty="0">
                          <a:solidFill>
                            <a:srgbClr val="000000"/>
                          </a:solidFill>
                          <a:effectLst/>
                          <a:latin typeface="+mn-lt"/>
                        </a:rPr>
                        <a:t>Dr. David Goldenberg</a:t>
                      </a:r>
                    </a:p>
                  </a:txBody>
                  <a:tcPr marL="12700" marR="12700" marT="12700" marB="0" anchor="ctr"/>
                </a:tc>
                <a:tc>
                  <a:txBody>
                    <a:bodyPr/>
                    <a:lstStyle/>
                    <a:p>
                      <a:pPr algn="ctr" fontAlgn="b"/>
                      <a:r>
                        <a:rPr lang="en-US" sz="1200" b="0" i="0" u="none" strike="noStrike" dirty="0">
                          <a:solidFill>
                            <a:srgbClr val="000000"/>
                          </a:solidFill>
                          <a:effectLst/>
                          <a:latin typeface="+mn-lt"/>
                        </a:rPr>
                        <a:t>University of Hartford</a:t>
                      </a:r>
                    </a:p>
                  </a:txBody>
                  <a:tcPr marL="12700" marR="12700" marT="12700" marB="0" anchor="ctr"/>
                </a:tc>
                <a:tc>
                  <a:txBody>
                    <a:bodyPr/>
                    <a:lstStyle/>
                    <a:p>
                      <a:pPr marL="0" indent="0" algn="l" fontAlgn="b">
                        <a:buFontTx/>
                        <a:buNone/>
                      </a:pPr>
                      <a:r>
                        <a:rPr lang="en-US" sz="1200" b="1" i="0" u="none" strike="noStrike" dirty="0" err="1">
                          <a:solidFill>
                            <a:srgbClr val="222222"/>
                          </a:solidFill>
                          <a:effectLst/>
                          <a:latin typeface="+mn-lt"/>
                        </a:rPr>
                        <a:t>Jahana</a:t>
                      </a:r>
                      <a:r>
                        <a:rPr lang="en-US" sz="1200" b="1" i="0" u="none" strike="noStrike" dirty="0">
                          <a:solidFill>
                            <a:srgbClr val="222222"/>
                          </a:solidFill>
                          <a:effectLst/>
                          <a:latin typeface="+mn-lt"/>
                        </a:rPr>
                        <a:t> Hayes</a:t>
                      </a:r>
                    </a:p>
                  </a:txBody>
                  <a:tcPr marL="12700" marR="12700" marT="12700" marB="0" anchor="ctr"/>
                </a:tc>
                <a:tc>
                  <a:txBody>
                    <a:bodyPr/>
                    <a:lstStyle/>
                    <a:p>
                      <a:pPr algn="ctr" fontAlgn="b"/>
                      <a:r>
                        <a:rPr lang="en-US" sz="1200" b="0" i="0" u="none" strike="noStrike" dirty="0">
                          <a:solidFill>
                            <a:srgbClr val="000000"/>
                          </a:solidFill>
                          <a:effectLst/>
                          <a:latin typeface="+mn-lt"/>
                        </a:rPr>
                        <a:t>Waterbury Public Schools</a:t>
                      </a:r>
                    </a:p>
                  </a:txBody>
                  <a:tcPr marL="12700" marR="12700" marT="12700" marB="0" anchor="ctr"/>
                </a:tc>
                <a:tc>
                  <a:txBody>
                    <a:bodyPr/>
                    <a:lstStyle/>
                    <a:p>
                      <a:pPr marL="0" indent="0" algn="l" fontAlgn="b">
                        <a:buFontTx/>
                        <a:buNone/>
                      </a:pPr>
                      <a:r>
                        <a:rPr lang="en-US" sz="1200" b="1" i="0" u="none" strike="noStrike" dirty="0">
                          <a:solidFill>
                            <a:srgbClr val="222222"/>
                          </a:solidFill>
                          <a:effectLst/>
                          <a:latin typeface="+mn-lt"/>
                        </a:rPr>
                        <a:t>Leslie </a:t>
                      </a:r>
                      <a:r>
                        <a:rPr lang="en-US" sz="1200" b="1" i="0" u="none" strike="noStrike" dirty="0" err="1">
                          <a:solidFill>
                            <a:srgbClr val="222222"/>
                          </a:solidFill>
                          <a:effectLst/>
                          <a:latin typeface="+mn-lt"/>
                        </a:rPr>
                        <a:t>Abbatiello</a:t>
                      </a:r>
                      <a:endParaRPr lang="en-US" sz="1200" b="1" i="0" u="none" strike="noStrike" dirty="0">
                        <a:solidFill>
                          <a:srgbClr val="222222"/>
                        </a:solidFill>
                        <a:effectLst/>
                        <a:latin typeface="+mn-lt"/>
                      </a:endParaRPr>
                    </a:p>
                  </a:txBody>
                  <a:tcPr marL="12700" marR="12700" marT="12700" marB="0" anchor="ctr"/>
                </a:tc>
                <a:tc>
                  <a:txBody>
                    <a:bodyPr/>
                    <a:lstStyle/>
                    <a:p>
                      <a:pPr algn="ctr" fontAlgn="b"/>
                      <a:r>
                        <a:rPr lang="en-US" sz="1200" b="0" i="0" u="none" strike="noStrike" dirty="0">
                          <a:solidFill>
                            <a:srgbClr val="222222"/>
                          </a:solidFill>
                          <a:effectLst/>
                          <a:latin typeface="+mn-lt"/>
                        </a:rPr>
                        <a:t>Area Cooperative Educational Services (ACES)</a:t>
                      </a:r>
                    </a:p>
                  </a:txBody>
                  <a:tcPr marL="12700" marR="12700" marT="12700" marB="0" anchor="ctr"/>
                </a:tc>
                <a:tc>
                  <a:txBody>
                    <a:bodyPr/>
                    <a:lstStyle/>
                    <a:p>
                      <a:pPr marL="0" indent="0" algn="l" fontAlgn="b">
                        <a:buFontTx/>
                        <a:buNone/>
                      </a:pPr>
                      <a:r>
                        <a:rPr lang="en-US" sz="1200" b="1" i="0" u="none" strike="noStrike" dirty="0" err="1">
                          <a:solidFill>
                            <a:srgbClr val="000000"/>
                          </a:solidFill>
                          <a:effectLst/>
                          <a:latin typeface="+mn-lt"/>
                        </a:rPr>
                        <a:t>Stascia</a:t>
                      </a:r>
                      <a:r>
                        <a:rPr lang="en-US" sz="1200" b="1" i="0" u="none" strike="noStrike" dirty="0">
                          <a:solidFill>
                            <a:srgbClr val="000000"/>
                          </a:solidFill>
                          <a:effectLst/>
                          <a:latin typeface="+mn-lt"/>
                        </a:rPr>
                        <a:t> Hardy</a:t>
                      </a:r>
                    </a:p>
                  </a:txBody>
                  <a:tcPr marL="12700" marR="12700" marT="12700" marB="0" anchor="ctr"/>
                </a:tc>
                <a:tc>
                  <a:txBody>
                    <a:bodyPr/>
                    <a:lstStyle/>
                    <a:p>
                      <a:pPr algn="ctr" fontAlgn="b"/>
                      <a:r>
                        <a:rPr lang="en-US" sz="1200" b="0" i="0" u="none" strike="noStrike" dirty="0">
                          <a:solidFill>
                            <a:srgbClr val="000000"/>
                          </a:solidFill>
                          <a:effectLst/>
                          <a:latin typeface="+mn-lt"/>
                        </a:rPr>
                        <a:t>Liberty County Board of Education</a:t>
                      </a:r>
                    </a:p>
                  </a:txBody>
                  <a:tcPr marL="12700" marR="12700" marT="12700" marB="0" anchor="ctr"/>
                </a:tc>
              </a:tr>
              <a:tr h="524032">
                <a:tc>
                  <a:txBody>
                    <a:bodyPr/>
                    <a:lstStyle/>
                    <a:p>
                      <a:pPr marL="0" indent="0" algn="l" fontAlgn="b">
                        <a:buFontTx/>
                        <a:buNone/>
                      </a:pPr>
                      <a:r>
                        <a:rPr lang="en-US" sz="1200" b="1" i="0" u="none" strike="noStrike" dirty="0">
                          <a:solidFill>
                            <a:srgbClr val="222222"/>
                          </a:solidFill>
                          <a:effectLst/>
                          <a:latin typeface="+mn-lt"/>
                        </a:rPr>
                        <a:t>Dr. Ellen </a:t>
                      </a:r>
                      <a:r>
                        <a:rPr lang="en-US" sz="1200" b="1" i="0" u="none" strike="noStrike" dirty="0" err="1">
                          <a:solidFill>
                            <a:srgbClr val="222222"/>
                          </a:solidFill>
                          <a:effectLst/>
                          <a:latin typeface="+mn-lt"/>
                        </a:rPr>
                        <a:t>Retelle</a:t>
                      </a:r>
                      <a:endParaRPr lang="en-US" sz="1200" b="1" i="0" u="none" strike="noStrike" dirty="0">
                        <a:solidFill>
                          <a:srgbClr val="222222"/>
                        </a:solidFill>
                        <a:effectLst/>
                        <a:latin typeface="+mn-lt"/>
                      </a:endParaRPr>
                    </a:p>
                  </a:txBody>
                  <a:tcPr marL="12700" marR="12700" marT="12700" marB="0" anchor="ctr"/>
                </a:tc>
                <a:tc>
                  <a:txBody>
                    <a:bodyPr/>
                    <a:lstStyle/>
                    <a:p>
                      <a:pPr algn="ctr" fontAlgn="b"/>
                      <a:r>
                        <a:rPr lang="en-US" sz="1200" b="0" i="0" u="none" strike="noStrike" dirty="0">
                          <a:solidFill>
                            <a:srgbClr val="222222"/>
                          </a:solidFill>
                          <a:effectLst/>
                          <a:latin typeface="+mn-lt"/>
                        </a:rPr>
                        <a:t>Capitol Region Education Council (CREC)</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Jana Landon</a:t>
                      </a:r>
                    </a:p>
                  </a:txBody>
                  <a:tcPr marL="12700" marR="12700" marT="12700" marB="0" anchor="ctr"/>
                </a:tc>
                <a:tc>
                  <a:txBody>
                    <a:bodyPr/>
                    <a:lstStyle/>
                    <a:p>
                      <a:pPr algn="ctr" fontAlgn="b"/>
                      <a:r>
                        <a:rPr lang="en-US" sz="1200" b="0" i="0" u="none" strike="noStrike" dirty="0">
                          <a:solidFill>
                            <a:srgbClr val="000000"/>
                          </a:solidFill>
                          <a:effectLst/>
                          <a:latin typeface="+mn-lt"/>
                        </a:rPr>
                        <a:t>Google, Inc.</a:t>
                      </a:r>
                    </a:p>
                  </a:txBody>
                  <a:tcPr marL="12700" marR="12700" marT="12700" marB="0" anchor="ctr"/>
                </a:tc>
                <a:tc>
                  <a:txBody>
                    <a:bodyPr/>
                    <a:lstStyle/>
                    <a:p>
                      <a:pPr marL="0" indent="0" algn="l" fontAlgn="b">
                        <a:buFontTx/>
                        <a:buNone/>
                      </a:pPr>
                      <a:r>
                        <a:rPr lang="en-US" sz="1200" b="1" i="0" u="none" strike="noStrike" dirty="0">
                          <a:solidFill>
                            <a:srgbClr val="000000"/>
                          </a:solidFill>
                          <a:effectLst/>
                          <a:latin typeface="+mn-lt"/>
                        </a:rPr>
                        <a:t>Louis </a:t>
                      </a:r>
                      <a:r>
                        <a:rPr lang="en-US" sz="1200" b="1" i="0" u="none" strike="noStrike" dirty="0" err="1">
                          <a:solidFill>
                            <a:srgbClr val="000000"/>
                          </a:solidFill>
                          <a:effectLst/>
                          <a:latin typeface="+mn-lt"/>
                        </a:rPr>
                        <a:t>Bronk</a:t>
                      </a:r>
                      <a:endParaRPr lang="en-US" sz="1200" b="1" i="0" u="none" strike="noStrike" dirty="0">
                        <a:solidFill>
                          <a:srgbClr val="000000"/>
                        </a:solidFill>
                        <a:effectLst/>
                        <a:latin typeface="+mn-lt"/>
                      </a:endParaRPr>
                    </a:p>
                  </a:txBody>
                  <a:tcPr marL="12700" marR="12700" marT="12700" marB="0" anchor="ctr"/>
                </a:tc>
                <a:tc>
                  <a:txBody>
                    <a:bodyPr/>
                    <a:lstStyle/>
                    <a:p>
                      <a:pPr algn="ctr" fontAlgn="b"/>
                      <a:r>
                        <a:rPr lang="en-US" sz="1200" b="0" i="0" u="none" strike="noStrike" dirty="0">
                          <a:solidFill>
                            <a:srgbClr val="000000"/>
                          </a:solidFill>
                          <a:effectLst/>
                          <a:latin typeface="+mn-lt"/>
                        </a:rPr>
                        <a:t>Meriden Public Schools</a:t>
                      </a:r>
                    </a:p>
                  </a:txBody>
                  <a:tcPr marL="12700" marR="12700" marT="12700" marB="0" anchor="ctr"/>
                </a:tc>
                <a:tc>
                  <a:txBody>
                    <a:bodyPr/>
                    <a:lstStyle/>
                    <a:p>
                      <a:pPr marL="0" indent="0" algn="l" fontAlgn="b">
                        <a:buFontTx/>
                        <a:buNone/>
                      </a:pPr>
                      <a:r>
                        <a:rPr lang="en-US" sz="1200" b="1" i="0" u="none" strike="noStrike" dirty="0" err="1">
                          <a:solidFill>
                            <a:srgbClr val="000000"/>
                          </a:solidFill>
                          <a:effectLst/>
                          <a:latin typeface="+mn-lt"/>
                        </a:rPr>
                        <a:t>Terrenda</a:t>
                      </a:r>
                      <a:r>
                        <a:rPr lang="en-US" sz="1200" b="1" i="0" u="none" strike="noStrike" dirty="0">
                          <a:solidFill>
                            <a:srgbClr val="000000"/>
                          </a:solidFill>
                          <a:effectLst/>
                          <a:latin typeface="+mn-lt"/>
                        </a:rPr>
                        <a:t> White</a:t>
                      </a:r>
                    </a:p>
                  </a:txBody>
                  <a:tcPr marL="12700" marR="12700" marT="12700" marB="0" anchor="ctr"/>
                </a:tc>
                <a:tc>
                  <a:txBody>
                    <a:bodyPr/>
                    <a:lstStyle/>
                    <a:p>
                      <a:pPr algn="ctr" fontAlgn="b"/>
                      <a:r>
                        <a:rPr lang="en-US" sz="1200" b="0" i="0" u="none" strike="noStrike" dirty="0">
                          <a:solidFill>
                            <a:srgbClr val="000000"/>
                          </a:solidFill>
                          <a:effectLst/>
                          <a:latin typeface="+mn-lt"/>
                        </a:rPr>
                        <a:t>University of Colorado </a:t>
                      </a:r>
                      <a:r>
                        <a:rPr lang="en-US" sz="1200" b="0" i="0" u="none" strike="noStrike" dirty="0" smtClean="0">
                          <a:solidFill>
                            <a:srgbClr val="000000"/>
                          </a:solidFill>
                          <a:effectLst/>
                          <a:latin typeface="+mn-lt"/>
                        </a:rPr>
                        <a:t>Denver</a:t>
                      </a:r>
                      <a:endParaRPr lang="en-US" sz="1200" b="0" i="0" u="none" strike="noStrike" dirty="0">
                        <a:solidFill>
                          <a:srgbClr val="000000"/>
                        </a:solidFill>
                        <a:effectLst/>
                        <a:latin typeface="+mn-lt"/>
                      </a:endParaRPr>
                    </a:p>
                  </a:txBody>
                  <a:tcPr marL="12700" marR="12700" marT="12700" marB="0" anchor="ctr"/>
                </a:tc>
              </a:tr>
            </a:tbl>
          </a:graphicData>
        </a:graphic>
      </p:graphicFrame>
    </p:spTree>
    <p:extLst>
      <p:ext uri="{BB962C8B-B14F-4D97-AF65-F5344CB8AC3E}">
        <p14:creationId xmlns:p14="http://schemas.microsoft.com/office/powerpoint/2010/main" val="16544443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Seven Scoring System Criteria</a:t>
            </a:r>
            <a:endParaRPr lang="en-US" dirty="0"/>
          </a:p>
        </p:txBody>
      </p:sp>
      <p:sp>
        <p:nvSpPr>
          <p:cNvPr id="3" name="Content Placeholder 2"/>
          <p:cNvSpPr>
            <a:spLocks noGrp="1"/>
          </p:cNvSpPr>
          <p:nvPr>
            <p:ph idx="1"/>
          </p:nvPr>
        </p:nvSpPr>
        <p:spPr>
          <a:xfrm>
            <a:off x="543730" y="1348351"/>
            <a:ext cx="11648269" cy="4757979"/>
          </a:xfrm>
        </p:spPr>
        <p:txBody>
          <a:bodyPr>
            <a:normAutofit fontScale="70000" lnSpcReduction="20000"/>
          </a:bodyPr>
          <a:lstStyle/>
          <a:p>
            <a:pPr marL="0" indent="0">
              <a:lnSpc>
                <a:spcPct val="120000"/>
              </a:lnSpc>
              <a:buNone/>
            </a:pPr>
            <a:r>
              <a:rPr lang="en-US" sz="2800" b="1" dirty="0" smtClean="0"/>
              <a:t>Based on stakeholder interviews and desktop research and in collaboration with CSDE team, the CPRL team developed a set of criteria by which to filter promising practices. </a:t>
            </a:r>
          </a:p>
          <a:p>
            <a:pPr marL="0" indent="0">
              <a:lnSpc>
                <a:spcPct val="120000"/>
              </a:lnSpc>
              <a:buNone/>
            </a:pPr>
            <a:r>
              <a:rPr lang="en-US" sz="2800" b="1" dirty="0" smtClean="0"/>
              <a:t>During the filtering process, each promising practice was scored on a scale from 0 to 4 on each of the following criteria, </a:t>
            </a:r>
            <a:r>
              <a:rPr lang="en-US" sz="2800" b="1" dirty="0"/>
              <a:t>with “0” correlating to no impact and “4” representing high </a:t>
            </a:r>
            <a:r>
              <a:rPr lang="en-US" sz="2800" b="1" dirty="0" smtClean="0"/>
              <a:t>impact, and with weights on each criterion ranging between 1x to 3x. </a:t>
            </a:r>
          </a:p>
          <a:p>
            <a:pPr marL="0" indent="0">
              <a:lnSpc>
                <a:spcPct val="120000"/>
              </a:lnSpc>
              <a:buNone/>
            </a:pPr>
            <a:r>
              <a:rPr lang="en-US" sz="2800" b="1" u="sng" dirty="0" smtClean="0"/>
              <a:t>Criteria:</a:t>
            </a:r>
          </a:p>
          <a:p>
            <a:pPr marL="971550" lvl="1" indent="-514350">
              <a:lnSpc>
                <a:spcPct val="120000"/>
              </a:lnSpc>
              <a:buAutoNum type="arabicParenR"/>
            </a:pPr>
            <a:r>
              <a:rPr lang="en-US" sz="2400" dirty="0" smtClean="0"/>
              <a:t>Likelihood of yielding teachers of color (3x)</a:t>
            </a:r>
          </a:p>
          <a:p>
            <a:pPr marL="971550" lvl="1" indent="-514350">
              <a:lnSpc>
                <a:spcPct val="120000"/>
              </a:lnSpc>
              <a:buAutoNum type="arabicParenR"/>
            </a:pPr>
            <a:r>
              <a:rPr lang="en-US" sz="2400" dirty="0"/>
              <a:t>L</a:t>
            </a:r>
            <a:r>
              <a:rPr lang="en-US" sz="2400" dirty="0" smtClean="0"/>
              <a:t>ikelihood of yielding teachers of color by 2021 (3x)</a:t>
            </a:r>
          </a:p>
          <a:p>
            <a:pPr marL="971550" lvl="1" indent="-514350">
              <a:lnSpc>
                <a:spcPct val="120000"/>
              </a:lnSpc>
              <a:buAutoNum type="arabicParenR"/>
            </a:pPr>
            <a:r>
              <a:rPr lang="en-US" sz="2400" dirty="0" smtClean="0"/>
              <a:t>CSDE ability to influence (2x)</a:t>
            </a:r>
          </a:p>
          <a:p>
            <a:pPr marL="971550" lvl="1" indent="-514350">
              <a:lnSpc>
                <a:spcPct val="120000"/>
              </a:lnSpc>
              <a:buAutoNum type="arabicParenR"/>
            </a:pPr>
            <a:r>
              <a:rPr lang="en-US" sz="2400" dirty="0"/>
              <a:t>S</a:t>
            </a:r>
            <a:r>
              <a:rPr lang="en-US" sz="2400" dirty="0" smtClean="0"/>
              <a:t>takeholder appetite &amp; will (2x)</a:t>
            </a:r>
          </a:p>
          <a:p>
            <a:pPr marL="971550" lvl="1" indent="-514350">
              <a:lnSpc>
                <a:spcPct val="120000"/>
              </a:lnSpc>
              <a:buAutoNum type="arabicParenR"/>
            </a:pPr>
            <a:r>
              <a:rPr lang="en-US" sz="2400" dirty="0" smtClean="0"/>
              <a:t>Feasibility (2x)</a:t>
            </a:r>
          </a:p>
          <a:p>
            <a:pPr marL="971550" lvl="1" indent="-514350">
              <a:lnSpc>
                <a:spcPct val="120000"/>
              </a:lnSpc>
              <a:buFont typeface="Arial"/>
              <a:buAutoNum type="arabicParenR"/>
            </a:pPr>
            <a:r>
              <a:rPr lang="en-US" sz="2400" dirty="0" smtClean="0"/>
              <a:t>Impact on teacher retention (1x) </a:t>
            </a:r>
          </a:p>
          <a:p>
            <a:pPr marL="971550" lvl="1" indent="-514350">
              <a:lnSpc>
                <a:spcPct val="120000"/>
              </a:lnSpc>
              <a:buAutoNum type="arabicParenR"/>
            </a:pPr>
            <a:r>
              <a:rPr lang="en-US" sz="2400" dirty="0"/>
              <a:t>S</a:t>
            </a:r>
            <a:r>
              <a:rPr lang="en-US" sz="2400" dirty="0" smtClean="0"/>
              <a:t>hortage area focus (1x) </a:t>
            </a:r>
            <a:endParaRPr lang="en-US" sz="2400" b="1" dirty="0" smtClean="0"/>
          </a:p>
        </p:txBody>
      </p:sp>
      <p:sp>
        <p:nvSpPr>
          <p:cNvPr id="4" name="TextBox 3"/>
          <p:cNvSpPr txBox="1"/>
          <p:nvPr/>
        </p:nvSpPr>
        <p:spPr>
          <a:xfrm>
            <a:off x="5631239" y="6629400"/>
            <a:ext cx="422104" cy="246221"/>
          </a:xfrm>
          <a:prstGeom prst="rect">
            <a:avLst/>
          </a:prstGeom>
          <a:noFill/>
        </p:spPr>
        <p:txBody>
          <a:bodyPr wrap="square" rtlCol="0">
            <a:spAutoFit/>
          </a:bodyPr>
          <a:lstStyle/>
          <a:p>
            <a:r>
              <a:rPr lang="en-US" sz="1000" dirty="0" smtClean="0"/>
              <a:t>34</a:t>
            </a:r>
            <a:endParaRPr lang="en-US" sz="1000" dirty="0"/>
          </a:p>
        </p:txBody>
      </p:sp>
    </p:spTree>
    <p:extLst>
      <p:ext uri="{BB962C8B-B14F-4D97-AF65-F5344CB8AC3E}">
        <p14:creationId xmlns:p14="http://schemas.microsoft.com/office/powerpoint/2010/main" val="1150277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Appendix: Scoring System Results </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286005043"/>
              </p:ext>
            </p:extLst>
          </p:nvPr>
        </p:nvGraphicFramePr>
        <p:xfrm>
          <a:off x="157970" y="1273888"/>
          <a:ext cx="2928897" cy="4743426"/>
        </p:xfrm>
        <a:graphic>
          <a:graphicData uri="http://schemas.openxmlformats.org/drawingml/2006/table">
            <a:tbl>
              <a:tblPr/>
              <a:tblGrid>
                <a:gridCol w="2662722"/>
                <a:gridCol w="266175"/>
              </a:tblGrid>
              <a:tr h="389870">
                <a:tc>
                  <a:txBody>
                    <a:bodyPr/>
                    <a:lstStyle/>
                    <a:p>
                      <a:pPr rtl="0" fontAlgn="b"/>
                      <a:r>
                        <a:rPr lang="en-US" sz="1100" b="1" i="0" kern="1200" dirty="0" smtClean="0">
                          <a:solidFill>
                            <a:schemeClr val="tx1"/>
                          </a:solidFill>
                          <a:effectLst/>
                          <a:latin typeface="+mn-lt"/>
                          <a:ea typeface="+mn-ea"/>
                          <a:cs typeface="+mn-cs"/>
                        </a:rPr>
                        <a:t>Increase capacity of and create additional alternative routes to certification</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46</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29012">
                <a:tc>
                  <a:txBody>
                    <a:bodyPr/>
                    <a:lstStyle/>
                    <a:p>
                      <a:pPr rtl="0" fontAlgn="b"/>
                      <a:r>
                        <a:rPr lang="en-US" sz="1100" b="1" i="0" kern="1200" dirty="0" smtClean="0">
                          <a:solidFill>
                            <a:schemeClr val="tx1"/>
                          </a:solidFill>
                          <a:effectLst/>
                          <a:latin typeface="+mn-lt"/>
                          <a:ea typeface="+mn-ea"/>
                          <a:cs typeface="+mn-cs"/>
                        </a:rPr>
                        <a:t>Offer a range of certification options for out-of-state teachers</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45</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32310">
                <a:tc>
                  <a:txBody>
                    <a:bodyPr/>
                    <a:lstStyle/>
                    <a:p>
                      <a:pPr rtl="0" fontAlgn="b"/>
                      <a:r>
                        <a:rPr lang="en-US" sz="1100" b="1" i="0" kern="1200" dirty="0" smtClean="0">
                          <a:solidFill>
                            <a:schemeClr val="tx1"/>
                          </a:solidFill>
                          <a:effectLst/>
                          <a:latin typeface="+mn-lt"/>
                          <a:ea typeface="+mn-ea"/>
                          <a:cs typeface="+mn-cs"/>
                        </a:rPr>
                        <a:t>Encourage and support paraprofessionals' transition to teaching</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44</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89870">
                <a:tc>
                  <a:txBody>
                    <a:bodyPr/>
                    <a:lstStyle/>
                    <a:p>
                      <a:pPr rtl="0" fontAlgn="b"/>
                      <a:r>
                        <a:rPr lang="en-US" sz="1100" b="1" dirty="0">
                          <a:solidFill>
                            <a:srgbClr val="000000"/>
                          </a:solidFill>
                          <a:effectLst/>
                          <a:latin typeface="Calibri" charset="0"/>
                        </a:rPr>
                        <a:t>Target recruitment in college at majors with difficult job prospects (i.e. criminal justice)</a:t>
                      </a: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42</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89870">
                <a:tc>
                  <a:txBody>
                    <a:bodyPr/>
                    <a:lstStyle/>
                    <a:p>
                      <a:pPr rtl="0" fontAlgn="b"/>
                      <a:r>
                        <a:rPr lang="en-US" sz="1100" b="1" i="0" kern="1200" dirty="0" smtClean="0">
                          <a:solidFill>
                            <a:schemeClr val="tx1"/>
                          </a:solidFill>
                          <a:effectLst/>
                          <a:latin typeface="+mn-lt"/>
                          <a:ea typeface="+mn-ea"/>
                          <a:cs typeface="+mn-cs"/>
                        </a:rPr>
                        <a:t>Develop EPP pathways for community college students</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38600">
                <a:tc>
                  <a:txBody>
                    <a:bodyPr/>
                    <a:lstStyle/>
                    <a:p>
                      <a:pPr rtl="0" fontAlgn="b"/>
                      <a:r>
                        <a:rPr lang="en-US" sz="1100" b="1" dirty="0" smtClean="0">
                          <a:solidFill>
                            <a:srgbClr val="000000"/>
                          </a:solidFill>
                          <a:effectLst/>
                          <a:latin typeface="Calibri" charset="0"/>
                        </a:rPr>
                        <a:t>Implement employee </a:t>
                      </a:r>
                      <a:r>
                        <a:rPr lang="en-US" sz="1100" b="1" dirty="0">
                          <a:solidFill>
                            <a:srgbClr val="000000"/>
                          </a:solidFill>
                          <a:effectLst/>
                          <a:latin typeface="Calibri" charset="0"/>
                        </a:rPr>
                        <a:t>referral programs</a:t>
                      </a: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89870">
                <a:tc>
                  <a:txBody>
                    <a:bodyPr/>
                    <a:lstStyle/>
                    <a:p>
                      <a:pPr rtl="0" fontAlgn="b"/>
                      <a:r>
                        <a:rPr lang="en-US" sz="1100" b="1" dirty="0">
                          <a:solidFill>
                            <a:srgbClr val="000000"/>
                          </a:solidFill>
                          <a:effectLst/>
                          <a:latin typeface="Calibri" charset="0"/>
                        </a:rPr>
                        <a:t>Make diversity an explicit consideration in the hiring process</a:t>
                      </a: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04442">
                <a:tc>
                  <a:txBody>
                    <a:bodyPr/>
                    <a:lstStyle/>
                    <a:p>
                      <a:pPr rtl="0" fontAlgn="b"/>
                      <a:r>
                        <a:rPr lang="en-US" sz="1100" b="1" i="0" kern="1200" dirty="0" smtClean="0">
                          <a:solidFill>
                            <a:schemeClr val="tx1"/>
                          </a:solidFill>
                          <a:effectLst/>
                          <a:latin typeface="+mn-lt"/>
                          <a:ea typeface="+mn-ea"/>
                          <a:cs typeface="+mn-cs"/>
                        </a:rPr>
                        <a:t>Diversify sources and processes for finding teacher candidates</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21686">
                <a:tc>
                  <a:txBody>
                    <a:bodyPr/>
                    <a:lstStyle/>
                    <a:p>
                      <a:pPr rtl="0" fontAlgn="b"/>
                      <a:r>
                        <a:rPr lang="en-US" sz="1100" b="1" i="0" kern="1200" dirty="0" smtClean="0">
                          <a:solidFill>
                            <a:schemeClr val="tx1"/>
                          </a:solidFill>
                          <a:effectLst/>
                          <a:latin typeface="+mn-lt"/>
                          <a:ea typeface="+mn-ea"/>
                          <a:cs typeface="+mn-cs"/>
                        </a:rPr>
                        <a:t>Cultivate candidates with supplementary supports through hiring process</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35716">
                <a:tc>
                  <a:txBody>
                    <a:bodyPr/>
                    <a:lstStyle/>
                    <a:p>
                      <a:pPr rtl="0" fontAlgn="b"/>
                      <a:r>
                        <a:rPr lang="en-US" sz="1100" b="1" i="0" kern="1200" dirty="0" smtClean="0">
                          <a:solidFill>
                            <a:schemeClr val="tx1"/>
                          </a:solidFill>
                          <a:effectLst/>
                          <a:latin typeface="+mn-lt"/>
                          <a:ea typeface="+mn-ea"/>
                          <a:cs typeface="+mn-cs"/>
                        </a:rPr>
                        <a:t>Provide financial incentives, with focus on hard to staff schools and shortage areas</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39</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32310">
                <a:tc>
                  <a:txBody>
                    <a:bodyPr/>
                    <a:lstStyle/>
                    <a:p>
                      <a:pPr rtl="0" fontAlgn="b"/>
                      <a:r>
                        <a:rPr lang="en-US" sz="1100" b="1" i="0" kern="1200" dirty="0" smtClean="0">
                          <a:solidFill>
                            <a:schemeClr val="tx1"/>
                          </a:solidFill>
                          <a:effectLst/>
                          <a:latin typeface="+mn-lt"/>
                          <a:ea typeface="+mn-ea"/>
                          <a:cs typeface="+mn-cs"/>
                        </a:rPr>
                        <a:t>Celebrate and acknowledge impactful teachers of color</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39</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89870">
                <a:tc>
                  <a:txBody>
                    <a:bodyPr/>
                    <a:lstStyle/>
                    <a:p>
                      <a:pPr rtl="0" fontAlgn="b"/>
                      <a:r>
                        <a:rPr lang="en-US" sz="1100" b="1" dirty="0">
                          <a:solidFill>
                            <a:srgbClr val="000000"/>
                          </a:solidFill>
                          <a:effectLst/>
                          <a:latin typeface="Calibri" charset="0"/>
                        </a:rPr>
                        <a:t>Hire early (subject to city budgeting processes, and ability to forecast openings)</a:t>
                      </a: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38</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756465241"/>
              </p:ext>
            </p:extLst>
          </p:nvPr>
        </p:nvGraphicFramePr>
        <p:xfrm>
          <a:off x="3221011" y="1273890"/>
          <a:ext cx="2864200" cy="4743423"/>
        </p:xfrm>
        <a:graphic>
          <a:graphicData uri="http://schemas.openxmlformats.org/drawingml/2006/table">
            <a:tbl>
              <a:tblPr/>
              <a:tblGrid>
                <a:gridCol w="2536322"/>
                <a:gridCol w="327878"/>
              </a:tblGrid>
              <a:tr h="360419">
                <a:tc>
                  <a:txBody>
                    <a:bodyPr/>
                    <a:lstStyle/>
                    <a:p>
                      <a:pPr rtl="0" fontAlgn="b"/>
                      <a:r>
                        <a:rPr lang="en-US" sz="1100" b="1" dirty="0">
                          <a:solidFill>
                            <a:srgbClr val="000000"/>
                          </a:solidFill>
                          <a:effectLst/>
                          <a:latin typeface="Calibri" charset="0"/>
                        </a:rPr>
                        <a:t>Include teachers and administrators of color on hiring committees within schools</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38</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60419">
                <a:tc>
                  <a:txBody>
                    <a:bodyPr/>
                    <a:lstStyle/>
                    <a:p>
                      <a:pPr rtl="0" fontAlgn="b"/>
                      <a:r>
                        <a:rPr lang="en-US" sz="1100" b="1" dirty="0" smtClean="0">
                          <a:solidFill>
                            <a:srgbClr val="000000"/>
                          </a:solidFill>
                          <a:effectLst/>
                          <a:latin typeface="Calibri" charset="0"/>
                        </a:rPr>
                        <a:t>Create</a:t>
                      </a:r>
                      <a:r>
                        <a:rPr lang="en-US" sz="1100" b="1" baseline="0" dirty="0" smtClean="0">
                          <a:solidFill>
                            <a:srgbClr val="000000"/>
                          </a:solidFill>
                          <a:effectLst/>
                          <a:latin typeface="Calibri" charset="0"/>
                        </a:rPr>
                        <a:t> e</a:t>
                      </a:r>
                      <a:r>
                        <a:rPr lang="en-US" sz="1100" b="1" dirty="0" smtClean="0">
                          <a:solidFill>
                            <a:srgbClr val="000000"/>
                          </a:solidFill>
                          <a:effectLst/>
                          <a:latin typeface="Calibri" charset="0"/>
                        </a:rPr>
                        <a:t>arly </a:t>
                      </a:r>
                      <a:r>
                        <a:rPr lang="en-US" sz="1100" b="1" dirty="0">
                          <a:solidFill>
                            <a:srgbClr val="000000"/>
                          </a:solidFill>
                          <a:effectLst/>
                          <a:latin typeface="Calibri" charset="0"/>
                        </a:rPr>
                        <a:t>teacher mentorship programs that help first-year teachers </a:t>
                      </a:r>
                      <a:r>
                        <a:rPr lang="en-US" sz="1100" b="1" dirty="0" smtClean="0">
                          <a:solidFill>
                            <a:srgbClr val="000000"/>
                          </a:solidFill>
                          <a:effectLst/>
                          <a:latin typeface="Calibri" charset="0"/>
                        </a:rPr>
                        <a:t>acclimate</a:t>
                      </a:r>
                      <a:endParaRPr lang="en-US" sz="1100" b="1" dirty="0">
                        <a:solidFill>
                          <a:srgbClr val="000000"/>
                        </a:solidFill>
                        <a:effectLst/>
                        <a:latin typeface="Calibri" charset="0"/>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37</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66531">
                <a:tc>
                  <a:txBody>
                    <a:bodyPr/>
                    <a:lstStyle/>
                    <a:p>
                      <a:pPr rtl="0" fontAlgn="b"/>
                      <a:r>
                        <a:rPr lang="en-US" sz="1100" b="1" dirty="0">
                          <a:solidFill>
                            <a:srgbClr val="000000"/>
                          </a:solidFill>
                          <a:effectLst/>
                          <a:latin typeface="Calibri" charset="0"/>
                        </a:rPr>
                        <a:t>Marketing that communicates values and competencies </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36</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49617">
                <a:tc>
                  <a:txBody>
                    <a:bodyPr/>
                    <a:lstStyle/>
                    <a:p>
                      <a:pPr rtl="0" fontAlgn="b"/>
                      <a:r>
                        <a:rPr lang="en-US" sz="1100" b="1" dirty="0" smtClean="0">
                          <a:solidFill>
                            <a:srgbClr val="000000"/>
                          </a:solidFill>
                          <a:effectLst/>
                          <a:latin typeface="Calibri" charset="0"/>
                        </a:rPr>
                        <a:t>Marketing stories</a:t>
                      </a:r>
                      <a:r>
                        <a:rPr lang="en-US" sz="1100" b="1" baseline="0" dirty="0" smtClean="0">
                          <a:solidFill>
                            <a:srgbClr val="000000"/>
                          </a:solidFill>
                          <a:effectLst/>
                          <a:latin typeface="Calibri" charset="0"/>
                        </a:rPr>
                        <a:t> </a:t>
                      </a:r>
                      <a:r>
                        <a:rPr lang="en-US" sz="1100" b="1" dirty="0" smtClean="0">
                          <a:solidFill>
                            <a:srgbClr val="000000"/>
                          </a:solidFill>
                          <a:effectLst/>
                          <a:latin typeface="Calibri" charset="0"/>
                        </a:rPr>
                        <a:t>through </a:t>
                      </a:r>
                      <a:r>
                        <a:rPr lang="en-US" sz="1100" b="1" dirty="0">
                          <a:solidFill>
                            <a:srgbClr val="000000"/>
                          </a:solidFill>
                          <a:effectLst/>
                          <a:latin typeface="Calibri" charset="0"/>
                        </a:rPr>
                        <a:t>social media</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36</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60419">
                <a:tc>
                  <a:txBody>
                    <a:bodyPr/>
                    <a:lstStyle/>
                    <a:p>
                      <a:pPr marL="0" indent="0" rtl="0" fontAlgn="b">
                        <a:buFont typeface="+mj-lt"/>
                        <a:buNone/>
                      </a:pPr>
                      <a:r>
                        <a:rPr lang="en-US" sz="1100" b="1" kern="1200" dirty="0" smtClean="0">
                          <a:solidFill>
                            <a:schemeClr val="dk1"/>
                          </a:solidFill>
                          <a:effectLst/>
                          <a:latin typeface="+mn-lt"/>
                          <a:ea typeface="+mn-ea"/>
                          <a:cs typeface="+mn-cs"/>
                        </a:rPr>
                        <a:t>Ensure</a:t>
                      </a:r>
                      <a:r>
                        <a:rPr lang="en-US" sz="1100" b="1" kern="1200" baseline="0" dirty="0" smtClean="0">
                          <a:solidFill>
                            <a:schemeClr val="dk1"/>
                          </a:solidFill>
                          <a:effectLst/>
                          <a:latin typeface="+mn-lt"/>
                          <a:ea typeface="+mn-ea"/>
                          <a:cs typeface="+mn-cs"/>
                        </a:rPr>
                        <a:t> candidates receive r</a:t>
                      </a:r>
                      <a:r>
                        <a:rPr lang="en-US" sz="1100" b="1" kern="1200" dirty="0" smtClean="0">
                          <a:solidFill>
                            <a:schemeClr val="dk1"/>
                          </a:solidFill>
                          <a:effectLst/>
                          <a:latin typeface="+mn-lt"/>
                          <a:ea typeface="+mn-ea"/>
                          <a:cs typeface="+mn-cs"/>
                        </a:rPr>
                        <a:t>obust fieldwork training in urban settings during their EPPs</a:t>
                      </a:r>
                      <a:endParaRPr lang="en-US" sz="1100" b="1" dirty="0">
                        <a:solidFill>
                          <a:srgbClr val="000000"/>
                        </a:solidFill>
                        <a:effectLst/>
                        <a:latin typeface="+mn-lt"/>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36</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60419">
                <a:tc>
                  <a:txBody>
                    <a:bodyPr/>
                    <a:lstStyle/>
                    <a:p>
                      <a:pPr rtl="0" fontAlgn="b"/>
                      <a:r>
                        <a:rPr lang="en-US" sz="1100" b="1" dirty="0">
                          <a:solidFill>
                            <a:srgbClr val="000000"/>
                          </a:solidFill>
                          <a:effectLst/>
                          <a:latin typeface="Calibri" charset="0"/>
                        </a:rPr>
                        <a:t>Offer dual-degrees in education for students majoring in shortage area majors</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35</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60419">
                <a:tc>
                  <a:txBody>
                    <a:bodyPr/>
                    <a:lstStyle/>
                    <a:p>
                      <a:pPr rtl="0" fontAlgn="b"/>
                      <a:r>
                        <a:rPr lang="en-US" sz="1100" b="1" dirty="0">
                          <a:solidFill>
                            <a:srgbClr val="000000"/>
                          </a:solidFill>
                          <a:effectLst/>
                          <a:latin typeface="Calibri" charset="0"/>
                        </a:rPr>
                        <a:t>Summer or winter internship programs for current college students</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35</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49617">
                <a:tc>
                  <a:txBody>
                    <a:bodyPr/>
                    <a:lstStyle/>
                    <a:p>
                      <a:pPr rtl="0" fontAlgn="b"/>
                      <a:r>
                        <a:rPr lang="en-US" sz="1100" b="1" dirty="0">
                          <a:solidFill>
                            <a:srgbClr val="000000"/>
                          </a:solidFill>
                          <a:effectLst/>
                          <a:latin typeface="Calibri" charset="0"/>
                        </a:rPr>
                        <a:t>Grading EPPs based on </a:t>
                      </a:r>
                      <a:r>
                        <a:rPr lang="en-US" sz="1100" b="1" dirty="0" smtClean="0">
                          <a:solidFill>
                            <a:srgbClr val="000000"/>
                          </a:solidFill>
                          <a:effectLst/>
                          <a:latin typeface="Calibri" charset="0"/>
                        </a:rPr>
                        <a:t>MTR metrics </a:t>
                      </a:r>
                      <a:endParaRPr lang="en-US" sz="1100" b="1" dirty="0">
                        <a:solidFill>
                          <a:srgbClr val="000000"/>
                        </a:solidFill>
                        <a:effectLst/>
                        <a:latin typeface="Calibri" charset="0"/>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35</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19965">
                <a:tc>
                  <a:txBody>
                    <a:bodyPr/>
                    <a:lstStyle/>
                    <a:p>
                      <a:pPr rtl="0" fontAlgn="b"/>
                      <a:r>
                        <a:rPr lang="en-US" sz="1100" b="1" dirty="0">
                          <a:solidFill>
                            <a:srgbClr val="000000"/>
                          </a:solidFill>
                          <a:effectLst/>
                          <a:latin typeface="Calibri" charset="0"/>
                        </a:rPr>
                        <a:t>Grow Your Own from </a:t>
                      </a:r>
                      <a:r>
                        <a:rPr lang="en-US" sz="1100" b="1" dirty="0" smtClean="0">
                          <a:solidFill>
                            <a:srgbClr val="000000"/>
                          </a:solidFill>
                          <a:effectLst/>
                          <a:latin typeface="Calibri" charset="0"/>
                        </a:rPr>
                        <a:t>MS/HS</a:t>
                      </a:r>
                      <a:endParaRPr lang="en-US" sz="1100" b="1" dirty="0">
                        <a:solidFill>
                          <a:srgbClr val="000000"/>
                        </a:solidFill>
                        <a:effectLst/>
                        <a:latin typeface="Calibri" charset="0"/>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34</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66531">
                <a:tc>
                  <a:txBody>
                    <a:bodyPr/>
                    <a:lstStyle/>
                    <a:p>
                      <a:pPr rtl="0" fontAlgn="b"/>
                      <a:r>
                        <a:rPr lang="en-US" sz="1100" b="1" dirty="0">
                          <a:solidFill>
                            <a:srgbClr val="000000"/>
                          </a:solidFill>
                          <a:effectLst/>
                          <a:latin typeface="Calibri" charset="0"/>
                        </a:rPr>
                        <a:t>Placing teacher colleagues of color in proximity of each other </a:t>
                      </a:r>
                      <a:r>
                        <a:rPr lang="en-US" sz="1100" b="1" dirty="0" smtClean="0">
                          <a:solidFill>
                            <a:srgbClr val="000000"/>
                          </a:solidFill>
                          <a:effectLst/>
                          <a:latin typeface="Calibri" charset="0"/>
                        </a:rPr>
                        <a:t>within schools</a:t>
                      </a:r>
                      <a:endParaRPr lang="en-US" sz="1100" b="1" dirty="0">
                        <a:solidFill>
                          <a:srgbClr val="000000"/>
                        </a:solidFill>
                        <a:effectLst/>
                        <a:latin typeface="Calibri" charset="0"/>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34</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19965">
                <a:tc>
                  <a:txBody>
                    <a:bodyPr/>
                    <a:lstStyle/>
                    <a:p>
                      <a:pPr rtl="0" fontAlgn="b"/>
                      <a:r>
                        <a:rPr lang="en-US" sz="1100" b="1" dirty="0">
                          <a:solidFill>
                            <a:srgbClr val="000000"/>
                          </a:solidFill>
                          <a:effectLst/>
                          <a:latin typeface="Calibri" charset="0"/>
                        </a:rPr>
                        <a:t>School-wide cultural competency trainings</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34</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529230">
                <a:tc>
                  <a:txBody>
                    <a:bodyPr/>
                    <a:lstStyle/>
                    <a:p>
                      <a:pPr rtl="0" fontAlgn="b"/>
                      <a:r>
                        <a:rPr lang="en-US" sz="1100" b="1" dirty="0">
                          <a:solidFill>
                            <a:srgbClr val="000000"/>
                          </a:solidFill>
                          <a:effectLst/>
                          <a:latin typeface="Calibri" charset="0"/>
                        </a:rPr>
                        <a:t>Creating opportunities for new hires to enter schools with other new hires of color and/or existing teachers of </a:t>
                      </a:r>
                      <a:r>
                        <a:rPr lang="en-US" sz="1100" b="1" dirty="0" smtClean="0">
                          <a:solidFill>
                            <a:srgbClr val="000000"/>
                          </a:solidFill>
                          <a:effectLst/>
                          <a:latin typeface="Calibri" charset="0"/>
                        </a:rPr>
                        <a:t>color</a:t>
                      </a:r>
                      <a:endParaRPr lang="en-US" sz="1100" b="1" dirty="0">
                        <a:solidFill>
                          <a:srgbClr val="000000"/>
                        </a:solidFill>
                        <a:effectLst/>
                        <a:latin typeface="Calibri" charset="0"/>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34</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66531">
                <a:tc>
                  <a:txBody>
                    <a:bodyPr/>
                    <a:lstStyle/>
                    <a:p>
                      <a:pPr rtl="0" fontAlgn="b"/>
                      <a:r>
                        <a:rPr lang="en-US" sz="1100" b="1" dirty="0">
                          <a:solidFill>
                            <a:srgbClr val="000000"/>
                          </a:solidFill>
                          <a:effectLst/>
                          <a:latin typeface="Calibri" charset="0"/>
                        </a:rPr>
                        <a:t>Targeted support for CT </a:t>
                      </a:r>
                      <a:r>
                        <a:rPr lang="en-US" sz="1100" b="1" dirty="0" smtClean="0">
                          <a:solidFill>
                            <a:srgbClr val="000000"/>
                          </a:solidFill>
                          <a:effectLst/>
                          <a:latin typeface="Calibri" charset="0"/>
                        </a:rPr>
                        <a:t>K-12 </a:t>
                      </a:r>
                      <a:r>
                        <a:rPr lang="en-US" sz="1100" b="1" dirty="0">
                          <a:solidFill>
                            <a:srgbClr val="000000"/>
                          </a:solidFill>
                          <a:effectLst/>
                          <a:latin typeface="Calibri" charset="0"/>
                        </a:rPr>
                        <a:t>graduates to attend HBCUs and </a:t>
                      </a:r>
                      <a:r>
                        <a:rPr lang="en-US" sz="1100" b="1" dirty="0" smtClean="0">
                          <a:solidFill>
                            <a:srgbClr val="000000"/>
                          </a:solidFill>
                          <a:effectLst/>
                          <a:latin typeface="Calibri" charset="0"/>
                        </a:rPr>
                        <a:t>return </a:t>
                      </a:r>
                      <a:r>
                        <a:rPr lang="en-US" sz="1100" b="1" dirty="0">
                          <a:solidFill>
                            <a:srgbClr val="000000"/>
                          </a:solidFill>
                          <a:effectLst/>
                          <a:latin typeface="Calibri" charset="0"/>
                        </a:rPr>
                        <a:t>to </a:t>
                      </a:r>
                      <a:r>
                        <a:rPr lang="en-US" sz="1100" b="1" dirty="0" smtClean="0">
                          <a:solidFill>
                            <a:srgbClr val="000000"/>
                          </a:solidFill>
                          <a:effectLst/>
                          <a:latin typeface="Calibri" charset="0"/>
                        </a:rPr>
                        <a:t>teach in CT</a:t>
                      </a:r>
                      <a:endParaRPr lang="en-US" sz="1100" b="1" dirty="0">
                        <a:solidFill>
                          <a:srgbClr val="000000"/>
                        </a:solidFill>
                        <a:effectLst/>
                        <a:latin typeface="Calibri" charset="0"/>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33</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73341">
                <a:tc>
                  <a:txBody>
                    <a:bodyPr/>
                    <a:lstStyle/>
                    <a:p>
                      <a:pPr rtl="0" fontAlgn="b"/>
                      <a:r>
                        <a:rPr lang="en-US" sz="1100" b="1" dirty="0">
                          <a:solidFill>
                            <a:srgbClr val="000000"/>
                          </a:solidFill>
                          <a:effectLst/>
                          <a:latin typeface="Calibri" charset="0"/>
                        </a:rPr>
                        <a:t>Track how many applicants of color are hired from each recruitment </a:t>
                      </a:r>
                      <a:r>
                        <a:rPr lang="en-US" sz="1100" b="1" dirty="0" smtClean="0">
                          <a:solidFill>
                            <a:srgbClr val="000000"/>
                          </a:solidFill>
                          <a:effectLst/>
                          <a:latin typeface="Calibri" charset="0"/>
                        </a:rPr>
                        <a:t>medium</a:t>
                      </a:r>
                      <a:endParaRPr lang="en-US" sz="1100" b="1" dirty="0">
                        <a:solidFill>
                          <a:srgbClr val="000000"/>
                        </a:solidFill>
                        <a:effectLst/>
                        <a:latin typeface="Calibri" charset="0"/>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33</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437561598"/>
              </p:ext>
            </p:extLst>
          </p:nvPr>
        </p:nvGraphicFramePr>
        <p:xfrm>
          <a:off x="6253056" y="1273890"/>
          <a:ext cx="2818068" cy="4815325"/>
        </p:xfrm>
        <a:graphic>
          <a:graphicData uri="http://schemas.openxmlformats.org/drawingml/2006/table">
            <a:tbl>
              <a:tblPr/>
              <a:tblGrid>
                <a:gridCol w="2586144"/>
                <a:gridCol w="231924"/>
              </a:tblGrid>
              <a:tr h="370242">
                <a:tc>
                  <a:txBody>
                    <a:bodyPr/>
                    <a:lstStyle/>
                    <a:p>
                      <a:pPr rtl="0" fontAlgn="b"/>
                      <a:r>
                        <a:rPr lang="en-US" sz="1100" b="1" dirty="0">
                          <a:solidFill>
                            <a:srgbClr val="000000"/>
                          </a:solidFill>
                          <a:effectLst/>
                          <a:latin typeface="Calibri" charset="0"/>
                        </a:rPr>
                        <a:t>Establish minority affinity groups to reduce voluntary teacher attrition</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33</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00465">
                <a:tc>
                  <a:txBody>
                    <a:bodyPr/>
                    <a:lstStyle/>
                    <a:p>
                      <a:pPr rtl="0" fontAlgn="b"/>
                      <a:r>
                        <a:rPr lang="en-US" sz="1100" b="1" dirty="0">
                          <a:solidFill>
                            <a:srgbClr val="000000"/>
                          </a:solidFill>
                          <a:effectLst/>
                          <a:latin typeface="Calibri" charset="0"/>
                        </a:rPr>
                        <a:t>Scholarships and grants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32</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540019">
                <a:tc>
                  <a:txBody>
                    <a:bodyPr/>
                    <a:lstStyle/>
                    <a:p>
                      <a:pPr rtl="0" fontAlgn="b"/>
                      <a:r>
                        <a:rPr lang="en-US" sz="1100" b="1" dirty="0">
                          <a:solidFill>
                            <a:srgbClr val="000000"/>
                          </a:solidFill>
                          <a:effectLst/>
                          <a:latin typeface="Calibri" charset="0"/>
                        </a:rPr>
                        <a:t>Increasing racial and cultural diversity training and discussions in Connecticut public schools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32</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70242">
                <a:tc>
                  <a:txBody>
                    <a:bodyPr/>
                    <a:lstStyle/>
                    <a:p>
                      <a:pPr rtl="0" fontAlgn="b"/>
                      <a:r>
                        <a:rPr lang="en-US" sz="1100" b="1" dirty="0">
                          <a:solidFill>
                            <a:srgbClr val="000000"/>
                          </a:solidFill>
                          <a:effectLst/>
                          <a:latin typeface="Calibri" charset="0"/>
                        </a:rPr>
                        <a:t>Develop effective mentorship programs to support retention &amp; success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31</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69833">
                <a:tc>
                  <a:txBody>
                    <a:bodyPr/>
                    <a:lstStyle/>
                    <a:p>
                      <a:pPr marL="0" indent="0" rtl="0" fontAlgn="b">
                        <a:buFont typeface="+mj-lt"/>
                        <a:buNone/>
                      </a:pPr>
                      <a:r>
                        <a:rPr lang="en-US" sz="1100" b="1" kern="1200" dirty="0" smtClean="0">
                          <a:solidFill>
                            <a:schemeClr val="dk1"/>
                          </a:solidFill>
                          <a:effectLst/>
                          <a:latin typeface="+mn-lt"/>
                          <a:ea typeface="+mn-ea"/>
                          <a:cs typeface="+mn-cs"/>
                        </a:rPr>
                        <a:t>Offer tutoring services to EPP candidates</a:t>
                      </a:r>
                      <a:endParaRPr lang="en-US" sz="1100" b="1" dirty="0">
                        <a:solidFill>
                          <a:srgbClr val="000000"/>
                        </a:solidFill>
                        <a:effectLst/>
                        <a:latin typeface="+mn-lt"/>
                      </a:endParaRP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31</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00465">
                <a:tc>
                  <a:txBody>
                    <a:bodyPr/>
                    <a:lstStyle/>
                    <a:p>
                      <a:pPr rtl="0" fontAlgn="b"/>
                      <a:r>
                        <a:rPr lang="en-US" sz="1100" b="1" dirty="0">
                          <a:solidFill>
                            <a:srgbClr val="000000"/>
                          </a:solidFill>
                          <a:effectLst/>
                          <a:latin typeface="Calibri" charset="0"/>
                        </a:rPr>
                        <a:t>Establish HBCU feeder programs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31</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70242">
                <a:tc>
                  <a:txBody>
                    <a:bodyPr/>
                    <a:lstStyle/>
                    <a:p>
                      <a:pPr rtl="0" fontAlgn="b"/>
                      <a:r>
                        <a:rPr lang="en-US" sz="1100" b="1" dirty="0">
                          <a:solidFill>
                            <a:srgbClr val="000000"/>
                          </a:solidFill>
                          <a:effectLst/>
                          <a:latin typeface="Calibri" charset="0"/>
                        </a:rPr>
                        <a:t>Prioritize demo lessons over performance on traditional interviews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31</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70242">
                <a:tc>
                  <a:txBody>
                    <a:bodyPr/>
                    <a:lstStyle/>
                    <a:p>
                      <a:pPr rtl="0" fontAlgn="b"/>
                      <a:r>
                        <a:rPr lang="en-US" sz="1100" b="1" dirty="0">
                          <a:solidFill>
                            <a:srgbClr val="000000"/>
                          </a:solidFill>
                          <a:effectLst/>
                          <a:latin typeface="Calibri" charset="0"/>
                        </a:rPr>
                        <a:t>Develop fast track to employment for student teachers who perform well</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31</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70242">
                <a:tc>
                  <a:txBody>
                    <a:bodyPr/>
                    <a:lstStyle/>
                    <a:p>
                      <a:pPr rtl="0" fontAlgn="b"/>
                      <a:r>
                        <a:rPr lang="en-US" sz="1100" b="1" dirty="0">
                          <a:solidFill>
                            <a:srgbClr val="000000"/>
                          </a:solidFill>
                          <a:effectLst/>
                          <a:latin typeface="Calibri" charset="0"/>
                        </a:rPr>
                        <a:t>Develop inclusive EPP curricula that engrains multiculturalism into its DNA</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00465">
                <a:tc>
                  <a:txBody>
                    <a:bodyPr/>
                    <a:lstStyle/>
                    <a:p>
                      <a:pPr rtl="0" fontAlgn="b"/>
                      <a:r>
                        <a:rPr lang="en-US" sz="1100" b="1" dirty="0">
                          <a:solidFill>
                            <a:srgbClr val="000000"/>
                          </a:solidFill>
                          <a:effectLst/>
                          <a:latin typeface="Calibri" charset="0"/>
                        </a:rPr>
                        <a:t>Pre-Service Exam tutoring support</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540019">
                <a:tc>
                  <a:txBody>
                    <a:bodyPr/>
                    <a:lstStyle/>
                    <a:p>
                      <a:pPr rtl="0" fontAlgn="b"/>
                      <a:r>
                        <a:rPr lang="en-US" sz="1100" b="1" dirty="0">
                          <a:solidFill>
                            <a:srgbClr val="000000"/>
                          </a:solidFill>
                          <a:effectLst/>
                          <a:latin typeface="Calibri" charset="0"/>
                        </a:rPr>
                        <a:t>Increase the staff capacity of HR Departments to increase one-to-one relationship building with applicants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00465">
                <a:tc>
                  <a:txBody>
                    <a:bodyPr/>
                    <a:lstStyle/>
                    <a:p>
                      <a:pPr rtl="0" fontAlgn="b"/>
                      <a:r>
                        <a:rPr lang="en-US" sz="1100" b="1" dirty="0">
                          <a:solidFill>
                            <a:srgbClr val="000000"/>
                          </a:solidFill>
                          <a:effectLst/>
                          <a:latin typeface="Calibri" charset="0"/>
                        </a:rPr>
                        <a:t>Pre-Service tutoring support</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70242">
                <a:tc>
                  <a:txBody>
                    <a:bodyPr/>
                    <a:lstStyle/>
                    <a:p>
                      <a:pPr rtl="0" fontAlgn="b"/>
                      <a:r>
                        <a:rPr lang="en-US" sz="1100" b="1" dirty="0">
                          <a:solidFill>
                            <a:srgbClr val="000000"/>
                          </a:solidFill>
                          <a:effectLst/>
                          <a:latin typeface="Calibri" charset="0"/>
                        </a:rPr>
                        <a:t>Recruitment of after-school provider professionals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70242">
                <a:tc>
                  <a:txBody>
                    <a:bodyPr/>
                    <a:lstStyle/>
                    <a:p>
                      <a:pPr rtl="0" fontAlgn="b"/>
                      <a:r>
                        <a:rPr lang="en-US" sz="1100" b="1" dirty="0">
                          <a:solidFill>
                            <a:srgbClr val="000000"/>
                          </a:solidFill>
                          <a:effectLst/>
                          <a:latin typeface="Calibri" charset="0"/>
                        </a:rPr>
                        <a:t>Partner with organizations to grow teacher leadership</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669258954"/>
              </p:ext>
            </p:extLst>
          </p:nvPr>
        </p:nvGraphicFramePr>
        <p:xfrm>
          <a:off x="9207973" y="1273890"/>
          <a:ext cx="2818068" cy="4743426"/>
        </p:xfrm>
        <a:graphic>
          <a:graphicData uri="http://schemas.openxmlformats.org/drawingml/2006/table">
            <a:tbl>
              <a:tblPr/>
              <a:tblGrid>
                <a:gridCol w="2596475"/>
                <a:gridCol w="221593"/>
              </a:tblGrid>
              <a:tr h="638737">
                <a:tc>
                  <a:txBody>
                    <a:bodyPr/>
                    <a:lstStyle/>
                    <a:p>
                      <a:pPr marL="0" indent="0" rtl="0" fontAlgn="b">
                        <a:buFont typeface="+mj-lt"/>
                        <a:buNone/>
                      </a:pPr>
                      <a:r>
                        <a:rPr lang="en-US" sz="1100" b="1" kern="1200" dirty="0" smtClean="0">
                          <a:solidFill>
                            <a:schemeClr val="dk1"/>
                          </a:solidFill>
                          <a:effectLst/>
                          <a:latin typeface="+mn-lt"/>
                          <a:ea typeface="+mn-ea"/>
                          <a:cs typeface="+mn-cs"/>
                        </a:rPr>
                        <a:t>Use intervention technology to preemptively identify and support minority EPP students who are at-risk of dropout</a:t>
                      </a:r>
                      <a:endParaRPr lang="en-US" sz="1100" b="1" dirty="0">
                        <a:solidFill>
                          <a:srgbClr val="000000"/>
                        </a:solidFill>
                        <a:effectLst/>
                        <a:latin typeface="+mn-lt"/>
                      </a:endParaRP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29</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39539">
                <a:tc>
                  <a:txBody>
                    <a:bodyPr/>
                    <a:lstStyle/>
                    <a:p>
                      <a:pPr rtl="0" fontAlgn="b"/>
                      <a:r>
                        <a:rPr lang="en-US" sz="1100" b="1" dirty="0">
                          <a:solidFill>
                            <a:srgbClr val="000000"/>
                          </a:solidFill>
                          <a:effectLst/>
                          <a:latin typeface="Calibri" charset="0"/>
                        </a:rPr>
                        <a:t>Make (and portray) the teaching profession as less difficult and more desirable</a:t>
                      </a: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29</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638737">
                <a:tc>
                  <a:txBody>
                    <a:bodyPr/>
                    <a:lstStyle/>
                    <a:p>
                      <a:pPr marL="0" marR="0" indent="0" algn="l" defTabSz="914400" rtl="0" eaLnBrk="1" fontAlgn="b" latinLnBrk="0" hangingPunct="1">
                        <a:lnSpc>
                          <a:spcPct val="100000"/>
                        </a:lnSpc>
                        <a:spcBef>
                          <a:spcPts val="0"/>
                        </a:spcBef>
                        <a:spcAft>
                          <a:spcPts val="0"/>
                        </a:spcAft>
                        <a:buClrTx/>
                        <a:buSzTx/>
                        <a:buFont typeface="+mj-lt"/>
                        <a:buNone/>
                        <a:tabLst/>
                        <a:defRPr/>
                      </a:pPr>
                      <a:r>
                        <a:rPr lang="en-US" sz="1100" b="1" kern="1200" dirty="0" smtClean="0">
                          <a:solidFill>
                            <a:schemeClr val="dk1"/>
                          </a:solidFill>
                          <a:effectLst/>
                          <a:latin typeface="+mn-lt"/>
                          <a:ea typeface="+mn-ea"/>
                          <a:cs typeface="+mn-cs"/>
                        </a:rPr>
                        <a:t>Increase institutional infrastructure to support more diverse student-base (i.e. transportation)</a:t>
                      </a:r>
                      <a:endParaRPr lang="en-US" sz="1100" b="1" dirty="0" smtClean="0">
                        <a:solidFill>
                          <a:srgbClr val="000000"/>
                        </a:solidFill>
                        <a:effectLst/>
                        <a:latin typeface="+mn-lt"/>
                      </a:endParaRP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28</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638737">
                <a:tc>
                  <a:txBody>
                    <a:bodyPr/>
                    <a:lstStyle/>
                    <a:p>
                      <a:pPr rtl="0" fontAlgn="b"/>
                      <a:r>
                        <a:rPr lang="en-US" sz="1100" b="1" dirty="0">
                          <a:solidFill>
                            <a:srgbClr val="000000"/>
                          </a:solidFill>
                          <a:effectLst/>
                          <a:latin typeface="Calibri" charset="0"/>
                        </a:rPr>
                        <a:t>Wage informational campaign to policymakers regarding involuntary attrition</a:t>
                      </a: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28</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837936">
                <a:tc>
                  <a:txBody>
                    <a:bodyPr/>
                    <a:lstStyle/>
                    <a:p>
                      <a:pPr rtl="0" fontAlgn="b"/>
                      <a:r>
                        <a:rPr lang="en-US" sz="1100" b="1" dirty="0">
                          <a:solidFill>
                            <a:srgbClr val="000000"/>
                          </a:solidFill>
                          <a:effectLst/>
                          <a:latin typeface="Calibri" charset="0"/>
                        </a:rPr>
                        <a:t>Micro-credentialing as a pathway to leadership when micro-credentials are tied to an increase in salary or leadership pathways within a school.</a:t>
                      </a: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28</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39539">
                <a:tc>
                  <a:txBody>
                    <a:bodyPr/>
                    <a:lstStyle/>
                    <a:p>
                      <a:pPr marL="0" indent="0" rtl="0" fontAlgn="b">
                        <a:buFont typeface="+mj-lt"/>
                        <a:buNone/>
                      </a:pPr>
                      <a:r>
                        <a:rPr lang="en-US" sz="1100" b="1" kern="1200" dirty="0" smtClean="0">
                          <a:solidFill>
                            <a:schemeClr val="dk1"/>
                          </a:solidFill>
                          <a:effectLst/>
                          <a:latin typeface="+mn-lt"/>
                          <a:ea typeface="+mn-ea"/>
                          <a:cs typeface="+mn-cs"/>
                        </a:rPr>
                        <a:t>Authorize collective faculty decision-making / teacher-empowered</a:t>
                      </a:r>
                      <a:r>
                        <a:rPr lang="en-US" sz="1100" b="1" kern="1200" baseline="0" dirty="0" smtClean="0">
                          <a:solidFill>
                            <a:schemeClr val="dk1"/>
                          </a:solidFill>
                          <a:effectLst/>
                          <a:latin typeface="+mn-lt"/>
                          <a:ea typeface="+mn-ea"/>
                          <a:cs typeface="+mn-cs"/>
                        </a:rPr>
                        <a:t> schools</a:t>
                      </a:r>
                      <a:endParaRPr lang="en-US" sz="1100" b="0" dirty="0">
                        <a:solidFill>
                          <a:srgbClr val="000000"/>
                        </a:solidFill>
                        <a:effectLst/>
                        <a:latin typeface="+mn-lt"/>
                      </a:endParaRP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27</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837936">
                <a:tc>
                  <a:txBody>
                    <a:bodyPr/>
                    <a:lstStyle/>
                    <a:p>
                      <a:pPr rtl="0" fontAlgn="b"/>
                      <a:r>
                        <a:rPr lang="en-US" sz="1100" b="1" dirty="0">
                          <a:solidFill>
                            <a:srgbClr val="000000"/>
                          </a:solidFill>
                          <a:effectLst/>
                          <a:latin typeface="Calibri" charset="0"/>
                        </a:rPr>
                        <a:t>Create formal and informal Principal-led career ladders with opportunities for leadership and specialization within schools/districts</a:t>
                      </a: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25</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72265">
                <a:tc>
                  <a:txBody>
                    <a:bodyPr/>
                    <a:lstStyle/>
                    <a:p>
                      <a:pPr rtl="0" fontAlgn="b"/>
                      <a:r>
                        <a:rPr lang="en-US" sz="1100" b="1" dirty="0">
                          <a:solidFill>
                            <a:srgbClr val="000000"/>
                          </a:solidFill>
                          <a:effectLst/>
                          <a:latin typeface="Calibri" charset="0"/>
                        </a:rPr>
                        <a:t>EPP-Student Income-Sharing Agreements</a:t>
                      </a: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18</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bl>
          </a:graphicData>
        </a:graphic>
      </p:graphicFrame>
      <p:graphicFrame>
        <p:nvGraphicFramePr>
          <p:cNvPr id="7" name="Content Placeholder 3"/>
          <p:cNvGraphicFramePr>
            <a:graphicFrameLocks/>
          </p:cNvGraphicFramePr>
          <p:nvPr>
            <p:extLst>
              <p:ext uri="{D42A27DB-BD31-4B8C-83A1-F6EECF244321}">
                <p14:modId xmlns:p14="http://schemas.microsoft.com/office/powerpoint/2010/main" val="1926673781"/>
              </p:ext>
            </p:extLst>
          </p:nvPr>
        </p:nvGraphicFramePr>
        <p:xfrm>
          <a:off x="157970" y="1273888"/>
          <a:ext cx="2928897" cy="4743426"/>
        </p:xfrm>
        <a:graphic>
          <a:graphicData uri="http://schemas.openxmlformats.org/drawingml/2006/table">
            <a:tbl>
              <a:tblPr/>
              <a:tblGrid>
                <a:gridCol w="2662722"/>
                <a:gridCol w="266175"/>
              </a:tblGrid>
              <a:tr h="389870">
                <a:tc>
                  <a:txBody>
                    <a:bodyPr/>
                    <a:lstStyle/>
                    <a:p>
                      <a:pPr rtl="0" fontAlgn="b"/>
                      <a:r>
                        <a:rPr lang="en-US" sz="1100" b="1" dirty="0" smtClean="0">
                          <a:ea typeface="Calibri" charset="0"/>
                          <a:cs typeface="Calibri" charset="0"/>
                        </a:rPr>
                        <a:t>Create Additional and Increase Capacity of Existing ARCs</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46</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29012">
                <a:tc>
                  <a:txBody>
                    <a:bodyPr/>
                    <a:lstStyle/>
                    <a:p>
                      <a:pPr rtl="0" fontAlgn="b"/>
                      <a:r>
                        <a:rPr lang="en-US" sz="1100" b="1" dirty="0" smtClean="0"/>
                        <a:t>Offer a Range of Certification Options</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45</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32310">
                <a:tc>
                  <a:txBody>
                    <a:bodyPr/>
                    <a:lstStyle/>
                    <a:p>
                      <a:pPr rtl="0" fontAlgn="b"/>
                      <a:r>
                        <a:rPr lang="en-US" sz="1100" b="1" dirty="0" smtClean="0"/>
                        <a:t>Support Paraprofessionals’ Transition to Teaching</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44</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89870">
                <a:tc>
                  <a:txBody>
                    <a:bodyPr/>
                    <a:lstStyle/>
                    <a:p>
                      <a:pPr rtl="0" fontAlgn="b"/>
                      <a:r>
                        <a:rPr lang="en-US" sz="1100" b="1" dirty="0">
                          <a:solidFill>
                            <a:srgbClr val="000000"/>
                          </a:solidFill>
                          <a:effectLst/>
                          <a:latin typeface="Calibri" charset="0"/>
                        </a:rPr>
                        <a:t>Target recruitment in college at majors with difficult job prospects (i.e. criminal justice)</a:t>
                      </a: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42</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89870">
                <a:tc>
                  <a:txBody>
                    <a:bodyPr/>
                    <a:lstStyle/>
                    <a:p>
                      <a:pPr rtl="0" fontAlgn="b"/>
                      <a:r>
                        <a:rPr lang="en-US" sz="1100" b="1" i="0" kern="1200" dirty="0" smtClean="0">
                          <a:solidFill>
                            <a:schemeClr val="tx1"/>
                          </a:solidFill>
                          <a:effectLst/>
                          <a:latin typeface="+mn-lt"/>
                          <a:ea typeface="+mn-ea"/>
                          <a:cs typeface="+mn-cs"/>
                        </a:rPr>
                        <a:t>Develop EPP pathways for community college students</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38600">
                <a:tc>
                  <a:txBody>
                    <a:bodyPr/>
                    <a:lstStyle/>
                    <a:p>
                      <a:pPr rtl="0" fontAlgn="b"/>
                      <a:r>
                        <a:rPr lang="en-US" sz="1100" b="1" dirty="0" smtClean="0">
                          <a:solidFill>
                            <a:srgbClr val="000000"/>
                          </a:solidFill>
                          <a:effectLst/>
                          <a:latin typeface="Calibri" charset="0"/>
                        </a:rPr>
                        <a:t>Implement employee </a:t>
                      </a:r>
                      <a:r>
                        <a:rPr lang="en-US" sz="1100" b="1" dirty="0">
                          <a:solidFill>
                            <a:srgbClr val="000000"/>
                          </a:solidFill>
                          <a:effectLst/>
                          <a:latin typeface="Calibri" charset="0"/>
                        </a:rPr>
                        <a:t>referral programs</a:t>
                      </a: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89870">
                <a:tc>
                  <a:txBody>
                    <a:bodyPr/>
                    <a:lstStyle/>
                    <a:p>
                      <a:pPr rtl="0" fontAlgn="b"/>
                      <a:r>
                        <a:rPr lang="en-US" sz="1100" b="1" dirty="0">
                          <a:solidFill>
                            <a:srgbClr val="000000"/>
                          </a:solidFill>
                          <a:effectLst/>
                          <a:latin typeface="Calibri" charset="0"/>
                        </a:rPr>
                        <a:t>Make diversity an explicit consideration in the hiring process</a:t>
                      </a: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04442">
                <a:tc>
                  <a:txBody>
                    <a:bodyPr/>
                    <a:lstStyle/>
                    <a:p>
                      <a:pPr rtl="0" fontAlgn="b"/>
                      <a:r>
                        <a:rPr lang="en-US" sz="1100" b="1" i="0" kern="1200" dirty="0" smtClean="0">
                          <a:solidFill>
                            <a:schemeClr val="tx1"/>
                          </a:solidFill>
                          <a:effectLst/>
                          <a:latin typeface="+mn-lt"/>
                          <a:ea typeface="+mn-ea"/>
                          <a:cs typeface="+mn-cs"/>
                        </a:rPr>
                        <a:t>Diversify sources and processes for finding teacher candidates</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21686">
                <a:tc>
                  <a:txBody>
                    <a:bodyPr/>
                    <a:lstStyle/>
                    <a:p>
                      <a:pPr rtl="0" fontAlgn="b"/>
                      <a:r>
                        <a:rPr lang="en-US" sz="1100" b="1" i="0" kern="1200" dirty="0" smtClean="0">
                          <a:solidFill>
                            <a:schemeClr val="tx1"/>
                          </a:solidFill>
                          <a:effectLst/>
                          <a:latin typeface="+mn-lt"/>
                          <a:ea typeface="+mn-ea"/>
                          <a:cs typeface="+mn-cs"/>
                        </a:rPr>
                        <a:t>Cultivate candidates with supplementary supports through hiring process</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40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35716">
                <a:tc>
                  <a:txBody>
                    <a:bodyPr/>
                    <a:lstStyle/>
                    <a:p>
                      <a:pPr rtl="0" fontAlgn="b"/>
                      <a:r>
                        <a:rPr lang="en-US" sz="1100" b="1" i="0" kern="1200" dirty="0" smtClean="0">
                          <a:solidFill>
                            <a:schemeClr val="tx1"/>
                          </a:solidFill>
                          <a:effectLst/>
                          <a:latin typeface="+mn-lt"/>
                          <a:ea typeface="+mn-ea"/>
                          <a:cs typeface="+mn-cs"/>
                        </a:rPr>
                        <a:t>Provide financial incentives, with focus on hard to staff schools and shortage areas</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39</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432310">
                <a:tc>
                  <a:txBody>
                    <a:bodyPr/>
                    <a:lstStyle/>
                    <a:p>
                      <a:pPr rtl="0" fontAlgn="b"/>
                      <a:r>
                        <a:rPr lang="en-US" sz="1100" b="1" i="0" kern="1200" dirty="0" smtClean="0">
                          <a:solidFill>
                            <a:schemeClr val="tx1"/>
                          </a:solidFill>
                          <a:effectLst/>
                          <a:latin typeface="+mn-lt"/>
                          <a:ea typeface="+mn-ea"/>
                          <a:cs typeface="+mn-cs"/>
                        </a:rPr>
                        <a:t>Celebrate and acknowledge impactful teachers of color</a:t>
                      </a:r>
                      <a:endParaRPr lang="en-US" sz="1100" b="1" dirty="0">
                        <a:solidFill>
                          <a:srgbClr val="000000"/>
                        </a:solidFill>
                        <a:effectLst/>
                        <a:latin typeface="Calibri" charset="0"/>
                      </a:endParaRP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39</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89870">
                <a:tc>
                  <a:txBody>
                    <a:bodyPr/>
                    <a:lstStyle/>
                    <a:p>
                      <a:pPr rtl="0" fontAlgn="b"/>
                      <a:r>
                        <a:rPr lang="en-US" sz="1100" b="1" dirty="0">
                          <a:solidFill>
                            <a:srgbClr val="000000"/>
                          </a:solidFill>
                          <a:effectLst/>
                          <a:latin typeface="Calibri" charset="0"/>
                        </a:rPr>
                        <a:t>Hire early (subject to city budgeting processes, and ability to forecast openings)</a:t>
                      </a:r>
                    </a:p>
                  </a:txBody>
                  <a:tcPr marL="16236" marR="16236" marT="10824" marB="10824"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38</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508929160"/>
              </p:ext>
            </p:extLst>
          </p:nvPr>
        </p:nvGraphicFramePr>
        <p:xfrm>
          <a:off x="3221011" y="1273890"/>
          <a:ext cx="2864201" cy="4958200"/>
        </p:xfrm>
        <a:graphic>
          <a:graphicData uri="http://schemas.openxmlformats.org/drawingml/2006/table">
            <a:tbl>
              <a:tblPr/>
              <a:tblGrid>
                <a:gridCol w="2622577"/>
                <a:gridCol w="241624"/>
              </a:tblGrid>
              <a:tr h="342020">
                <a:tc>
                  <a:txBody>
                    <a:bodyPr/>
                    <a:lstStyle/>
                    <a:p>
                      <a:pPr rtl="0" fontAlgn="b"/>
                      <a:r>
                        <a:rPr lang="en-US" sz="1100" b="1" dirty="0">
                          <a:solidFill>
                            <a:srgbClr val="000000"/>
                          </a:solidFill>
                          <a:effectLst/>
                          <a:latin typeface="Calibri" charset="0"/>
                        </a:rPr>
                        <a:t>Include teachers and administrators of color on hiring committees within schools</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38</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42020">
                <a:tc>
                  <a:txBody>
                    <a:bodyPr/>
                    <a:lstStyle/>
                    <a:p>
                      <a:pPr marL="0" indent="0" rtl="0" fontAlgn="b">
                        <a:buFont typeface="Wingdings" charset="2"/>
                        <a:buNone/>
                      </a:pPr>
                      <a:r>
                        <a:rPr lang="en-US" sz="1100" b="1" kern="1200" dirty="0" smtClean="0">
                          <a:solidFill>
                            <a:schemeClr val="dk1"/>
                          </a:solidFill>
                          <a:effectLst/>
                          <a:latin typeface="+mn-lt"/>
                          <a:ea typeface="+mn-ea"/>
                          <a:cs typeface="+mn-cs"/>
                        </a:rPr>
                        <a:t>Formalize effective mentorship programs to support retention &amp; success</a:t>
                      </a:r>
                      <a:endParaRPr lang="en-US" sz="1100" b="1" dirty="0">
                        <a:solidFill>
                          <a:srgbClr val="000000"/>
                        </a:solidFill>
                        <a:effectLst/>
                        <a:latin typeface="+mn-lt"/>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37</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42020">
                <a:tc>
                  <a:txBody>
                    <a:bodyPr/>
                    <a:lstStyle/>
                    <a:p>
                      <a:pPr rtl="0" fontAlgn="b"/>
                      <a:r>
                        <a:rPr lang="en-US" sz="1100" b="1" dirty="0">
                          <a:solidFill>
                            <a:srgbClr val="000000"/>
                          </a:solidFill>
                          <a:effectLst/>
                          <a:latin typeface="Calibri" charset="0"/>
                        </a:rPr>
                        <a:t>Marketing that communicates values and competencies </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36</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08736">
                <a:tc>
                  <a:txBody>
                    <a:bodyPr/>
                    <a:lstStyle/>
                    <a:p>
                      <a:pPr rtl="0" fontAlgn="b"/>
                      <a:r>
                        <a:rPr lang="en-US" sz="1100" b="1" dirty="0" smtClean="0">
                          <a:solidFill>
                            <a:srgbClr val="000000"/>
                          </a:solidFill>
                          <a:effectLst/>
                          <a:latin typeface="Calibri" charset="0"/>
                        </a:rPr>
                        <a:t>Marketing stories</a:t>
                      </a:r>
                      <a:r>
                        <a:rPr lang="en-US" sz="1100" b="1" baseline="0" dirty="0" smtClean="0">
                          <a:solidFill>
                            <a:srgbClr val="000000"/>
                          </a:solidFill>
                          <a:effectLst/>
                          <a:latin typeface="Calibri" charset="0"/>
                        </a:rPr>
                        <a:t> </a:t>
                      </a:r>
                      <a:r>
                        <a:rPr lang="en-US" sz="1100" b="1" dirty="0" smtClean="0">
                          <a:solidFill>
                            <a:srgbClr val="000000"/>
                          </a:solidFill>
                          <a:effectLst/>
                          <a:latin typeface="Calibri" charset="0"/>
                        </a:rPr>
                        <a:t>through </a:t>
                      </a:r>
                      <a:r>
                        <a:rPr lang="en-US" sz="1100" b="1" dirty="0">
                          <a:solidFill>
                            <a:srgbClr val="000000"/>
                          </a:solidFill>
                          <a:effectLst/>
                          <a:latin typeface="Calibri" charset="0"/>
                        </a:rPr>
                        <a:t>social media</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36</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42020">
                <a:tc>
                  <a:txBody>
                    <a:bodyPr/>
                    <a:lstStyle/>
                    <a:p>
                      <a:pPr marL="0" indent="0" rtl="0" fontAlgn="b">
                        <a:buFont typeface="+mj-lt"/>
                        <a:buNone/>
                      </a:pPr>
                      <a:r>
                        <a:rPr lang="en-US" sz="1100" b="1" kern="1200" dirty="0" smtClean="0">
                          <a:solidFill>
                            <a:schemeClr val="dk1"/>
                          </a:solidFill>
                          <a:effectLst/>
                          <a:latin typeface="+mn-lt"/>
                          <a:ea typeface="+mn-ea"/>
                          <a:cs typeface="+mn-cs"/>
                        </a:rPr>
                        <a:t>Ensure</a:t>
                      </a:r>
                      <a:r>
                        <a:rPr lang="en-US" sz="1100" b="1" kern="1200" baseline="0" dirty="0" smtClean="0">
                          <a:solidFill>
                            <a:schemeClr val="dk1"/>
                          </a:solidFill>
                          <a:effectLst/>
                          <a:latin typeface="+mn-lt"/>
                          <a:ea typeface="+mn-ea"/>
                          <a:cs typeface="+mn-cs"/>
                        </a:rPr>
                        <a:t> candidates receive r</a:t>
                      </a:r>
                      <a:r>
                        <a:rPr lang="en-US" sz="1100" b="1" kern="1200" dirty="0" smtClean="0">
                          <a:solidFill>
                            <a:schemeClr val="dk1"/>
                          </a:solidFill>
                          <a:effectLst/>
                          <a:latin typeface="+mn-lt"/>
                          <a:ea typeface="+mn-ea"/>
                          <a:cs typeface="+mn-cs"/>
                        </a:rPr>
                        <a:t>obust fieldwork training in urban settings during their EPPs</a:t>
                      </a:r>
                      <a:endParaRPr lang="en-US" sz="1100" b="1" dirty="0">
                        <a:solidFill>
                          <a:srgbClr val="000000"/>
                        </a:solidFill>
                        <a:effectLst/>
                        <a:latin typeface="+mn-lt"/>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36</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42020">
                <a:tc>
                  <a:txBody>
                    <a:bodyPr/>
                    <a:lstStyle/>
                    <a:p>
                      <a:pPr rtl="0" fontAlgn="b"/>
                      <a:r>
                        <a:rPr lang="en-US" sz="1100" b="1" dirty="0">
                          <a:solidFill>
                            <a:srgbClr val="000000"/>
                          </a:solidFill>
                          <a:effectLst/>
                          <a:latin typeface="Calibri" charset="0"/>
                        </a:rPr>
                        <a:t>Offer dual-degrees in education for students majoring in shortage area majors</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35</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42020">
                <a:tc>
                  <a:txBody>
                    <a:bodyPr/>
                    <a:lstStyle/>
                    <a:p>
                      <a:pPr marL="0" marR="0" indent="0" algn="l" defTabSz="914400" rtl="0" eaLnBrk="1" fontAlgn="b" latinLnBrk="0" hangingPunct="1">
                        <a:lnSpc>
                          <a:spcPct val="100000"/>
                        </a:lnSpc>
                        <a:spcBef>
                          <a:spcPts val="0"/>
                        </a:spcBef>
                        <a:spcAft>
                          <a:spcPts val="0"/>
                        </a:spcAft>
                        <a:buClrTx/>
                        <a:buSzTx/>
                        <a:buFont typeface="Wingdings" charset="2"/>
                        <a:buNone/>
                        <a:tabLst/>
                        <a:defRPr/>
                      </a:pPr>
                      <a:r>
                        <a:rPr lang="en-US" sz="1100" b="1" dirty="0" smtClean="0">
                          <a:solidFill>
                            <a:srgbClr val="000000"/>
                          </a:solidFill>
                          <a:effectLst/>
                          <a:latin typeface="+mn-lt"/>
                        </a:rPr>
                        <a:t>Offer summer or winter teaching internships for current college students</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35</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71146">
                <a:tc>
                  <a:txBody>
                    <a:bodyPr/>
                    <a:lstStyle/>
                    <a:p>
                      <a:pPr rtl="0" fontAlgn="b"/>
                      <a:r>
                        <a:rPr lang="en-US" sz="1200" b="1" i="0" kern="1200" dirty="0" smtClean="0">
                          <a:solidFill>
                            <a:schemeClr val="tx1"/>
                          </a:solidFill>
                          <a:effectLst/>
                          <a:latin typeface="+mn-lt"/>
                          <a:ea typeface="+mn-ea"/>
                          <a:cs typeface="+mn-cs"/>
                        </a:rPr>
                        <a:t>Measure EPP effectiveness in attracting, supporting, and graduating TOC</a:t>
                      </a:r>
                      <a:endParaRPr lang="en-US" sz="1200" b="1" dirty="0">
                        <a:solidFill>
                          <a:srgbClr val="000000"/>
                        </a:solidFill>
                        <a:effectLst/>
                        <a:latin typeface="Calibri" charset="0"/>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35</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502213">
                <a:tc>
                  <a:txBody>
                    <a:bodyPr/>
                    <a:lstStyle/>
                    <a:p>
                      <a:pPr marL="0" indent="0" rtl="0" fontAlgn="b">
                        <a:buFont typeface="Wingdings" charset="2"/>
                        <a:buNone/>
                      </a:pPr>
                      <a:r>
                        <a:rPr lang="en-US" sz="1100" b="1" dirty="0" smtClean="0">
                          <a:solidFill>
                            <a:srgbClr val="000000"/>
                          </a:solidFill>
                          <a:effectLst/>
                          <a:latin typeface="+mn-lt"/>
                        </a:rPr>
                        <a:t>Provide inspirational and supportive programs for middle school and high school students to inspire an interest in teaching</a:t>
                      </a:r>
                      <a:endParaRPr lang="en-US" sz="1100" b="1" dirty="0">
                        <a:solidFill>
                          <a:srgbClr val="000000"/>
                        </a:solidFill>
                        <a:effectLst/>
                        <a:latin typeface="+mn-lt"/>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34</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42020">
                <a:tc>
                  <a:txBody>
                    <a:bodyPr/>
                    <a:lstStyle/>
                    <a:p>
                      <a:pPr rtl="0" fontAlgn="b"/>
                      <a:r>
                        <a:rPr lang="en-US" sz="1100" b="1" dirty="0">
                          <a:solidFill>
                            <a:srgbClr val="000000"/>
                          </a:solidFill>
                          <a:effectLst/>
                          <a:latin typeface="Calibri" charset="0"/>
                        </a:rPr>
                        <a:t>Placing teacher colleagues of color in proximity of each other </a:t>
                      </a:r>
                      <a:r>
                        <a:rPr lang="en-US" sz="1100" b="1" dirty="0" smtClean="0">
                          <a:solidFill>
                            <a:srgbClr val="000000"/>
                          </a:solidFill>
                          <a:effectLst/>
                          <a:latin typeface="Calibri" charset="0"/>
                        </a:rPr>
                        <a:t>within schools</a:t>
                      </a:r>
                      <a:endParaRPr lang="en-US" sz="1100" b="1" dirty="0">
                        <a:solidFill>
                          <a:srgbClr val="000000"/>
                        </a:solidFill>
                        <a:effectLst/>
                        <a:latin typeface="Calibri" charset="0"/>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34</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08736">
                <a:tc>
                  <a:txBody>
                    <a:bodyPr/>
                    <a:lstStyle/>
                    <a:p>
                      <a:pPr rtl="0" fontAlgn="b"/>
                      <a:r>
                        <a:rPr lang="en-US" sz="1100" b="1" dirty="0">
                          <a:solidFill>
                            <a:srgbClr val="000000"/>
                          </a:solidFill>
                          <a:effectLst/>
                          <a:latin typeface="Calibri" charset="0"/>
                        </a:rPr>
                        <a:t>School-wide cultural competency trainings</a:t>
                      </a: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34</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502213">
                <a:tc>
                  <a:txBody>
                    <a:bodyPr/>
                    <a:lstStyle/>
                    <a:p>
                      <a:pPr rtl="0" fontAlgn="b"/>
                      <a:r>
                        <a:rPr lang="en-US" sz="1100" b="1" dirty="0">
                          <a:solidFill>
                            <a:srgbClr val="000000"/>
                          </a:solidFill>
                          <a:effectLst/>
                          <a:latin typeface="Calibri" charset="0"/>
                        </a:rPr>
                        <a:t>Creating opportunities for new hires to enter schools with other new hires of color and/or existing teachers of </a:t>
                      </a:r>
                      <a:r>
                        <a:rPr lang="en-US" sz="1100" b="1" dirty="0" smtClean="0">
                          <a:solidFill>
                            <a:srgbClr val="000000"/>
                          </a:solidFill>
                          <a:effectLst/>
                          <a:latin typeface="Calibri" charset="0"/>
                        </a:rPr>
                        <a:t>color</a:t>
                      </a:r>
                      <a:endParaRPr lang="en-US" sz="1100" b="1" dirty="0">
                        <a:solidFill>
                          <a:srgbClr val="000000"/>
                        </a:solidFill>
                        <a:effectLst/>
                        <a:latin typeface="Calibri" charset="0"/>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34</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08736">
                <a:tc>
                  <a:txBody>
                    <a:bodyPr/>
                    <a:lstStyle/>
                    <a:p>
                      <a:pPr marL="0" indent="0" rtl="0" fontAlgn="b">
                        <a:buFont typeface="Wingdings" charset="2"/>
                        <a:buNone/>
                      </a:pPr>
                      <a:r>
                        <a:rPr lang="en-US" sz="1100" b="1" dirty="0" smtClean="0">
                          <a:solidFill>
                            <a:srgbClr val="000000"/>
                          </a:solidFill>
                          <a:effectLst/>
                          <a:latin typeface="+mn-lt"/>
                        </a:rPr>
                        <a:t>Establish HBCU feeder programs</a:t>
                      </a:r>
                      <a:endParaRPr lang="en-US" sz="1100" b="1" dirty="0">
                        <a:solidFill>
                          <a:srgbClr val="000000"/>
                        </a:solidFill>
                        <a:effectLst/>
                        <a:latin typeface="+mn-lt"/>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33</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47502">
                <a:tc>
                  <a:txBody>
                    <a:bodyPr/>
                    <a:lstStyle/>
                    <a:p>
                      <a:pPr rtl="0" fontAlgn="b"/>
                      <a:r>
                        <a:rPr lang="en-US" sz="1100" b="1" dirty="0">
                          <a:solidFill>
                            <a:srgbClr val="000000"/>
                          </a:solidFill>
                          <a:effectLst/>
                          <a:latin typeface="Calibri" charset="0"/>
                        </a:rPr>
                        <a:t>Track how many applicants of color are hired from each recruitment </a:t>
                      </a:r>
                      <a:r>
                        <a:rPr lang="en-US" sz="1100" b="1" dirty="0" smtClean="0">
                          <a:solidFill>
                            <a:srgbClr val="000000"/>
                          </a:solidFill>
                          <a:effectLst/>
                          <a:latin typeface="Calibri" charset="0"/>
                        </a:rPr>
                        <a:t>medium</a:t>
                      </a:r>
                      <a:endParaRPr lang="en-US" sz="1100" b="1" dirty="0">
                        <a:solidFill>
                          <a:srgbClr val="000000"/>
                        </a:solidFill>
                        <a:effectLst/>
                        <a:latin typeface="Calibri" charset="0"/>
                      </a:endParaRPr>
                    </a:p>
                  </a:txBody>
                  <a:tcPr marL="16980" marR="16980" marT="11320" marB="1132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33</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bl>
          </a:graphicData>
        </a:graphic>
      </p:graphicFrame>
      <p:graphicFrame>
        <p:nvGraphicFramePr>
          <p:cNvPr id="10" name="Table 9"/>
          <p:cNvGraphicFramePr>
            <a:graphicFrameLocks noGrp="1"/>
          </p:cNvGraphicFramePr>
          <p:nvPr>
            <p:extLst>
              <p:ext uri="{D42A27DB-BD31-4B8C-83A1-F6EECF244321}">
                <p14:modId xmlns:p14="http://schemas.microsoft.com/office/powerpoint/2010/main" val="414714702"/>
              </p:ext>
            </p:extLst>
          </p:nvPr>
        </p:nvGraphicFramePr>
        <p:xfrm>
          <a:off x="6253056" y="1273890"/>
          <a:ext cx="2818068" cy="4885358"/>
        </p:xfrm>
        <a:graphic>
          <a:graphicData uri="http://schemas.openxmlformats.org/drawingml/2006/table">
            <a:tbl>
              <a:tblPr/>
              <a:tblGrid>
                <a:gridCol w="2586144"/>
                <a:gridCol w="231924"/>
              </a:tblGrid>
              <a:tr h="358744">
                <a:tc>
                  <a:txBody>
                    <a:bodyPr/>
                    <a:lstStyle/>
                    <a:p>
                      <a:pPr rtl="0" fontAlgn="b"/>
                      <a:r>
                        <a:rPr lang="en-US" sz="1100" b="1" dirty="0">
                          <a:solidFill>
                            <a:srgbClr val="000000"/>
                          </a:solidFill>
                          <a:effectLst/>
                          <a:latin typeface="Calibri" charset="0"/>
                        </a:rPr>
                        <a:t>Establish minority affinity groups to reduce voluntary teacher attrition</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33</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14354">
                <a:tc>
                  <a:txBody>
                    <a:bodyPr/>
                    <a:lstStyle/>
                    <a:p>
                      <a:pPr rtl="0" fontAlgn="b"/>
                      <a:r>
                        <a:rPr lang="en-US" sz="1100" b="1" dirty="0">
                          <a:solidFill>
                            <a:srgbClr val="000000"/>
                          </a:solidFill>
                          <a:effectLst/>
                          <a:latin typeface="Calibri" charset="0"/>
                        </a:rPr>
                        <a:t>Scholarships and grants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32</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523248">
                <a:tc>
                  <a:txBody>
                    <a:bodyPr/>
                    <a:lstStyle/>
                    <a:p>
                      <a:pPr rtl="0" fontAlgn="b"/>
                      <a:r>
                        <a:rPr lang="en-US" sz="1100" b="1" dirty="0">
                          <a:solidFill>
                            <a:srgbClr val="000000"/>
                          </a:solidFill>
                          <a:effectLst/>
                          <a:latin typeface="Calibri" charset="0"/>
                        </a:rPr>
                        <a:t>Increasing racial and cultural diversity training and discussions in Connecticut public schools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32</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523248">
                <a:tc>
                  <a:txBody>
                    <a:bodyPr/>
                    <a:lstStyle/>
                    <a:p>
                      <a:pPr marL="0" indent="0" rtl="0" fontAlgn="b">
                        <a:buFont typeface="Wingdings" charset="2"/>
                        <a:buNone/>
                      </a:pPr>
                      <a:r>
                        <a:rPr lang="en-US" sz="1100" b="1" kern="1200" dirty="0" smtClean="0">
                          <a:solidFill>
                            <a:schemeClr val="dk1"/>
                          </a:solidFill>
                          <a:effectLst/>
                          <a:latin typeface="+mn-lt"/>
                          <a:ea typeface="+mn-ea"/>
                          <a:cs typeface="+mn-cs"/>
                        </a:rPr>
                        <a:t>Develop early teacher mentorship programs that help first-year teachers acclimate and succeed</a:t>
                      </a:r>
                      <a:endParaRPr lang="en-US" sz="1100" b="1" dirty="0">
                        <a:solidFill>
                          <a:srgbClr val="000000"/>
                        </a:solidFill>
                        <a:effectLst/>
                        <a:latin typeface="+mn-lt"/>
                      </a:endParaRP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31</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14354">
                <a:tc>
                  <a:txBody>
                    <a:bodyPr/>
                    <a:lstStyle/>
                    <a:p>
                      <a:pPr marL="0" indent="0" rtl="0" fontAlgn="b">
                        <a:buFont typeface="+mj-lt"/>
                        <a:buNone/>
                      </a:pPr>
                      <a:r>
                        <a:rPr lang="en-US" sz="1100" b="1" kern="1200" dirty="0" smtClean="0">
                          <a:solidFill>
                            <a:schemeClr val="dk1"/>
                          </a:solidFill>
                          <a:effectLst/>
                          <a:latin typeface="+mn-lt"/>
                          <a:ea typeface="+mn-ea"/>
                          <a:cs typeface="+mn-cs"/>
                        </a:rPr>
                        <a:t>Offer tutoring services to EPP candidates</a:t>
                      </a:r>
                      <a:endParaRPr lang="en-US" sz="1100" b="1" dirty="0">
                        <a:solidFill>
                          <a:srgbClr val="000000"/>
                        </a:solidFill>
                        <a:effectLst/>
                        <a:latin typeface="+mn-lt"/>
                      </a:endParaRP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31</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14354">
                <a:tc>
                  <a:txBody>
                    <a:bodyPr/>
                    <a:lstStyle/>
                    <a:p>
                      <a:pPr rtl="0" fontAlgn="b"/>
                      <a:r>
                        <a:rPr lang="en-US" sz="1100" b="1" dirty="0">
                          <a:solidFill>
                            <a:srgbClr val="000000"/>
                          </a:solidFill>
                          <a:effectLst/>
                          <a:latin typeface="Calibri" charset="0"/>
                        </a:rPr>
                        <a:t>Establish HBCU feeder programs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31</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58744">
                <a:tc>
                  <a:txBody>
                    <a:bodyPr/>
                    <a:lstStyle/>
                    <a:p>
                      <a:pPr rtl="0" fontAlgn="b"/>
                      <a:r>
                        <a:rPr lang="en-US" sz="1100" b="1" dirty="0">
                          <a:solidFill>
                            <a:srgbClr val="000000"/>
                          </a:solidFill>
                          <a:effectLst/>
                          <a:latin typeface="Calibri" charset="0"/>
                        </a:rPr>
                        <a:t>Prioritize demo lessons over performance on traditional interviews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31</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58744">
                <a:tc>
                  <a:txBody>
                    <a:bodyPr/>
                    <a:lstStyle/>
                    <a:p>
                      <a:pPr rtl="0" fontAlgn="b"/>
                      <a:r>
                        <a:rPr lang="en-US" sz="1100" b="1" dirty="0">
                          <a:solidFill>
                            <a:srgbClr val="000000"/>
                          </a:solidFill>
                          <a:effectLst/>
                          <a:latin typeface="Calibri" charset="0"/>
                        </a:rPr>
                        <a:t>Develop fast track to employment for student teachers who perform well</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31</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58744">
                <a:tc>
                  <a:txBody>
                    <a:bodyPr/>
                    <a:lstStyle/>
                    <a:p>
                      <a:pPr marL="0" indent="0" rtl="0" fontAlgn="b">
                        <a:buFont typeface="Wingdings" charset="2"/>
                        <a:buNone/>
                      </a:pPr>
                      <a:r>
                        <a:rPr lang="en-US" sz="1100" b="1" kern="1200" dirty="0" smtClean="0">
                          <a:solidFill>
                            <a:schemeClr val="dk1"/>
                          </a:solidFill>
                          <a:effectLst/>
                          <a:latin typeface="+mn-lt"/>
                          <a:ea typeface="+mn-ea"/>
                          <a:cs typeface="+mn-cs"/>
                        </a:rPr>
                        <a:t>Develop inclusive EPP curricula that engrain multiculturalism into their DNA</a:t>
                      </a:r>
                      <a:endParaRPr lang="en-US" sz="1100" b="1" dirty="0">
                        <a:solidFill>
                          <a:srgbClr val="000000"/>
                        </a:solidFill>
                        <a:effectLst/>
                        <a:latin typeface="+mn-lt"/>
                      </a:endParaRP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14354">
                <a:tc>
                  <a:txBody>
                    <a:bodyPr/>
                    <a:lstStyle/>
                    <a:p>
                      <a:pPr rtl="0" fontAlgn="b"/>
                      <a:r>
                        <a:rPr lang="en-US" sz="1100" b="1" dirty="0">
                          <a:solidFill>
                            <a:srgbClr val="000000"/>
                          </a:solidFill>
                          <a:effectLst/>
                          <a:latin typeface="Calibri" charset="0"/>
                        </a:rPr>
                        <a:t>Pre-Service Exam tutoring support</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523248">
                <a:tc>
                  <a:txBody>
                    <a:bodyPr/>
                    <a:lstStyle/>
                    <a:p>
                      <a:pPr rtl="0" fontAlgn="b"/>
                      <a:r>
                        <a:rPr lang="en-US" sz="1100" b="1" dirty="0">
                          <a:solidFill>
                            <a:srgbClr val="000000"/>
                          </a:solidFill>
                          <a:effectLst/>
                          <a:latin typeface="Calibri" charset="0"/>
                        </a:rPr>
                        <a:t>Increase the staff capacity of HR Departments to increase one-to-one relationship building with applicants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14354">
                <a:tc>
                  <a:txBody>
                    <a:bodyPr/>
                    <a:lstStyle/>
                    <a:p>
                      <a:pPr rtl="0" fontAlgn="b"/>
                      <a:r>
                        <a:rPr lang="en-US" sz="1100" b="1" dirty="0">
                          <a:solidFill>
                            <a:srgbClr val="000000"/>
                          </a:solidFill>
                          <a:effectLst/>
                          <a:latin typeface="Calibri" charset="0"/>
                        </a:rPr>
                        <a:t>Pre-Service tutoring support</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58744">
                <a:tc>
                  <a:txBody>
                    <a:bodyPr/>
                    <a:lstStyle/>
                    <a:p>
                      <a:pPr rtl="0" fontAlgn="b"/>
                      <a:r>
                        <a:rPr lang="en-US" sz="1100" b="1" dirty="0">
                          <a:solidFill>
                            <a:srgbClr val="000000"/>
                          </a:solidFill>
                          <a:effectLst/>
                          <a:latin typeface="Calibri" charset="0"/>
                        </a:rPr>
                        <a:t>Recruitment of after-school provider professionals</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358744">
                <a:tc>
                  <a:txBody>
                    <a:bodyPr/>
                    <a:lstStyle/>
                    <a:p>
                      <a:pPr rtl="0" fontAlgn="b"/>
                      <a:r>
                        <a:rPr lang="en-US" sz="1100" b="1" dirty="0">
                          <a:solidFill>
                            <a:srgbClr val="000000"/>
                          </a:solidFill>
                          <a:effectLst/>
                          <a:latin typeface="Calibri" charset="0"/>
                        </a:rPr>
                        <a:t>Partner with organizations to grow teacher leadership</a:t>
                      </a:r>
                    </a:p>
                  </a:txBody>
                  <a:tcPr marL="22726" marR="22726" marT="15151" marB="15151"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30</a:t>
                      </a:r>
                    </a:p>
                  </a:txBody>
                  <a:tcPr marL="38100" marR="38100" marT="25400" marB="25400"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bl>
          </a:graphicData>
        </a:graphic>
      </p:graphicFrame>
      <p:graphicFrame>
        <p:nvGraphicFramePr>
          <p:cNvPr id="11" name="Table 10"/>
          <p:cNvGraphicFramePr>
            <a:graphicFrameLocks noGrp="1"/>
          </p:cNvGraphicFramePr>
          <p:nvPr>
            <p:extLst>
              <p:ext uri="{D42A27DB-BD31-4B8C-83A1-F6EECF244321}">
                <p14:modId xmlns:p14="http://schemas.microsoft.com/office/powerpoint/2010/main" val="1313255660"/>
              </p:ext>
            </p:extLst>
          </p:nvPr>
        </p:nvGraphicFramePr>
        <p:xfrm>
          <a:off x="9207973" y="1273890"/>
          <a:ext cx="2818068" cy="4885357"/>
        </p:xfrm>
        <a:graphic>
          <a:graphicData uri="http://schemas.openxmlformats.org/drawingml/2006/table">
            <a:tbl>
              <a:tblPr/>
              <a:tblGrid>
                <a:gridCol w="2596475"/>
                <a:gridCol w="221593"/>
              </a:tblGrid>
              <a:tr h="639489">
                <a:tc>
                  <a:txBody>
                    <a:bodyPr/>
                    <a:lstStyle/>
                    <a:p>
                      <a:pPr marL="0" indent="0" rtl="0" fontAlgn="b">
                        <a:buFont typeface="Wingdings" charset="2"/>
                        <a:buNone/>
                      </a:pPr>
                      <a:r>
                        <a:rPr lang="en-US" sz="1100" b="1" kern="1200" dirty="0" smtClean="0">
                          <a:solidFill>
                            <a:schemeClr val="dk1"/>
                          </a:solidFill>
                          <a:effectLst/>
                          <a:latin typeface="+mn-lt"/>
                          <a:ea typeface="+mn-ea"/>
                          <a:cs typeface="+mn-cs"/>
                        </a:rPr>
                        <a:t>Use intervention technology to preemptively identify and support EPP students of color who are at</a:t>
                      </a:r>
                      <a:r>
                        <a:rPr lang="en-US" sz="1100" b="1" kern="1200" baseline="0" dirty="0" smtClean="0">
                          <a:solidFill>
                            <a:schemeClr val="dk1"/>
                          </a:solidFill>
                          <a:effectLst/>
                          <a:latin typeface="+mn-lt"/>
                          <a:ea typeface="+mn-ea"/>
                          <a:cs typeface="+mn-cs"/>
                        </a:rPr>
                        <a:t> </a:t>
                      </a:r>
                      <a:r>
                        <a:rPr lang="en-US" sz="1100" b="1" kern="1200" dirty="0" smtClean="0">
                          <a:solidFill>
                            <a:schemeClr val="dk1"/>
                          </a:solidFill>
                          <a:effectLst/>
                          <a:latin typeface="+mn-lt"/>
                          <a:ea typeface="+mn-ea"/>
                          <a:cs typeface="+mn-cs"/>
                        </a:rPr>
                        <a:t>risk of dropout</a:t>
                      </a:r>
                      <a:endParaRPr lang="en-US" sz="1100" b="1" dirty="0">
                        <a:solidFill>
                          <a:srgbClr val="000000"/>
                        </a:solidFill>
                        <a:effectLst/>
                        <a:latin typeface="+mn-lt"/>
                      </a:endParaRP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29</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555348">
                <a:tc>
                  <a:txBody>
                    <a:bodyPr/>
                    <a:lstStyle/>
                    <a:p>
                      <a:pPr rtl="0" fontAlgn="b"/>
                      <a:r>
                        <a:rPr lang="en-US" sz="1100" b="1" dirty="0">
                          <a:solidFill>
                            <a:srgbClr val="000000"/>
                          </a:solidFill>
                          <a:effectLst/>
                          <a:latin typeface="Calibri" charset="0"/>
                        </a:rPr>
                        <a:t>Make (and portray) the teaching profession as less difficult and more desirable</a:t>
                      </a: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29</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639489">
                <a:tc>
                  <a:txBody>
                    <a:bodyPr/>
                    <a:lstStyle/>
                    <a:p>
                      <a:pPr marL="0" marR="0" indent="0" algn="l" defTabSz="914400" rtl="0" eaLnBrk="1" fontAlgn="b" latinLnBrk="0" hangingPunct="1">
                        <a:lnSpc>
                          <a:spcPct val="100000"/>
                        </a:lnSpc>
                        <a:spcBef>
                          <a:spcPts val="0"/>
                        </a:spcBef>
                        <a:spcAft>
                          <a:spcPts val="0"/>
                        </a:spcAft>
                        <a:buClrTx/>
                        <a:buSzTx/>
                        <a:buFont typeface="+mj-lt"/>
                        <a:buNone/>
                        <a:tabLst/>
                        <a:defRPr/>
                      </a:pPr>
                      <a:r>
                        <a:rPr lang="en-US" sz="1100" b="1" kern="1200" dirty="0" smtClean="0">
                          <a:solidFill>
                            <a:schemeClr val="dk1"/>
                          </a:solidFill>
                          <a:effectLst/>
                          <a:latin typeface="+mn-lt"/>
                          <a:ea typeface="+mn-ea"/>
                          <a:cs typeface="+mn-cs"/>
                        </a:rPr>
                        <a:t>Increase institutional infrastructure to support more diverse student-base (i.e. transportation)</a:t>
                      </a:r>
                      <a:endParaRPr lang="en-US" sz="1100" b="1" dirty="0" smtClean="0">
                        <a:solidFill>
                          <a:srgbClr val="000000"/>
                        </a:solidFill>
                        <a:effectLst/>
                        <a:latin typeface="+mn-lt"/>
                      </a:endParaRP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28</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639489">
                <a:tc>
                  <a:txBody>
                    <a:bodyPr/>
                    <a:lstStyle/>
                    <a:p>
                      <a:pPr marL="0" marR="0" indent="0" algn="l" defTabSz="914400" rtl="0" eaLnBrk="1" fontAlgn="b" latinLnBrk="0" hangingPunct="1">
                        <a:lnSpc>
                          <a:spcPct val="100000"/>
                        </a:lnSpc>
                        <a:spcBef>
                          <a:spcPts val="0"/>
                        </a:spcBef>
                        <a:spcAft>
                          <a:spcPts val="0"/>
                        </a:spcAft>
                        <a:buClrTx/>
                        <a:buSzTx/>
                        <a:buFont typeface="Wingdings" charset="2"/>
                        <a:buNone/>
                        <a:tabLst/>
                        <a:defRPr/>
                      </a:pPr>
                      <a:r>
                        <a:rPr lang="en-US" sz="1100" b="1" kern="1200" dirty="0" smtClean="0">
                          <a:solidFill>
                            <a:schemeClr val="dk1"/>
                          </a:solidFill>
                          <a:effectLst/>
                          <a:latin typeface="+mn-lt"/>
                          <a:ea typeface="+mn-ea"/>
                          <a:cs typeface="+mn-cs"/>
                        </a:rPr>
                        <a:t>Inform policymakers about the growing problem of involuntary teacher attrition</a:t>
                      </a:r>
                      <a:endParaRPr lang="en-US" sz="1100" b="1" dirty="0" smtClean="0">
                        <a:solidFill>
                          <a:srgbClr val="000000"/>
                        </a:solidFill>
                        <a:effectLst/>
                        <a:latin typeface="+mn-lt"/>
                      </a:endParaRP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28</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838922">
                <a:tc>
                  <a:txBody>
                    <a:bodyPr/>
                    <a:lstStyle/>
                    <a:p>
                      <a:pPr rtl="0" fontAlgn="b"/>
                      <a:r>
                        <a:rPr lang="en-US" sz="1100" b="1" dirty="0">
                          <a:solidFill>
                            <a:srgbClr val="000000"/>
                          </a:solidFill>
                          <a:effectLst/>
                          <a:latin typeface="Calibri" charset="0"/>
                        </a:rPr>
                        <a:t>Micro-credentialing as a pathway to leadership when micro-credentials are tied to an increase in salary or leadership pathways within a school.</a:t>
                      </a: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28</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654568">
                <a:tc>
                  <a:txBody>
                    <a:bodyPr/>
                    <a:lstStyle/>
                    <a:p>
                      <a:pPr marL="0" indent="0" rtl="0" fontAlgn="b">
                        <a:buFont typeface="+mj-lt"/>
                        <a:buNone/>
                      </a:pPr>
                      <a:r>
                        <a:rPr lang="en-US" sz="1100" b="1" kern="1200" dirty="0" smtClean="0">
                          <a:solidFill>
                            <a:schemeClr val="dk1"/>
                          </a:solidFill>
                          <a:effectLst/>
                          <a:latin typeface="+mn-lt"/>
                          <a:ea typeface="+mn-ea"/>
                          <a:cs typeface="+mn-cs"/>
                        </a:rPr>
                        <a:t>Authorize collective faculty decision-making / teacher-empowered</a:t>
                      </a:r>
                      <a:r>
                        <a:rPr lang="en-US" sz="1100" b="1" kern="1200" baseline="0" dirty="0" smtClean="0">
                          <a:solidFill>
                            <a:schemeClr val="dk1"/>
                          </a:solidFill>
                          <a:effectLst/>
                          <a:latin typeface="+mn-lt"/>
                          <a:ea typeface="+mn-ea"/>
                          <a:cs typeface="+mn-cs"/>
                        </a:rPr>
                        <a:t> models in schools</a:t>
                      </a:r>
                      <a:endParaRPr lang="en-US" sz="1100" b="0" dirty="0">
                        <a:solidFill>
                          <a:srgbClr val="000000"/>
                        </a:solidFill>
                        <a:effectLst/>
                        <a:latin typeface="+mn-lt"/>
                      </a:endParaRP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27</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645466">
                <a:tc>
                  <a:txBody>
                    <a:bodyPr/>
                    <a:lstStyle/>
                    <a:p>
                      <a:pPr rtl="0" fontAlgn="b"/>
                      <a:r>
                        <a:rPr lang="en-US" sz="1100" b="1" dirty="0">
                          <a:solidFill>
                            <a:srgbClr val="000000"/>
                          </a:solidFill>
                          <a:effectLst/>
                          <a:latin typeface="Calibri" charset="0"/>
                        </a:rPr>
                        <a:t>Create formal and informal </a:t>
                      </a:r>
                      <a:r>
                        <a:rPr lang="en-US" sz="1100" b="1" dirty="0" smtClean="0">
                          <a:solidFill>
                            <a:srgbClr val="000000"/>
                          </a:solidFill>
                          <a:effectLst/>
                          <a:latin typeface="Calibri" charset="0"/>
                        </a:rPr>
                        <a:t>career </a:t>
                      </a:r>
                      <a:r>
                        <a:rPr lang="en-US" sz="1100" b="1" dirty="0">
                          <a:solidFill>
                            <a:srgbClr val="000000"/>
                          </a:solidFill>
                          <a:effectLst/>
                          <a:latin typeface="Calibri" charset="0"/>
                        </a:rPr>
                        <a:t>ladders with opportunities for leadership and specialization within schools/districts</a:t>
                      </a: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25</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r h="272586">
                <a:tc>
                  <a:txBody>
                    <a:bodyPr/>
                    <a:lstStyle/>
                    <a:p>
                      <a:pPr rtl="0" fontAlgn="b"/>
                      <a:r>
                        <a:rPr lang="en-US" sz="1100" b="1" dirty="0">
                          <a:solidFill>
                            <a:srgbClr val="000000"/>
                          </a:solidFill>
                          <a:effectLst/>
                          <a:latin typeface="Calibri" charset="0"/>
                        </a:rPr>
                        <a:t>EPP-Student Income-Sharing Agreements</a:t>
                      </a:r>
                    </a:p>
                  </a:txBody>
                  <a:tcPr marL="25969" marR="25969" marT="17312" marB="17312"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c>
                  <a:txBody>
                    <a:bodyPr/>
                    <a:lstStyle/>
                    <a:p>
                      <a:pPr algn="r" rtl="0" fontAlgn="b"/>
                      <a:r>
                        <a:rPr lang="en-US" sz="1100" dirty="0">
                          <a:effectLst/>
                        </a:rPr>
                        <a:t>18</a:t>
                      </a:r>
                    </a:p>
                  </a:txBody>
                  <a:tcPr marL="31894" marR="31894" marT="21263" marB="21263" anchor="b">
                    <a:lnL w="12700" cap="flat" cmpd="sng" algn="ctr">
                      <a:solidFill>
                        <a:srgbClr val="CCCCCC"/>
                      </a:solidFill>
                      <a:prstDash val="solid"/>
                      <a:round/>
                      <a:headEnd type="none" w="med" len="med"/>
                      <a:tailEnd type="none" w="med" len="med"/>
                    </a:lnL>
                    <a:lnR w="12700" cap="flat" cmpd="sng" algn="ctr">
                      <a:solidFill>
                        <a:srgbClr val="CCCCCC"/>
                      </a:solidFill>
                      <a:prstDash val="solid"/>
                      <a:round/>
                      <a:headEnd type="none" w="med" len="med"/>
                      <a:tailEnd type="none" w="med" len="med"/>
                    </a:lnR>
                    <a:lnT w="12700" cap="flat" cmpd="sng" algn="ctr">
                      <a:solidFill>
                        <a:srgbClr val="CCCCCC"/>
                      </a:solidFill>
                      <a:prstDash val="solid"/>
                      <a:round/>
                      <a:headEnd type="none" w="med" len="med"/>
                      <a:tailEnd type="none" w="med" len="med"/>
                    </a:lnT>
                    <a:lnB w="12700" cap="flat" cmpd="sng" algn="ctr">
                      <a:solidFill>
                        <a:srgbClr val="CCCCCC"/>
                      </a:solidFill>
                      <a:prstDash val="solid"/>
                      <a:round/>
                      <a:headEnd type="none" w="med" len="med"/>
                      <a:tailEnd type="none" w="med" len="med"/>
                    </a:lnB>
                    <a:solidFill>
                      <a:srgbClr val="B7E1CD"/>
                    </a:solidFill>
                  </a:tcPr>
                </a:tc>
              </a:tr>
            </a:tbl>
          </a:graphicData>
        </a:graphic>
      </p:graphicFrame>
      <p:sp>
        <p:nvSpPr>
          <p:cNvPr id="12" name="TextBox 11"/>
          <p:cNvSpPr txBox="1"/>
          <p:nvPr/>
        </p:nvSpPr>
        <p:spPr>
          <a:xfrm>
            <a:off x="5631239" y="6629400"/>
            <a:ext cx="422104" cy="246221"/>
          </a:xfrm>
          <a:prstGeom prst="rect">
            <a:avLst/>
          </a:prstGeom>
          <a:noFill/>
        </p:spPr>
        <p:txBody>
          <a:bodyPr wrap="square" rtlCol="0">
            <a:spAutoFit/>
          </a:bodyPr>
          <a:lstStyle/>
          <a:p>
            <a:r>
              <a:rPr lang="en-US" sz="1000" dirty="0" smtClean="0"/>
              <a:t>35</a:t>
            </a:r>
            <a:endParaRPr lang="en-US" sz="1000" dirty="0"/>
          </a:p>
        </p:txBody>
      </p:sp>
    </p:spTree>
    <p:extLst>
      <p:ext uri="{BB962C8B-B14F-4D97-AF65-F5344CB8AC3E}">
        <p14:creationId xmlns:p14="http://schemas.microsoft.com/office/powerpoint/2010/main" val="17924081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Students of color particularly benefit from receiving instruction from teachers who mirror their ethnic </a:t>
            </a:r>
            <a:r>
              <a:rPr lang="en-US" dirty="0" smtClean="0"/>
              <a:t>backgrounds</a:t>
            </a:r>
            <a:endParaRPr lang="en-US" dirty="0"/>
          </a:p>
        </p:txBody>
      </p:sp>
      <p:graphicFrame>
        <p:nvGraphicFramePr>
          <p:cNvPr id="4" name="Content Placeholder 14"/>
          <p:cNvGraphicFramePr>
            <a:graphicFrameLocks noGrp="1"/>
          </p:cNvGraphicFramePr>
          <p:nvPr>
            <p:ph idx="1"/>
            <p:extLst/>
          </p:nvPr>
        </p:nvGraphicFramePr>
        <p:xfrm>
          <a:off x="343949" y="1241769"/>
          <a:ext cx="7324177" cy="47756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ounded Rectangle 2"/>
          <p:cNvSpPr/>
          <p:nvPr/>
        </p:nvSpPr>
        <p:spPr>
          <a:xfrm>
            <a:off x="7953153" y="1658678"/>
            <a:ext cx="3636335" cy="3912781"/>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prstClr val="black"/>
                </a:solidFill>
              </a:rPr>
              <a:t>Black students matched to Black teachers have been shown to have higher test scores but we wanted to know if these student-teacher racial matches had longer-lasting [academic] benefits. We found the answer is a resounding yes.</a:t>
            </a:r>
          </a:p>
          <a:p>
            <a:pPr algn="r"/>
            <a:endParaRPr lang="en-US" sz="1300" i="1" dirty="0">
              <a:solidFill>
                <a:prstClr val="black"/>
              </a:solidFill>
            </a:endParaRPr>
          </a:p>
          <a:p>
            <a:pPr algn="r"/>
            <a:r>
              <a:rPr lang="en-US" sz="1300" i="1" dirty="0">
                <a:solidFill>
                  <a:prstClr val="black"/>
                </a:solidFill>
              </a:rPr>
              <a:t>- Professor Nicholas </a:t>
            </a:r>
            <a:r>
              <a:rPr lang="en-US" sz="1300" i="1" dirty="0" smtClean="0">
                <a:solidFill>
                  <a:prstClr val="black"/>
                </a:solidFill>
              </a:rPr>
              <a:t>Papageorge</a:t>
            </a:r>
            <a:r>
              <a:rPr lang="en-US" sz="1300" i="1" dirty="0">
                <a:solidFill>
                  <a:prstClr val="black"/>
                </a:solidFill>
              </a:rPr>
              <a:t>, </a:t>
            </a:r>
          </a:p>
          <a:p>
            <a:pPr algn="r"/>
            <a:r>
              <a:rPr lang="en-US" sz="1300" i="1" dirty="0">
                <a:solidFill>
                  <a:prstClr val="black"/>
                </a:solidFill>
              </a:rPr>
              <a:t>Johns Hopkins University economist</a:t>
            </a:r>
          </a:p>
        </p:txBody>
      </p:sp>
    </p:spTree>
    <p:extLst>
      <p:ext uri="{BB962C8B-B14F-4D97-AF65-F5344CB8AC3E}">
        <p14:creationId xmlns:p14="http://schemas.microsoft.com/office/powerpoint/2010/main" val="38218329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In the teaching profession, there really are not enough mirrors</a:t>
            </a:r>
            <a:endParaRPr lang="en-US" dirty="0"/>
          </a:p>
        </p:txBody>
      </p:sp>
      <p:sp>
        <p:nvSpPr>
          <p:cNvPr id="3" name="Content Placeholder 2"/>
          <p:cNvSpPr>
            <a:spLocks noGrp="1"/>
          </p:cNvSpPr>
          <p:nvPr>
            <p:ph idx="1"/>
          </p:nvPr>
        </p:nvSpPr>
        <p:spPr>
          <a:xfrm>
            <a:off x="644658" y="1414710"/>
            <a:ext cx="10934102" cy="4767567"/>
          </a:xfrm>
        </p:spPr>
        <p:txBody>
          <a:bodyPr anchor="ctr">
            <a:normAutofit fontScale="62500" lnSpcReduction="20000"/>
          </a:bodyPr>
          <a:lstStyle/>
          <a:p>
            <a:pPr marL="0" indent="0">
              <a:buNone/>
            </a:pPr>
            <a:endParaRPr lang="en-US" sz="2800" i="1" dirty="0" smtClean="0"/>
          </a:p>
          <a:p>
            <a:pPr marL="0" indent="0">
              <a:buNone/>
            </a:pPr>
            <a:r>
              <a:rPr lang="en-US" sz="4000" i="1" dirty="0" smtClean="0"/>
              <a:t>“It’s really important that students have </a:t>
            </a:r>
          </a:p>
          <a:p>
            <a:pPr marL="0" indent="0">
              <a:buNone/>
            </a:pPr>
            <a:r>
              <a:rPr lang="en-US" sz="4000" i="1" dirty="0" smtClean="0"/>
              <a:t>people who reflect back to them their language, </a:t>
            </a:r>
          </a:p>
          <a:p>
            <a:pPr marL="0" indent="0">
              <a:buNone/>
            </a:pPr>
            <a:r>
              <a:rPr lang="en-US" sz="4000" i="1" dirty="0" smtClean="0"/>
              <a:t>their culture, their ethnicity, their religion. </a:t>
            </a:r>
          </a:p>
          <a:p>
            <a:pPr marL="0" indent="0">
              <a:buNone/>
            </a:pPr>
            <a:r>
              <a:rPr lang="en-US" sz="4000" i="1" dirty="0" smtClean="0"/>
              <a:t>It doesn’t mean that all of the people in </a:t>
            </a:r>
          </a:p>
          <a:p>
            <a:pPr marL="0" indent="0">
              <a:buNone/>
            </a:pPr>
            <a:r>
              <a:rPr lang="en-US" sz="4000" i="1" dirty="0" smtClean="0"/>
              <a:t>their lives have to do that mirroring, but they </a:t>
            </a:r>
          </a:p>
          <a:p>
            <a:pPr marL="0" indent="0">
              <a:buNone/>
            </a:pPr>
            <a:r>
              <a:rPr lang="en-US" sz="4000" i="1" dirty="0" smtClean="0"/>
              <a:t>should have some. And we know that in the </a:t>
            </a:r>
          </a:p>
          <a:p>
            <a:pPr marL="0" indent="0">
              <a:buNone/>
            </a:pPr>
            <a:r>
              <a:rPr lang="en-US" sz="4000" i="1" dirty="0" smtClean="0"/>
              <a:t>teaching profession, there really are not </a:t>
            </a:r>
          </a:p>
          <a:p>
            <a:pPr marL="0" indent="0">
              <a:buNone/>
            </a:pPr>
            <a:r>
              <a:rPr lang="en-US" sz="4000" i="1" dirty="0" smtClean="0"/>
              <a:t>enough mirrors.”</a:t>
            </a:r>
          </a:p>
          <a:p>
            <a:pPr marL="0" indent="0">
              <a:lnSpc>
                <a:spcPct val="100000"/>
              </a:lnSpc>
              <a:buNone/>
            </a:pPr>
            <a:endParaRPr lang="en-US" sz="1400" i="1" dirty="0"/>
          </a:p>
          <a:p>
            <a:pPr marL="0" indent="0">
              <a:lnSpc>
                <a:spcPct val="120000"/>
              </a:lnSpc>
              <a:spcBef>
                <a:spcPts val="0"/>
              </a:spcBef>
              <a:buNone/>
            </a:pPr>
            <a:r>
              <a:rPr lang="en-US" sz="2500" i="1" dirty="0" smtClean="0"/>
              <a:t>Where Are All the Teachers of Color?</a:t>
            </a:r>
          </a:p>
          <a:p>
            <a:pPr marL="0" indent="0">
              <a:lnSpc>
                <a:spcPct val="120000"/>
              </a:lnSpc>
              <a:spcBef>
                <a:spcPts val="0"/>
              </a:spcBef>
              <a:buNone/>
            </a:pPr>
            <a:r>
              <a:rPr lang="en-US" sz="2500" i="1" dirty="0" smtClean="0"/>
              <a:t>Harvard Ed Magazine, Summer 2016</a:t>
            </a:r>
          </a:p>
          <a:p>
            <a:pPr marL="0" indent="0">
              <a:lnSpc>
                <a:spcPct val="120000"/>
              </a:lnSpc>
              <a:spcBef>
                <a:spcPts val="0"/>
              </a:spcBef>
              <a:buNone/>
            </a:pPr>
            <a:r>
              <a:rPr lang="en-US" sz="2500" i="1" dirty="0" smtClean="0"/>
              <a:t>Sarah </a:t>
            </a:r>
            <a:r>
              <a:rPr lang="en-US" sz="2500" i="1" dirty="0" err="1" smtClean="0"/>
              <a:t>Leibel</a:t>
            </a:r>
            <a:r>
              <a:rPr lang="en-US" sz="2500" i="1" dirty="0" smtClean="0"/>
              <a:t>, Harvard Teaching Fellows Recruiter</a:t>
            </a:r>
          </a:p>
        </p:txBody>
      </p:sp>
      <p:pic>
        <p:nvPicPr>
          <p:cNvPr id="4" name="Picture 3"/>
          <p:cNvPicPr>
            <a:picLocks noChangeAspect="1"/>
          </p:cNvPicPr>
          <p:nvPr/>
        </p:nvPicPr>
        <p:blipFill>
          <a:blip r:embed="rId3"/>
          <a:stretch>
            <a:fillRect/>
          </a:stretch>
        </p:blipFill>
        <p:spPr>
          <a:xfrm>
            <a:off x="7059824" y="1657585"/>
            <a:ext cx="4952648" cy="3875985"/>
          </a:xfrm>
          <a:prstGeom prst="rect">
            <a:avLst/>
          </a:prstGeom>
        </p:spPr>
      </p:pic>
    </p:spTree>
    <p:extLst>
      <p:ext uri="{BB962C8B-B14F-4D97-AF65-F5344CB8AC3E}">
        <p14:creationId xmlns:p14="http://schemas.microsoft.com/office/powerpoint/2010/main" val="33870151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In Connecticut, the </a:t>
            </a:r>
            <a:r>
              <a:rPr lang="en-US" dirty="0"/>
              <a:t>gap between students of color and </a:t>
            </a:r>
            <a:r>
              <a:rPr lang="en-US" dirty="0" smtClean="0"/>
              <a:t/>
            </a:r>
            <a:br>
              <a:rPr lang="en-US" dirty="0" smtClean="0"/>
            </a:br>
            <a:r>
              <a:rPr lang="en-US" dirty="0" smtClean="0"/>
              <a:t>teachers </a:t>
            </a:r>
            <a:r>
              <a:rPr lang="en-US" dirty="0"/>
              <a:t>of color </a:t>
            </a:r>
            <a:r>
              <a:rPr lang="en-US" dirty="0" smtClean="0"/>
              <a:t>has </a:t>
            </a:r>
            <a:r>
              <a:rPr lang="en-US" dirty="0"/>
              <a:t>widened over </a:t>
            </a:r>
            <a:r>
              <a:rPr lang="en-US" dirty="0" smtClean="0"/>
              <a:t>time</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683382994"/>
              </p:ext>
            </p:extLst>
          </p:nvPr>
        </p:nvGraphicFramePr>
        <p:xfrm>
          <a:off x="268717" y="1623250"/>
          <a:ext cx="11654566" cy="4269549"/>
        </p:xfrm>
        <a:graphic>
          <a:graphicData uri="http://schemas.openxmlformats.org/drawingml/2006/table">
            <a:tbl>
              <a:tblPr firstRow="1" firstCol="1" bandRow="1">
                <a:tableStyleId>{5C22544A-7EE6-4342-B048-85BDC9FD1C3A}</a:tableStyleId>
              </a:tblPr>
              <a:tblGrid>
                <a:gridCol w="3013932"/>
                <a:gridCol w="1882886"/>
                <a:gridCol w="1728128"/>
                <a:gridCol w="1676540"/>
                <a:gridCol w="1676540"/>
                <a:gridCol w="1676540"/>
              </a:tblGrid>
              <a:tr h="657266">
                <a:tc>
                  <a:txBody>
                    <a:bodyPr/>
                    <a:lstStyle/>
                    <a:p>
                      <a:pPr marL="0" marR="0" algn="ctr">
                        <a:spcBef>
                          <a:spcPts val="0"/>
                        </a:spcBef>
                        <a:spcAft>
                          <a:spcPts val="0"/>
                        </a:spcAft>
                      </a:pPr>
                      <a:endParaRPr lang="en-US" sz="2000" dirty="0">
                        <a:effectLst/>
                        <a:latin typeface="Calibri" charset="0"/>
                        <a:ea typeface="Calibri" charset="0"/>
                        <a:cs typeface="Times New Roman" charset="0"/>
                      </a:endParaRPr>
                    </a:p>
                  </a:txBody>
                  <a:tcPr marL="68580" marR="68580" marT="0" marB="0" anchor="ctr">
                    <a:solidFill>
                      <a:schemeClr val="accent1"/>
                    </a:solidFill>
                  </a:tcPr>
                </a:tc>
                <a:tc>
                  <a:txBody>
                    <a:bodyPr/>
                    <a:lstStyle/>
                    <a:p>
                      <a:pPr marL="0" marR="0" algn="ctr">
                        <a:spcBef>
                          <a:spcPts val="0"/>
                        </a:spcBef>
                        <a:spcAft>
                          <a:spcPts val="0"/>
                        </a:spcAft>
                      </a:pPr>
                      <a:r>
                        <a:rPr lang="en-US" sz="2000" dirty="0">
                          <a:effectLst/>
                        </a:rPr>
                        <a:t>2011-12</a:t>
                      </a:r>
                      <a:endParaRPr lang="en-US" sz="2000" dirty="0">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2000" dirty="0">
                          <a:effectLst/>
                        </a:rPr>
                        <a:t>2012-13</a:t>
                      </a:r>
                      <a:endParaRPr lang="en-US" sz="2000" dirty="0">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2000" dirty="0">
                          <a:effectLst/>
                        </a:rPr>
                        <a:t>2013-14</a:t>
                      </a:r>
                      <a:endParaRPr lang="en-US" sz="2000" dirty="0">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2000" dirty="0" smtClean="0">
                          <a:effectLst/>
                          <a:latin typeface="Calibri" charset="0"/>
                          <a:ea typeface="Calibri" charset="0"/>
                          <a:cs typeface="Times New Roman" charset="0"/>
                        </a:rPr>
                        <a:t>2014-15</a:t>
                      </a:r>
                      <a:endParaRPr lang="en-US" sz="2000" dirty="0">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2000" dirty="0" smtClean="0">
                          <a:effectLst/>
                          <a:latin typeface="Calibri" charset="0"/>
                          <a:ea typeface="Calibri" charset="0"/>
                          <a:cs typeface="Times New Roman" charset="0"/>
                        </a:rPr>
                        <a:t>2015-16</a:t>
                      </a:r>
                      <a:endParaRPr lang="en-US" sz="2000" dirty="0">
                        <a:effectLst/>
                        <a:latin typeface="Calibri" charset="0"/>
                        <a:ea typeface="Calibri" charset="0"/>
                        <a:cs typeface="Times New Roman" charset="0"/>
                      </a:endParaRPr>
                    </a:p>
                  </a:txBody>
                  <a:tcPr marL="68580" marR="68580" marT="0" marB="0" anchor="ctr"/>
                </a:tc>
              </a:tr>
              <a:tr h="469914">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CT EDUCATORS</a:t>
                      </a:r>
                      <a:endParaRPr lang="en-US" sz="2000" dirty="0" smtClean="0">
                        <a:effectLst/>
                        <a:latin typeface="Calibri" charset="0"/>
                        <a:ea typeface="Calibri" charset="0"/>
                        <a:cs typeface="Times New Roman" charset="0"/>
                      </a:endParaRPr>
                    </a:p>
                  </a:txBody>
                  <a:tcPr marL="68580" marR="68580" marT="0" marB="0" anchor="ctr">
                    <a:solidFill>
                      <a:schemeClr val="tx2"/>
                    </a:solidFill>
                  </a:tcPr>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tc>
              </a:tr>
              <a:tr h="657266">
                <a:tc>
                  <a:txBody>
                    <a:bodyPr/>
                    <a:lstStyle/>
                    <a:p>
                      <a:pPr marL="0" marR="0" algn="ctr">
                        <a:spcBef>
                          <a:spcPts val="0"/>
                        </a:spcBef>
                        <a:spcAft>
                          <a:spcPts val="0"/>
                        </a:spcAft>
                      </a:pPr>
                      <a:r>
                        <a:rPr lang="en-US" sz="2000" dirty="0">
                          <a:effectLst/>
                        </a:rPr>
                        <a:t>% Minority </a:t>
                      </a:r>
                      <a:endParaRPr lang="en-US" sz="2000" dirty="0">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2000" dirty="0">
                          <a:effectLst/>
                        </a:rPr>
                        <a:t>8%</a:t>
                      </a:r>
                      <a:endParaRPr lang="en-US" sz="2000" dirty="0">
                        <a:effectLst/>
                        <a:latin typeface="Calibri" charset="0"/>
                        <a:ea typeface="Calibri" charset="0"/>
                        <a:cs typeface="Times New Roman" charset="0"/>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8.1%</a:t>
                      </a:r>
                      <a:endParaRPr lang="en-US" sz="2000" dirty="0">
                        <a:effectLst/>
                        <a:latin typeface="Calibri" charset="0"/>
                        <a:ea typeface="Calibri" charset="0"/>
                        <a:cs typeface="Times New Roman" charset="0"/>
                      </a:endParaRPr>
                    </a:p>
                  </a:txBody>
                  <a:tcPr marL="68580" marR="68580" marT="0" marB="0" anchor="ctr">
                    <a:solidFill>
                      <a:schemeClr val="bg1"/>
                    </a:solidFill>
                  </a:tcPr>
                </a:tc>
                <a:tc>
                  <a:txBody>
                    <a:bodyPr/>
                    <a:lstStyle/>
                    <a:p>
                      <a:pPr marL="0" marR="0" algn="ctr">
                        <a:spcBef>
                          <a:spcPts val="0"/>
                        </a:spcBef>
                        <a:spcAft>
                          <a:spcPts val="0"/>
                        </a:spcAft>
                      </a:pPr>
                      <a:r>
                        <a:rPr lang="en-US" sz="2000" dirty="0">
                          <a:effectLst/>
                        </a:rPr>
                        <a:t>8.3%</a:t>
                      </a:r>
                      <a:endParaRPr lang="en-US" sz="2000" dirty="0">
                        <a:effectLst/>
                        <a:latin typeface="Calibri" charset="0"/>
                        <a:ea typeface="Calibri" charset="0"/>
                        <a:cs typeface="Times New Roman" charset="0"/>
                      </a:endParaRPr>
                    </a:p>
                  </a:txBody>
                  <a:tcPr marL="68580" marR="68580" marT="0" marB="0" anchor="ctr">
                    <a:solidFill>
                      <a:schemeClr val="bg1"/>
                    </a:solidFill>
                  </a:tcPr>
                </a:tc>
                <a:tc>
                  <a:txBody>
                    <a:bodyPr/>
                    <a:lstStyle/>
                    <a:p>
                      <a:pPr marL="0" marR="0" algn="ctr">
                        <a:spcBef>
                          <a:spcPts val="0"/>
                        </a:spcBef>
                        <a:spcAft>
                          <a:spcPts val="0"/>
                        </a:spcAft>
                      </a:pPr>
                      <a:r>
                        <a:rPr lang="en-US" sz="2000" dirty="0" smtClean="0">
                          <a:effectLst/>
                          <a:latin typeface="Calibri" charset="0"/>
                          <a:ea typeface="Calibri" charset="0"/>
                          <a:cs typeface="Times New Roman" charset="0"/>
                        </a:rPr>
                        <a:t>8.2%</a:t>
                      </a:r>
                      <a:endParaRPr lang="en-US" sz="2000" dirty="0">
                        <a:effectLst/>
                        <a:latin typeface="Calibri" charset="0"/>
                        <a:ea typeface="Calibri" charset="0"/>
                        <a:cs typeface="Times New Roman" charset="0"/>
                      </a:endParaRPr>
                    </a:p>
                  </a:txBody>
                  <a:tcPr marL="68580" marR="68580" marT="0" marB="0" anchor="ctr">
                    <a:solidFill>
                      <a:schemeClr val="bg1"/>
                    </a:solidFill>
                  </a:tcPr>
                </a:tc>
                <a:tc>
                  <a:txBody>
                    <a:bodyPr/>
                    <a:lstStyle/>
                    <a:p>
                      <a:pPr marL="0" marR="0" algn="ctr">
                        <a:spcBef>
                          <a:spcPts val="0"/>
                        </a:spcBef>
                        <a:spcAft>
                          <a:spcPts val="0"/>
                        </a:spcAft>
                      </a:pPr>
                      <a:r>
                        <a:rPr lang="en-US" sz="2000" dirty="0" smtClean="0">
                          <a:effectLst/>
                          <a:latin typeface="Calibri" charset="0"/>
                          <a:ea typeface="Calibri" charset="0"/>
                          <a:cs typeface="Times New Roman" charset="0"/>
                        </a:rPr>
                        <a:t>8.3%</a:t>
                      </a:r>
                      <a:endParaRPr lang="en-US" sz="2000" dirty="0">
                        <a:effectLst/>
                        <a:latin typeface="Calibri" charset="0"/>
                        <a:ea typeface="Calibri" charset="0"/>
                        <a:cs typeface="Times New Roman" charset="0"/>
                      </a:endParaRPr>
                    </a:p>
                  </a:txBody>
                  <a:tcPr marL="68580" marR="68580" marT="0" marB="0" anchor="ctr">
                    <a:solidFill>
                      <a:schemeClr val="bg1"/>
                    </a:solidFill>
                  </a:tcPr>
                </a:tc>
              </a:tr>
              <a:tr h="475224">
                <a:tc gridSpan="6">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000" dirty="0" smtClean="0">
                          <a:effectLst/>
                        </a:rPr>
                        <a:t>CT STUDENTS</a:t>
                      </a:r>
                      <a:endParaRPr lang="en-US" sz="2000" dirty="0">
                        <a:effectLst/>
                        <a:latin typeface="Calibri" charset="0"/>
                        <a:ea typeface="Calibri" charset="0"/>
                        <a:cs typeface="Times New Roman" charset="0"/>
                      </a:endParaRPr>
                    </a:p>
                  </a:txBody>
                  <a:tcPr marL="68580" marR="68580" marT="0" marB="0" anchor="ctr">
                    <a:solidFill>
                      <a:schemeClr val="tx2"/>
                    </a:solidFill>
                  </a:tcPr>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solidFill>
                      <a:srgbClr val="FFFF00"/>
                    </a:solidFill>
                  </a:tcPr>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solidFill>
                      <a:srgbClr val="FFFF00"/>
                    </a:solidFill>
                  </a:tcPr>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solidFill>
                      <a:srgbClr val="FFFF00"/>
                    </a:solidFill>
                  </a:tcPr>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solidFill>
                      <a:srgbClr val="FFFF00"/>
                    </a:solidFill>
                  </a:tcPr>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solidFill>
                      <a:srgbClr val="FFFF00"/>
                    </a:solidFill>
                  </a:tcPr>
                </a:tc>
              </a:tr>
              <a:tr h="766958">
                <a:tc>
                  <a:txBody>
                    <a:bodyPr/>
                    <a:lstStyle/>
                    <a:p>
                      <a:pPr marL="0" marR="0" algn="ctr">
                        <a:spcBef>
                          <a:spcPts val="0"/>
                        </a:spcBef>
                        <a:spcAft>
                          <a:spcPts val="0"/>
                        </a:spcAft>
                      </a:pPr>
                      <a:r>
                        <a:rPr lang="en-US" sz="2000" dirty="0">
                          <a:effectLst/>
                        </a:rPr>
                        <a:t>% Minority </a:t>
                      </a:r>
                      <a:endParaRPr lang="en-US" sz="2000" dirty="0">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2000" dirty="0">
                          <a:effectLst/>
                        </a:rPr>
                        <a:t>39.5%</a:t>
                      </a:r>
                      <a:endParaRPr lang="en-US" sz="2000" dirty="0">
                        <a:effectLst/>
                        <a:latin typeface="Calibri" charset="0"/>
                        <a:ea typeface="Calibri" charset="0"/>
                        <a:cs typeface="Times New Roman" charset="0"/>
                      </a:endParaRPr>
                    </a:p>
                  </a:txBody>
                  <a:tcPr marL="68580" marR="68580" marT="0" marB="0" anchor="ctr">
                    <a:noFill/>
                  </a:tcPr>
                </a:tc>
                <a:tc>
                  <a:txBody>
                    <a:bodyPr/>
                    <a:lstStyle/>
                    <a:p>
                      <a:pPr marL="0" marR="0" algn="ctr">
                        <a:spcBef>
                          <a:spcPts val="0"/>
                        </a:spcBef>
                        <a:spcAft>
                          <a:spcPts val="0"/>
                        </a:spcAft>
                      </a:pPr>
                      <a:r>
                        <a:rPr lang="en-US" sz="2000" dirty="0">
                          <a:effectLst/>
                        </a:rPr>
                        <a:t>40.6%</a:t>
                      </a:r>
                      <a:endParaRPr lang="en-US" sz="2000" dirty="0">
                        <a:effectLst/>
                        <a:latin typeface="Calibri" charset="0"/>
                        <a:ea typeface="Calibri" charset="0"/>
                        <a:cs typeface="Times New Roman" charset="0"/>
                      </a:endParaRPr>
                    </a:p>
                  </a:txBody>
                  <a:tcPr marL="68580" marR="68580" marT="0" marB="0" anchor="ctr">
                    <a:noFill/>
                  </a:tcPr>
                </a:tc>
                <a:tc>
                  <a:txBody>
                    <a:bodyPr/>
                    <a:lstStyle/>
                    <a:p>
                      <a:pPr marL="0" marR="0" algn="ctr">
                        <a:spcBef>
                          <a:spcPts val="0"/>
                        </a:spcBef>
                        <a:spcAft>
                          <a:spcPts val="0"/>
                        </a:spcAft>
                      </a:pPr>
                      <a:r>
                        <a:rPr lang="en-US" sz="2000" dirty="0" smtClean="0">
                          <a:effectLst/>
                        </a:rPr>
                        <a:t>41.6</a:t>
                      </a:r>
                      <a:r>
                        <a:rPr lang="en-US" sz="2000" dirty="0">
                          <a:effectLst/>
                        </a:rPr>
                        <a:t>%</a:t>
                      </a:r>
                      <a:endParaRPr lang="en-US" sz="2000" dirty="0">
                        <a:effectLst/>
                        <a:latin typeface="Calibri" charset="0"/>
                        <a:ea typeface="Calibri" charset="0"/>
                        <a:cs typeface="Times New Roman" charset="0"/>
                      </a:endParaRPr>
                    </a:p>
                  </a:txBody>
                  <a:tcPr marL="68580" marR="68580" marT="0" marB="0" anchor="ctr">
                    <a:noFill/>
                  </a:tcPr>
                </a:tc>
                <a:tc>
                  <a:txBody>
                    <a:bodyPr/>
                    <a:lstStyle/>
                    <a:p>
                      <a:pPr marL="0" marR="0" algn="ctr">
                        <a:spcBef>
                          <a:spcPts val="0"/>
                        </a:spcBef>
                        <a:spcAft>
                          <a:spcPts val="0"/>
                        </a:spcAft>
                      </a:pPr>
                      <a:r>
                        <a:rPr lang="en-US" sz="2000" dirty="0" smtClean="0">
                          <a:effectLst/>
                        </a:rPr>
                        <a:t>42.8%</a:t>
                      </a:r>
                      <a:endParaRPr lang="en-US" sz="2000" dirty="0">
                        <a:effectLst/>
                        <a:latin typeface="Calibri" charset="0"/>
                        <a:ea typeface="Calibri" charset="0"/>
                        <a:cs typeface="Times New Roman" charset="0"/>
                      </a:endParaRPr>
                    </a:p>
                  </a:txBody>
                  <a:tcPr marL="68580" marR="68580" marT="0" marB="0" anchor="ctr">
                    <a:noFill/>
                  </a:tcPr>
                </a:tc>
                <a:tc>
                  <a:txBody>
                    <a:bodyPr/>
                    <a:lstStyle/>
                    <a:p>
                      <a:pPr marL="0" marR="0" algn="ctr">
                        <a:spcBef>
                          <a:spcPts val="0"/>
                        </a:spcBef>
                        <a:spcAft>
                          <a:spcPts val="0"/>
                        </a:spcAft>
                      </a:pPr>
                      <a:r>
                        <a:rPr lang="en-US" sz="2000" dirty="0" smtClean="0">
                          <a:effectLst/>
                          <a:latin typeface="Calibri" charset="0"/>
                          <a:ea typeface="Calibri" charset="0"/>
                          <a:cs typeface="Times New Roman" charset="0"/>
                        </a:rPr>
                        <a:t>44.0%</a:t>
                      </a:r>
                      <a:endParaRPr lang="en-US" sz="2000" dirty="0">
                        <a:effectLst/>
                        <a:latin typeface="Calibri" charset="0"/>
                        <a:ea typeface="Calibri" charset="0"/>
                        <a:cs typeface="Times New Roman" charset="0"/>
                      </a:endParaRPr>
                    </a:p>
                  </a:txBody>
                  <a:tcPr marL="68580" marR="68580" marT="0" marB="0" anchor="ctr">
                    <a:noFill/>
                  </a:tcPr>
                </a:tc>
              </a:tr>
              <a:tr h="475963">
                <a:tc gridSpan="6">
                  <a:txBody>
                    <a:bodyPr/>
                    <a:lstStyle/>
                    <a:p>
                      <a:pPr marL="0" marR="0" algn="ctr">
                        <a:spcBef>
                          <a:spcPts val="0"/>
                        </a:spcBef>
                        <a:spcAft>
                          <a:spcPts val="0"/>
                        </a:spcAft>
                      </a:pPr>
                      <a:r>
                        <a:rPr lang="en-US" sz="2000" dirty="0" smtClean="0">
                          <a:solidFill>
                            <a:schemeClr val="bg1"/>
                          </a:solidFill>
                          <a:effectLst/>
                          <a:latin typeface="Calibri" charset="0"/>
                          <a:ea typeface="Calibri" charset="0"/>
                          <a:cs typeface="Times New Roman" charset="0"/>
                        </a:rPr>
                        <a:t>GAP</a:t>
                      </a:r>
                      <a:r>
                        <a:rPr lang="en-US" sz="2000" baseline="0" dirty="0" smtClean="0">
                          <a:solidFill>
                            <a:schemeClr val="bg1"/>
                          </a:solidFill>
                          <a:effectLst/>
                          <a:latin typeface="Calibri" charset="0"/>
                          <a:ea typeface="Calibri" charset="0"/>
                          <a:cs typeface="Times New Roman" charset="0"/>
                        </a:rPr>
                        <a:t> BETWEEN % MINORITY EDUCATORS AND STUDENTS</a:t>
                      </a:r>
                      <a:endParaRPr lang="en-US" sz="2000" dirty="0">
                        <a:solidFill>
                          <a:schemeClr val="bg1"/>
                        </a:solidFill>
                        <a:effectLst/>
                        <a:latin typeface="Calibri" charset="0"/>
                        <a:ea typeface="Calibri" charset="0"/>
                        <a:cs typeface="Times New Roman" charset="0"/>
                      </a:endParaRPr>
                    </a:p>
                  </a:txBody>
                  <a:tcPr marL="68580" marR="68580" marT="0" marB="0" anchor="ctr">
                    <a:solidFill>
                      <a:schemeClr val="tx2"/>
                    </a:solidFill>
                  </a:tcPr>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solidFill>
                      <a:srgbClr val="FFFF00"/>
                    </a:solidFill>
                  </a:tcPr>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solidFill>
                      <a:srgbClr val="FFFF00"/>
                    </a:solidFill>
                  </a:tcPr>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solidFill>
                      <a:srgbClr val="FFFF00"/>
                    </a:solidFill>
                  </a:tcPr>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solidFill>
                      <a:srgbClr val="FFFF00"/>
                    </a:solidFill>
                  </a:tcPr>
                </a:tc>
                <a:tc hMerge="1">
                  <a:txBody>
                    <a:bodyPr/>
                    <a:lstStyle/>
                    <a:p>
                      <a:pPr marL="0" marR="0">
                        <a:spcBef>
                          <a:spcPts val="0"/>
                        </a:spcBef>
                        <a:spcAft>
                          <a:spcPts val="0"/>
                        </a:spcAft>
                      </a:pPr>
                      <a:endParaRPr lang="en-US" sz="1800" dirty="0">
                        <a:effectLst/>
                        <a:latin typeface="Calibri" charset="0"/>
                        <a:ea typeface="Calibri" charset="0"/>
                        <a:cs typeface="Times New Roman" charset="0"/>
                      </a:endParaRPr>
                    </a:p>
                  </a:txBody>
                  <a:tcPr marL="68580" marR="68580" marT="0" marB="0">
                    <a:solidFill>
                      <a:srgbClr val="FFFF00"/>
                    </a:solidFill>
                  </a:tcPr>
                </a:tc>
              </a:tr>
              <a:tr h="766958">
                <a:tc>
                  <a:txBody>
                    <a:bodyPr/>
                    <a:lstStyle/>
                    <a:p>
                      <a:pPr marL="0" marR="0" algn="ctr">
                        <a:spcBef>
                          <a:spcPts val="0"/>
                        </a:spcBef>
                        <a:spcAft>
                          <a:spcPts val="0"/>
                        </a:spcAft>
                      </a:pPr>
                      <a:endParaRPr lang="en-US" sz="2000" dirty="0">
                        <a:effectLst/>
                        <a:latin typeface="Calibri" charset="0"/>
                        <a:ea typeface="Calibri" charset="0"/>
                        <a:cs typeface="Times New Roman" charset="0"/>
                      </a:endParaRPr>
                    </a:p>
                  </a:txBody>
                  <a:tcPr marL="68580" marR="68580" marT="0" marB="0" anchor="ctr"/>
                </a:tc>
                <a:tc>
                  <a:txBody>
                    <a:bodyPr/>
                    <a:lstStyle/>
                    <a:p>
                      <a:pPr marL="0" marR="0" algn="ctr">
                        <a:spcBef>
                          <a:spcPts val="0"/>
                        </a:spcBef>
                        <a:spcAft>
                          <a:spcPts val="0"/>
                        </a:spcAft>
                      </a:pPr>
                      <a:r>
                        <a:rPr lang="en-US" sz="2000" b="1" dirty="0" smtClean="0">
                          <a:effectLst/>
                          <a:latin typeface="Calibri" charset="0"/>
                          <a:ea typeface="Calibri" charset="0"/>
                          <a:cs typeface="Times New Roman" charset="0"/>
                        </a:rPr>
                        <a:t>31.5%</a:t>
                      </a:r>
                      <a:endParaRPr lang="en-US" sz="2000" b="1" dirty="0">
                        <a:effectLst/>
                        <a:latin typeface="Calibri" charset="0"/>
                        <a:ea typeface="Calibri" charset="0"/>
                        <a:cs typeface="Times New Roman" charset="0"/>
                      </a:endParaRPr>
                    </a:p>
                  </a:txBody>
                  <a:tcPr marL="68580" marR="68580" marT="0" marB="0" anchor="ctr">
                    <a:solidFill>
                      <a:srgbClr val="FF0000"/>
                    </a:solidFill>
                  </a:tcPr>
                </a:tc>
                <a:tc>
                  <a:txBody>
                    <a:bodyPr/>
                    <a:lstStyle/>
                    <a:p>
                      <a:pPr marL="0" marR="0" algn="ctr">
                        <a:spcBef>
                          <a:spcPts val="0"/>
                        </a:spcBef>
                        <a:spcAft>
                          <a:spcPts val="0"/>
                        </a:spcAft>
                      </a:pPr>
                      <a:r>
                        <a:rPr lang="en-US" sz="2000" b="1" dirty="0" smtClean="0">
                          <a:effectLst/>
                          <a:latin typeface="Calibri" charset="0"/>
                          <a:ea typeface="Calibri" charset="0"/>
                          <a:cs typeface="Times New Roman" charset="0"/>
                        </a:rPr>
                        <a:t>32.5%</a:t>
                      </a:r>
                      <a:endParaRPr lang="en-US" sz="2000" b="1" dirty="0">
                        <a:effectLst/>
                        <a:latin typeface="Calibri" charset="0"/>
                        <a:ea typeface="Calibri" charset="0"/>
                        <a:cs typeface="Times New Roman" charset="0"/>
                      </a:endParaRPr>
                    </a:p>
                  </a:txBody>
                  <a:tcPr marL="68580" marR="68580" marT="0" marB="0" anchor="ctr">
                    <a:solidFill>
                      <a:srgbClr val="FF0000"/>
                    </a:solidFill>
                  </a:tcPr>
                </a:tc>
                <a:tc>
                  <a:txBody>
                    <a:bodyPr/>
                    <a:lstStyle/>
                    <a:p>
                      <a:pPr marL="0" marR="0" algn="ctr">
                        <a:spcBef>
                          <a:spcPts val="0"/>
                        </a:spcBef>
                        <a:spcAft>
                          <a:spcPts val="0"/>
                        </a:spcAft>
                      </a:pPr>
                      <a:r>
                        <a:rPr lang="en-US" sz="2000" b="1" dirty="0" smtClean="0">
                          <a:effectLst/>
                          <a:latin typeface="Calibri" charset="0"/>
                          <a:ea typeface="Calibri" charset="0"/>
                          <a:cs typeface="Times New Roman" charset="0"/>
                        </a:rPr>
                        <a:t>33.3%</a:t>
                      </a:r>
                      <a:endParaRPr lang="en-US" sz="2000" b="1" dirty="0">
                        <a:effectLst/>
                        <a:latin typeface="Calibri" charset="0"/>
                        <a:ea typeface="Calibri" charset="0"/>
                        <a:cs typeface="Times New Roman" charset="0"/>
                      </a:endParaRPr>
                    </a:p>
                  </a:txBody>
                  <a:tcPr marL="68580" marR="68580" marT="0" marB="0" anchor="ctr">
                    <a:solidFill>
                      <a:srgbClr val="FF0000"/>
                    </a:solidFill>
                  </a:tcPr>
                </a:tc>
                <a:tc>
                  <a:txBody>
                    <a:bodyPr/>
                    <a:lstStyle/>
                    <a:p>
                      <a:pPr marL="0" marR="0" algn="ctr">
                        <a:spcBef>
                          <a:spcPts val="0"/>
                        </a:spcBef>
                        <a:spcAft>
                          <a:spcPts val="0"/>
                        </a:spcAft>
                      </a:pPr>
                      <a:r>
                        <a:rPr lang="en-US" sz="2000" b="1" dirty="0" smtClean="0">
                          <a:effectLst/>
                          <a:latin typeface="Calibri" charset="0"/>
                          <a:ea typeface="Calibri" charset="0"/>
                          <a:cs typeface="Times New Roman" charset="0"/>
                        </a:rPr>
                        <a:t>34.6%</a:t>
                      </a:r>
                      <a:endParaRPr lang="en-US" sz="2000" b="1" dirty="0">
                        <a:effectLst/>
                        <a:latin typeface="Calibri" charset="0"/>
                        <a:ea typeface="Calibri" charset="0"/>
                        <a:cs typeface="Times New Roman" charset="0"/>
                      </a:endParaRPr>
                    </a:p>
                  </a:txBody>
                  <a:tcPr marL="68580" marR="68580" marT="0" marB="0" anchor="ctr">
                    <a:solidFill>
                      <a:srgbClr val="FF0000"/>
                    </a:solidFill>
                  </a:tcPr>
                </a:tc>
                <a:tc>
                  <a:txBody>
                    <a:bodyPr/>
                    <a:lstStyle/>
                    <a:p>
                      <a:pPr marL="0" marR="0" algn="ctr">
                        <a:spcBef>
                          <a:spcPts val="0"/>
                        </a:spcBef>
                        <a:spcAft>
                          <a:spcPts val="0"/>
                        </a:spcAft>
                      </a:pPr>
                      <a:r>
                        <a:rPr lang="en-US" sz="2000" b="1" dirty="0" smtClean="0">
                          <a:effectLst/>
                          <a:latin typeface="Calibri" charset="0"/>
                          <a:ea typeface="Calibri" charset="0"/>
                          <a:cs typeface="Times New Roman" charset="0"/>
                        </a:rPr>
                        <a:t>35.8%</a:t>
                      </a:r>
                      <a:endParaRPr lang="en-US" sz="2000" b="1" dirty="0">
                        <a:effectLst/>
                        <a:latin typeface="Calibri" charset="0"/>
                        <a:ea typeface="Calibri" charset="0"/>
                        <a:cs typeface="Times New Roman" charset="0"/>
                      </a:endParaRPr>
                    </a:p>
                  </a:txBody>
                  <a:tcPr marL="68580" marR="68580" marT="0" marB="0" anchor="ctr">
                    <a:solidFill>
                      <a:srgbClr val="FF0000"/>
                    </a:solidFill>
                  </a:tcPr>
                </a:tc>
              </a:tr>
            </a:tbl>
          </a:graphicData>
        </a:graphic>
      </p:graphicFrame>
    </p:spTree>
    <p:extLst>
      <p:ext uri="{BB962C8B-B14F-4D97-AF65-F5344CB8AC3E}">
        <p14:creationId xmlns:p14="http://schemas.microsoft.com/office/powerpoint/2010/main" val="14985310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T</a:t>
            </a:r>
            <a:r>
              <a:rPr lang="en-US" dirty="0" smtClean="0"/>
              <a:t>he </a:t>
            </a:r>
            <a:r>
              <a:rPr lang="en-US" dirty="0"/>
              <a:t>gap between students of color and teachers of color is widest within the Ed Reform </a:t>
            </a:r>
            <a:r>
              <a:rPr lang="en-US" dirty="0" smtClean="0"/>
              <a:t>Districts</a:t>
            </a:r>
            <a:endParaRPr lang="en-US" dirty="0"/>
          </a:p>
        </p:txBody>
      </p:sp>
      <p:sp>
        <p:nvSpPr>
          <p:cNvPr id="4" name="Content Placeholder 3"/>
          <p:cNvSpPr>
            <a:spLocks noGrp="1"/>
          </p:cNvSpPr>
          <p:nvPr>
            <p:ph idx="1"/>
          </p:nvPr>
        </p:nvSpPr>
        <p:spPr>
          <a:xfrm>
            <a:off x="7014411" y="1878011"/>
            <a:ext cx="4588566" cy="3660775"/>
          </a:xfrm>
          <a:prstGeom prst="rect">
            <a:avLst/>
          </a:prstGeom>
          <a:solidFill>
            <a:schemeClr val="accent3">
              <a:lumMod val="20000"/>
              <a:lumOff val="80000"/>
            </a:schemeClr>
          </a:solidFill>
          <a:ln>
            <a:solidFill>
              <a:srgbClr val="000000"/>
            </a:solidFill>
          </a:ln>
        </p:spPr>
        <p:txBody>
          <a:bodyPr wrap="square" anchor="ctr">
            <a:normAutofit lnSpcReduction="10000"/>
          </a:bodyPr>
          <a:lstStyle/>
          <a:p>
            <a:pPr marL="0" lvl="0" indent="0" algn="ctr">
              <a:lnSpc>
                <a:spcPct val="100000"/>
              </a:lnSpc>
              <a:spcBef>
                <a:spcPts val="0"/>
              </a:spcBef>
              <a:buNone/>
              <a:defRPr/>
            </a:pPr>
            <a:r>
              <a:rPr lang="en-US" sz="2400" dirty="0"/>
              <a:t>The aggregate gap between students of color and teachers of color in Connecticut is 36%, but the gap in the </a:t>
            </a:r>
            <a:r>
              <a:rPr lang="en-US" sz="2400" dirty="0" smtClean="0"/>
              <a:t>Ed Reform districts ranges </a:t>
            </a:r>
            <a:r>
              <a:rPr lang="en-US" sz="2400" dirty="0"/>
              <a:t>from 59% in Meriden to 72% in East Hartford. </a:t>
            </a:r>
            <a:r>
              <a:rPr lang="en-US" sz="2400" dirty="0" smtClean="0"/>
              <a:t>The CSDE would like to focus its efforts on narrowing these gaps in partnership with these districts and other education partners. </a:t>
            </a:r>
            <a:endParaRPr lang="en-US" sz="2400" dirty="0"/>
          </a:p>
        </p:txBody>
      </p:sp>
      <p:graphicFrame>
        <p:nvGraphicFramePr>
          <p:cNvPr id="7" name="Table 6"/>
          <p:cNvGraphicFramePr>
            <a:graphicFrameLocks noGrp="1"/>
          </p:cNvGraphicFramePr>
          <p:nvPr>
            <p:extLst>
              <p:ext uri="{D42A27DB-BD31-4B8C-83A1-F6EECF244321}">
                <p14:modId xmlns:p14="http://schemas.microsoft.com/office/powerpoint/2010/main" val="1003259595"/>
              </p:ext>
            </p:extLst>
          </p:nvPr>
        </p:nvGraphicFramePr>
        <p:xfrm>
          <a:off x="953799" y="1305019"/>
          <a:ext cx="5446644" cy="4806760"/>
        </p:xfrm>
        <a:graphic>
          <a:graphicData uri="http://schemas.openxmlformats.org/drawingml/2006/table">
            <a:tbl>
              <a:tblPr firstRow="1" bandRow="1">
                <a:tableStyleId>{5C22544A-7EE6-4342-B048-85BDC9FD1C3A}</a:tableStyleId>
              </a:tblPr>
              <a:tblGrid>
                <a:gridCol w="1532184"/>
                <a:gridCol w="1549831"/>
                <a:gridCol w="1518834"/>
                <a:gridCol w="845795"/>
              </a:tblGrid>
              <a:tr h="509080">
                <a:tc>
                  <a:txBody>
                    <a:bodyPr/>
                    <a:lstStyle/>
                    <a:p>
                      <a:pPr algn="ctr"/>
                      <a:r>
                        <a:rPr lang="en-US" dirty="0" smtClean="0"/>
                        <a:t>Ed Reform District</a:t>
                      </a:r>
                      <a:endParaRPr lang="en-US" dirty="0"/>
                    </a:p>
                  </a:txBody>
                  <a:tcPr/>
                </a:tc>
                <a:tc>
                  <a:txBody>
                    <a:bodyPr/>
                    <a:lstStyle/>
                    <a:p>
                      <a:pPr algn="ctr"/>
                      <a:r>
                        <a:rPr lang="en-US" dirty="0" smtClean="0"/>
                        <a:t>%</a:t>
                      </a:r>
                      <a:r>
                        <a:rPr lang="en-US" baseline="0" dirty="0" smtClean="0"/>
                        <a:t> Students of Color</a:t>
                      </a:r>
                      <a:endParaRPr lang="en-US" dirty="0"/>
                    </a:p>
                  </a:txBody>
                  <a:tcPr/>
                </a:tc>
                <a:tc>
                  <a:txBody>
                    <a:bodyPr/>
                    <a:lstStyle/>
                    <a:p>
                      <a:pPr algn="ctr"/>
                      <a:r>
                        <a:rPr lang="en-US" dirty="0" smtClean="0"/>
                        <a:t>% Teachers of Color </a:t>
                      </a:r>
                      <a:endParaRPr lang="en-US" dirty="0"/>
                    </a:p>
                  </a:txBody>
                  <a:tcPr/>
                </a:tc>
                <a:tc>
                  <a:txBody>
                    <a:bodyPr/>
                    <a:lstStyle/>
                    <a:p>
                      <a:pPr algn="ctr"/>
                      <a:r>
                        <a:rPr lang="en-US" b="1" u="none" dirty="0" smtClean="0"/>
                        <a:t>%</a:t>
                      </a:r>
                    </a:p>
                    <a:p>
                      <a:pPr algn="ctr"/>
                      <a:r>
                        <a:rPr lang="en-US" b="1" u="none" dirty="0" smtClean="0"/>
                        <a:t>Gap</a:t>
                      </a:r>
                      <a:endParaRPr lang="en-US" b="1" u="none" dirty="0"/>
                    </a:p>
                  </a:txBody>
                  <a:tcPr/>
                </a:tc>
              </a:tr>
              <a:tr h="294943">
                <a:tc>
                  <a:txBody>
                    <a:bodyPr/>
                    <a:lstStyle/>
                    <a:p>
                      <a:r>
                        <a:rPr lang="en-US" b="0" dirty="0" smtClean="0">
                          <a:solidFill>
                            <a:schemeClr val="tx1"/>
                          </a:solidFill>
                        </a:rPr>
                        <a:t>Meriden</a:t>
                      </a:r>
                      <a:endParaRPr lang="en-US" b="0" dirty="0">
                        <a:solidFill>
                          <a:schemeClr val="tx1"/>
                        </a:solidFill>
                      </a:endParaRPr>
                    </a:p>
                  </a:txBody>
                  <a:tcPr/>
                </a:tc>
                <a:tc>
                  <a:txBody>
                    <a:bodyPr/>
                    <a:lstStyle/>
                    <a:p>
                      <a:pPr algn="ctr"/>
                      <a:r>
                        <a:rPr lang="en-US" b="0" dirty="0" smtClean="0">
                          <a:solidFill>
                            <a:schemeClr val="tx1"/>
                          </a:solidFill>
                        </a:rPr>
                        <a:t>67.7%</a:t>
                      </a:r>
                      <a:endParaRPr lang="en-US" b="0" dirty="0">
                        <a:solidFill>
                          <a:schemeClr val="tx1"/>
                        </a:solidFill>
                      </a:endParaRPr>
                    </a:p>
                  </a:txBody>
                  <a:tcPr/>
                </a:tc>
                <a:tc>
                  <a:txBody>
                    <a:bodyPr/>
                    <a:lstStyle/>
                    <a:p>
                      <a:pPr algn="ctr"/>
                      <a:r>
                        <a:rPr lang="en-US" b="0" dirty="0" smtClean="0">
                          <a:solidFill>
                            <a:schemeClr val="tx1"/>
                          </a:solidFill>
                        </a:rPr>
                        <a:t>8.9%</a:t>
                      </a:r>
                      <a:endParaRPr lang="en-US" b="0" dirty="0">
                        <a:solidFill>
                          <a:schemeClr val="tx1"/>
                        </a:solidFill>
                      </a:endParaRPr>
                    </a:p>
                  </a:txBody>
                  <a:tcPr/>
                </a:tc>
                <a:tc>
                  <a:txBody>
                    <a:bodyPr/>
                    <a:lstStyle/>
                    <a:p>
                      <a:pPr algn="ctr"/>
                      <a:r>
                        <a:rPr lang="en-US" b="1" dirty="0" smtClean="0">
                          <a:solidFill>
                            <a:schemeClr val="tx1"/>
                          </a:solidFill>
                        </a:rPr>
                        <a:t>59%</a:t>
                      </a:r>
                      <a:endParaRPr lang="en-US" b="1" dirty="0">
                        <a:solidFill>
                          <a:schemeClr val="tx1"/>
                        </a:solidFill>
                      </a:endParaRPr>
                    </a:p>
                  </a:txBody>
                  <a:tcPr>
                    <a:solidFill>
                      <a:srgbClr val="FF0000">
                        <a:alpha val="75000"/>
                      </a:srgbClr>
                    </a:solidFill>
                  </a:tcPr>
                </a:tc>
              </a:tr>
              <a:tr h="294943">
                <a:tc>
                  <a:txBody>
                    <a:bodyPr/>
                    <a:lstStyle/>
                    <a:p>
                      <a:r>
                        <a:rPr lang="en-US" dirty="0" smtClean="0"/>
                        <a:t>Norwich</a:t>
                      </a:r>
                      <a:endParaRPr lang="en-US" dirty="0"/>
                    </a:p>
                  </a:txBody>
                  <a:tcPr/>
                </a:tc>
                <a:tc>
                  <a:txBody>
                    <a:bodyPr/>
                    <a:lstStyle/>
                    <a:p>
                      <a:pPr algn="ctr"/>
                      <a:r>
                        <a:rPr lang="en-US" dirty="0" smtClean="0"/>
                        <a:t>64.5%</a:t>
                      </a:r>
                      <a:endParaRPr lang="en-US" dirty="0"/>
                    </a:p>
                  </a:txBody>
                  <a:tcPr/>
                </a:tc>
                <a:tc>
                  <a:txBody>
                    <a:bodyPr/>
                    <a:lstStyle/>
                    <a:p>
                      <a:pPr algn="ctr"/>
                      <a:r>
                        <a:rPr lang="en-US" dirty="0" smtClean="0"/>
                        <a:t>3.4%</a:t>
                      </a:r>
                      <a:endParaRPr lang="en-US" dirty="0"/>
                    </a:p>
                  </a:txBody>
                  <a:tcPr/>
                </a:tc>
                <a:tc>
                  <a:txBody>
                    <a:bodyPr/>
                    <a:lstStyle/>
                    <a:p>
                      <a:pPr algn="ctr"/>
                      <a:r>
                        <a:rPr lang="en-US" b="1" dirty="0" smtClean="0"/>
                        <a:t>61%</a:t>
                      </a:r>
                      <a:endParaRPr lang="en-US" b="1" dirty="0"/>
                    </a:p>
                  </a:txBody>
                  <a:tcPr>
                    <a:solidFill>
                      <a:srgbClr val="FF0000">
                        <a:alpha val="75000"/>
                      </a:srgbClr>
                    </a:solidFill>
                  </a:tcPr>
                </a:tc>
              </a:tr>
              <a:tr h="294943">
                <a:tc>
                  <a:txBody>
                    <a:bodyPr/>
                    <a:lstStyle/>
                    <a:p>
                      <a:r>
                        <a:rPr lang="en-US" dirty="0" smtClean="0"/>
                        <a:t>Windham</a:t>
                      </a:r>
                      <a:endParaRPr lang="en-US" dirty="0"/>
                    </a:p>
                  </a:txBody>
                  <a:tcPr/>
                </a:tc>
                <a:tc>
                  <a:txBody>
                    <a:bodyPr/>
                    <a:lstStyle/>
                    <a:p>
                      <a:pPr algn="ctr"/>
                      <a:r>
                        <a:rPr lang="en-US" dirty="0" smtClean="0"/>
                        <a:t>75.1%</a:t>
                      </a:r>
                      <a:endParaRPr lang="en-US" dirty="0"/>
                    </a:p>
                  </a:txBody>
                  <a:tcPr/>
                </a:tc>
                <a:tc>
                  <a:txBody>
                    <a:bodyPr/>
                    <a:lstStyle/>
                    <a:p>
                      <a:pPr algn="ctr"/>
                      <a:r>
                        <a:rPr lang="en-US" dirty="0" smtClean="0"/>
                        <a:t>13%</a:t>
                      </a:r>
                      <a:endParaRPr lang="en-US" dirty="0"/>
                    </a:p>
                  </a:txBody>
                  <a:tcPr/>
                </a:tc>
                <a:tc>
                  <a:txBody>
                    <a:bodyPr/>
                    <a:lstStyle/>
                    <a:p>
                      <a:pPr algn="ctr"/>
                      <a:r>
                        <a:rPr lang="en-US" b="1" dirty="0" smtClean="0"/>
                        <a:t>62%</a:t>
                      </a:r>
                      <a:endParaRPr lang="en-US" b="1" dirty="0"/>
                    </a:p>
                  </a:txBody>
                  <a:tcPr>
                    <a:solidFill>
                      <a:srgbClr val="FF0000">
                        <a:alpha val="75000"/>
                      </a:srgbClr>
                    </a:solidFill>
                  </a:tcPr>
                </a:tc>
              </a:tr>
              <a:tr h="294943">
                <a:tc>
                  <a:txBody>
                    <a:bodyPr/>
                    <a:lstStyle/>
                    <a:p>
                      <a:r>
                        <a:rPr lang="en-US" dirty="0" smtClean="0"/>
                        <a:t>New Britain</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78.7%</a:t>
                      </a:r>
                    </a:p>
                  </a:txBody>
                  <a:tcPr/>
                </a:tc>
                <a:tc>
                  <a:txBody>
                    <a:bodyPr/>
                    <a:lstStyle/>
                    <a:p>
                      <a:pPr algn="ctr"/>
                      <a:r>
                        <a:rPr lang="en-US" dirty="0" smtClean="0"/>
                        <a:t>16%</a:t>
                      </a:r>
                      <a:endParaRPr lang="en-US" dirty="0"/>
                    </a:p>
                  </a:txBody>
                  <a:tcPr/>
                </a:tc>
                <a:tc>
                  <a:txBody>
                    <a:bodyPr/>
                    <a:lstStyle/>
                    <a:p>
                      <a:pPr algn="ctr"/>
                      <a:r>
                        <a:rPr lang="en-US" b="1" dirty="0" smtClean="0"/>
                        <a:t>63%</a:t>
                      </a:r>
                      <a:endParaRPr lang="en-US" b="1" dirty="0"/>
                    </a:p>
                  </a:txBody>
                  <a:tcPr>
                    <a:solidFill>
                      <a:srgbClr val="FF0000">
                        <a:alpha val="75000"/>
                      </a:srgbClr>
                    </a:solidFill>
                  </a:tcPr>
                </a:tc>
              </a:tr>
              <a:tr h="294943">
                <a:tc>
                  <a:txBody>
                    <a:bodyPr/>
                    <a:lstStyle/>
                    <a:p>
                      <a:r>
                        <a:rPr lang="en-US" dirty="0" smtClean="0"/>
                        <a:t>Hartford</a:t>
                      </a:r>
                      <a:endParaRPr lang="en-US" dirty="0"/>
                    </a:p>
                  </a:txBody>
                  <a:tcPr/>
                </a:tc>
                <a:tc>
                  <a:txBody>
                    <a:bodyPr/>
                    <a:lstStyle/>
                    <a:p>
                      <a:pPr algn="ctr"/>
                      <a:r>
                        <a:rPr lang="en-US" dirty="0" smtClean="0"/>
                        <a:t>87.8%</a:t>
                      </a:r>
                      <a:endParaRPr lang="en-US" dirty="0"/>
                    </a:p>
                  </a:txBody>
                  <a:tcPr/>
                </a:tc>
                <a:tc>
                  <a:txBody>
                    <a:bodyPr/>
                    <a:lstStyle/>
                    <a:p>
                      <a:pPr algn="ctr"/>
                      <a:r>
                        <a:rPr lang="en-US" dirty="0" smtClean="0"/>
                        <a:t>24.7%</a:t>
                      </a:r>
                      <a:endParaRPr lang="en-US" dirty="0"/>
                    </a:p>
                  </a:txBody>
                  <a:tcPr/>
                </a:tc>
                <a:tc>
                  <a:txBody>
                    <a:bodyPr/>
                    <a:lstStyle/>
                    <a:p>
                      <a:pPr algn="ctr"/>
                      <a:r>
                        <a:rPr lang="en-US" b="1" dirty="0" smtClean="0">
                          <a:solidFill>
                            <a:schemeClr val="tx1"/>
                          </a:solidFill>
                        </a:rPr>
                        <a:t>63%</a:t>
                      </a:r>
                      <a:endParaRPr lang="en-US" b="1" dirty="0">
                        <a:solidFill>
                          <a:schemeClr val="tx1"/>
                        </a:solidFill>
                      </a:endParaRPr>
                    </a:p>
                  </a:txBody>
                  <a:tcPr>
                    <a:solidFill>
                      <a:srgbClr val="FF0000">
                        <a:alpha val="75000"/>
                      </a:srgbClr>
                    </a:solidFill>
                  </a:tcPr>
                </a:tc>
              </a:tr>
              <a:tr h="294943">
                <a:tc>
                  <a:txBody>
                    <a:bodyPr/>
                    <a:lstStyle/>
                    <a:p>
                      <a:r>
                        <a:rPr lang="en-US" dirty="0" smtClean="0"/>
                        <a:t>New London</a:t>
                      </a:r>
                      <a:endParaRPr lang="en-US" dirty="0"/>
                    </a:p>
                  </a:txBody>
                  <a:tcPr/>
                </a:tc>
                <a:tc>
                  <a:txBody>
                    <a:bodyPr/>
                    <a:lstStyle/>
                    <a:p>
                      <a:pPr algn="ctr"/>
                      <a:r>
                        <a:rPr lang="en-US" dirty="0" smtClean="0"/>
                        <a:t>81.3%</a:t>
                      </a:r>
                      <a:endParaRPr lang="en-US" dirty="0"/>
                    </a:p>
                  </a:txBody>
                  <a:tcPr/>
                </a:tc>
                <a:tc>
                  <a:txBody>
                    <a:bodyPr/>
                    <a:lstStyle/>
                    <a:p>
                      <a:pPr algn="ctr"/>
                      <a:r>
                        <a:rPr lang="en-US" dirty="0" smtClean="0"/>
                        <a:t>17.7%</a:t>
                      </a:r>
                      <a:endParaRPr lang="en-US" dirty="0"/>
                    </a:p>
                  </a:txBody>
                  <a:tcPr/>
                </a:tc>
                <a:tc>
                  <a:txBody>
                    <a:bodyPr/>
                    <a:lstStyle/>
                    <a:p>
                      <a:pPr algn="ctr"/>
                      <a:r>
                        <a:rPr lang="en-US" b="1" dirty="0" smtClean="0"/>
                        <a:t>64%</a:t>
                      </a:r>
                      <a:endParaRPr lang="en-US" b="1" dirty="0"/>
                    </a:p>
                  </a:txBody>
                  <a:tcPr>
                    <a:solidFill>
                      <a:srgbClr val="FF0000">
                        <a:alpha val="75000"/>
                      </a:srgbClr>
                    </a:solidFill>
                  </a:tcPr>
                </a:tc>
              </a:tr>
              <a:tr h="294943">
                <a:tc>
                  <a:txBody>
                    <a:bodyPr/>
                    <a:lstStyle/>
                    <a:p>
                      <a:r>
                        <a:rPr lang="en-US" dirty="0" smtClean="0"/>
                        <a:t>New Haven</a:t>
                      </a:r>
                      <a:endParaRPr lang="en-US" dirty="0"/>
                    </a:p>
                  </a:txBody>
                  <a:tcPr/>
                </a:tc>
                <a:tc>
                  <a:txBody>
                    <a:bodyPr/>
                    <a:lstStyle/>
                    <a:p>
                      <a:pPr algn="ctr"/>
                      <a:r>
                        <a:rPr lang="en-US" dirty="0" smtClean="0"/>
                        <a:t>85.2%</a:t>
                      </a:r>
                      <a:endParaRPr lang="en-US" dirty="0"/>
                    </a:p>
                  </a:txBody>
                  <a:tcPr/>
                </a:tc>
                <a:tc>
                  <a:txBody>
                    <a:bodyPr/>
                    <a:lstStyle/>
                    <a:p>
                      <a:pPr algn="ctr"/>
                      <a:r>
                        <a:rPr lang="en-US" dirty="0" smtClean="0"/>
                        <a:t>24.1%</a:t>
                      </a:r>
                      <a:endParaRPr lang="en-US" dirty="0"/>
                    </a:p>
                  </a:txBody>
                  <a:tcPr/>
                </a:tc>
                <a:tc>
                  <a:txBody>
                    <a:bodyPr/>
                    <a:lstStyle/>
                    <a:p>
                      <a:pPr algn="ctr"/>
                      <a:r>
                        <a:rPr lang="en-US" b="1" dirty="0" smtClean="0"/>
                        <a:t>64%</a:t>
                      </a:r>
                      <a:endParaRPr lang="en-US" b="1" dirty="0"/>
                    </a:p>
                  </a:txBody>
                  <a:tcPr>
                    <a:solidFill>
                      <a:srgbClr val="FF0000">
                        <a:alpha val="75000"/>
                      </a:srgbClr>
                    </a:solidFill>
                  </a:tcPr>
                </a:tc>
              </a:tr>
              <a:tr h="294943">
                <a:tc>
                  <a:txBody>
                    <a:bodyPr/>
                    <a:lstStyle/>
                    <a:p>
                      <a:r>
                        <a:rPr lang="en-US" dirty="0" smtClean="0"/>
                        <a:t>Bridgeport</a:t>
                      </a:r>
                      <a:endParaRPr lang="en-US" dirty="0"/>
                    </a:p>
                  </a:txBody>
                  <a:tcPr/>
                </a:tc>
                <a:tc>
                  <a:txBody>
                    <a:bodyPr/>
                    <a:lstStyle/>
                    <a:p>
                      <a:pPr algn="ctr"/>
                      <a:r>
                        <a:rPr lang="en-US" dirty="0" smtClean="0"/>
                        <a:t>88.7%</a:t>
                      </a:r>
                      <a:endParaRPr lang="en-US" dirty="0"/>
                    </a:p>
                  </a:txBody>
                  <a:tcPr/>
                </a:tc>
                <a:tc>
                  <a:txBody>
                    <a:bodyPr/>
                    <a:lstStyle/>
                    <a:p>
                      <a:pPr algn="ctr"/>
                      <a:r>
                        <a:rPr lang="en-US" dirty="0" smtClean="0"/>
                        <a:t>24.6%</a:t>
                      </a:r>
                      <a:endParaRPr lang="en-US" dirty="0"/>
                    </a:p>
                  </a:txBody>
                  <a:tcPr/>
                </a:tc>
                <a:tc>
                  <a:txBody>
                    <a:bodyPr/>
                    <a:lstStyle/>
                    <a:p>
                      <a:pPr algn="ctr"/>
                      <a:r>
                        <a:rPr lang="en-US" b="1" dirty="0" smtClean="0"/>
                        <a:t>64%</a:t>
                      </a:r>
                      <a:endParaRPr lang="en-US" b="1" dirty="0"/>
                    </a:p>
                  </a:txBody>
                  <a:tcPr>
                    <a:solidFill>
                      <a:srgbClr val="FF0000">
                        <a:alpha val="75000"/>
                      </a:srgbClr>
                    </a:solidFill>
                  </a:tcPr>
                </a:tc>
              </a:tr>
              <a:tr h="294943">
                <a:tc>
                  <a:txBody>
                    <a:bodyPr/>
                    <a:lstStyle/>
                    <a:p>
                      <a:r>
                        <a:rPr lang="en-US" dirty="0" smtClean="0"/>
                        <a:t>Waterbury</a:t>
                      </a:r>
                      <a:endParaRPr lang="en-US" dirty="0"/>
                    </a:p>
                  </a:txBody>
                  <a:tcPr/>
                </a:tc>
                <a:tc>
                  <a:txBody>
                    <a:bodyPr/>
                    <a:lstStyle/>
                    <a:p>
                      <a:pPr algn="ctr"/>
                      <a:r>
                        <a:rPr lang="en-US" dirty="0" smtClean="0"/>
                        <a:t>79.9%</a:t>
                      </a:r>
                      <a:endParaRPr lang="en-US" dirty="0"/>
                    </a:p>
                  </a:txBody>
                  <a:tcPr/>
                </a:tc>
                <a:tc>
                  <a:txBody>
                    <a:bodyPr/>
                    <a:lstStyle/>
                    <a:p>
                      <a:pPr algn="ctr"/>
                      <a:r>
                        <a:rPr lang="en-US" dirty="0" smtClean="0"/>
                        <a:t>11.6%</a:t>
                      </a:r>
                      <a:endParaRPr lang="en-US" dirty="0"/>
                    </a:p>
                  </a:txBody>
                  <a:tcPr/>
                </a:tc>
                <a:tc>
                  <a:txBody>
                    <a:bodyPr/>
                    <a:lstStyle/>
                    <a:p>
                      <a:pPr algn="ctr"/>
                      <a:r>
                        <a:rPr lang="en-US" b="1" dirty="0" smtClean="0"/>
                        <a:t>68%</a:t>
                      </a:r>
                      <a:endParaRPr lang="en-US" b="1" dirty="0"/>
                    </a:p>
                  </a:txBody>
                  <a:tcPr>
                    <a:solidFill>
                      <a:srgbClr val="FF0000">
                        <a:alpha val="75000"/>
                      </a:srgbClr>
                    </a:solidFill>
                  </a:tcPr>
                </a:tc>
              </a:tr>
              <a:tr h="294943">
                <a:tc>
                  <a:txBody>
                    <a:bodyPr/>
                    <a:lstStyle/>
                    <a:p>
                      <a:r>
                        <a:rPr lang="en-US" b="0" dirty="0" smtClean="0">
                          <a:solidFill>
                            <a:schemeClr val="tx1"/>
                          </a:solidFill>
                        </a:rPr>
                        <a:t>East Hartford</a:t>
                      </a:r>
                      <a:endParaRPr lang="en-US" b="0" dirty="0">
                        <a:solidFill>
                          <a:schemeClr val="tx1"/>
                        </a:solidFill>
                      </a:endParaRPr>
                    </a:p>
                  </a:txBody>
                  <a:tcPr/>
                </a:tc>
                <a:tc>
                  <a:txBody>
                    <a:bodyPr/>
                    <a:lstStyle/>
                    <a:p>
                      <a:pPr algn="ctr"/>
                      <a:r>
                        <a:rPr lang="en-US" b="0" dirty="0" smtClean="0">
                          <a:solidFill>
                            <a:schemeClr val="tx1"/>
                          </a:solidFill>
                        </a:rPr>
                        <a:t>83.5%</a:t>
                      </a:r>
                      <a:endParaRPr lang="en-US" b="0" dirty="0">
                        <a:solidFill>
                          <a:schemeClr val="tx1"/>
                        </a:solidFill>
                      </a:endParaRPr>
                    </a:p>
                  </a:txBody>
                  <a:tcPr/>
                </a:tc>
                <a:tc>
                  <a:txBody>
                    <a:bodyPr/>
                    <a:lstStyle/>
                    <a:p>
                      <a:pPr algn="ctr"/>
                      <a:r>
                        <a:rPr lang="en-US" b="0" dirty="0" smtClean="0">
                          <a:solidFill>
                            <a:schemeClr val="tx1"/>
                          </a:solidFill>
                        </a:rPr>
                        <a:t>11.3%</a:t>
                      </a:r>
                      <a:endParaRPr lang="en-US" b="0" dirty="0">
                        <a:solidFill>
                          <a:schemeClr val="tx1"/>
                        </a:solidFill>
                      </a:endParaRPr>
                    </a:p>
                  </a:txBody>
                  <a:tcPr/>
                </a:tc>
                <a:tc>
                  <a:txBody>
                    <a:bodyPr/>
                    <a:lstStyle/>
                    <a:p>
                      <a:pPr algn="ctr"/>
                      <a:r>
                        <a:rPr lang="en-US" b="1" dirty="0" smtClean="0">
                          <a:solidFill>
                            <a:schemeClr val="tx1"/>
                          </a:solidFill>
                        </a:rPr>
                        <a:t>72%</a:t>
                      </a:r>
                      <a:endParaRPr lang="en-US" b="1" dirty="0">
                        <a:solidFill>
                          <a:schemeClr val="tx1"/>
                        </a:solidFill>
                      </a:endParaRPr>
                    </a:p>
                  </a:txBody>
                  <a:tcPr>
                    <a:solidFill>
                      <a:srgbClr val="FF0000">
                        <a:alpha val="75000"/>
                      </a:srgbClr>
                    </a:solidFill>
                  </a:tcPr>
                </a:tc>
              </a:tr>
              <a:tr h="509080">
                <a:tc>
                  <a:txBody>
                    <a:bodyPr/>
                    <a:lstStyle/>
                    <a:p>
                      <a:pPr lvl="1" algn="ctr"/>
                      <a:r>
                        <a:rPr lang="en-US" b="1" dirty="0" smtClean="0"/>
                        <a:t>Average</a:t>
                      </a:r>
                      <a:endParaRPr lang="en-US" b="1" dirty="0"/>
                    </a:p>
                  </a:txBody>
                  <a:tcPr/>
                </a:tc>
                <a:tc>
                  <a:txBody>
                    <a:bodyPr/>
                    <a:lstStyle/>
                    <a:p>
                      <a:pPr lvl="1" algn="ctr"/>
                      <a:r>
                        <a:rPr lang="en-US" b="1" dirty="0" smtClean="0"/>
                        <a:t>79.24%</a:t>
                      </a:r>
                      <a:endParaRPr lang="en-US" b="1" dirty="0"/>
                    </a:p>
                  </a:txBody>
                  <a:tcPr/>
                </a:tc>
                <a:tc>
                  <a:txBody>
                    <a:bodyPr/>
                    <a:lstStyle/>
                    <a:p>
                      <a:pPr lvl="1" algn="ctr"/>
                      <a:r>
                        <a:rPr lang="en-US" b="1" dirty="0" smtClean="0"/>
                        <a:t>15.53%</a:t>
                      </a:r>
                      <a:endParaRPr lang="en-US" b="1" dirty="0"/>
                    </a:p>
                  </a:txBody>
                  <a:tcPr/>
                </a:tc>
                <a:tc>
                  <a:txBody>
                    <a:bodyPr/>
                    <a:lstStyle/>
                    <a:p>
                      <a:pPr algn="l"/>
                      <a:r>
                        <a:rPr lang="en-US" b="1" dirty="0" smtClean="0"/>
                        <a:t>     64%</a:t>
                      </a:r>
                      <a:endParaRPr lang="en-US" b="1" dirty="0"/>
                    </a:p>
                  </a:txBody>
                  <a:tcPr/>
                </a:tc>
              </a:tr>
            </a:tbl>
          </a:graphicData>
        </a:graphic>
      </p:graphicFrame>
    </p:spTree>
    <p:extLst>
      <p:ext uri="{BB962C8B-B14F-4D97-AF65-F5344CB8AC3E}">
        <p14:creationId xmlns:p14="http://schemas.microsoft.com/office/powerpoint/2010/main" val="13362417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But… the candidate pool is shallow</a:t>
            </a:r>
            <a:endParaRPr lang="en-US" dirty="0"/>
          </a:p>
        </p:txBody>
      </p:sp>
      <p:sp>
        <p:nvSpPr>
          <p:cNvPr id="3" name="Content Placeholder 2"/>
          <p:cNvSpPr>
            <a:spLocks noGrp="1"/>
          </p:cNvSpPr>
          <p:nvPr>
            <p:ph idx="1"/>
          </p:nvPr>
        </p:nvSpPr>
        <p:spPr>
          <a:xfrm>
            <a:off x="626327" y="1569147"/>
            <a:ext cx="10515600" cy="4351338"/>
          </a:xfrm>
        </p:spPr>
        <p:txBody>
          <a:bodyPr>
            <a:normAutofit fontScale="25000" lnSpcReduction="20000"/>
          </a:bodyPr>
          <a:lstStyle/>
          <a:p>
            <a:pPr marL="0" indent="0">
              <a:buNone/>
            </a:pPr>
            <a:r>
              <a:rPr lang="en-US" sz="10000" i="1" dirty="0" smtClean="0"/>
              <a:t>Estefania Rodrigues knows </a:t>
            </a:r>
            <a:r>
              <a:rPr lang="en-US" sz="10000" i="1" dirty="0"/>
              <a:t>some of the challenges </a:t>
            </a:r>
            <a:endParaRPr lang="en-US" sz="10000" i="1" dirty="0" smtClean="0"/>
          </a:p>
          <a:p>
            <a:pPr marL="0" indent="0">
              <a:buNone/>
            </a:pPr>
            <a:r>
              <a:rPr lang="en-US" sz="10000" i="1" dirty="0" smtClean="0"/>
              <a:t>like </a:t>
            </a:r>
            <a:r>
              <a:rPr lang="en-US" sz="10000" i="1" dirty="0"/>
              <a:t>how </a:t>
            </a:r>
            <a:r>
              <a:rPr lang="en-US" sz="10000" i="1" dirty="0" smtClean="0"/>
              <a:t>Black </a:t>
            </a:r>
            <a:r>
              <a:rPr lang="en-US" sz="10000" i="1" dirty="0"/>
              <a:t>and </a:t>
            </a:r>
            <a:r>
              <a:rPr lang="en-US" sz="10000" i="1" dirty="0" smtClean="0"/>
              <a:t>Latino </a:t>
            </a:r>
            <a:r>
              <a:rPr lang="en-US" sz="10000" i="1" dirty="0"/>
              <a:t>students are far less likely </a:t>
            </a:r>
            <a:endParaRPr lang="en-US" sz="10000" i="1" dirty="0" smtClean="0"/>
          </a:p>
          <a:p>
            <a:pPr marL="0" indent="0">
              <a:buNone/>
            </a:pPr>
            <a:r>
              <a:rPr lang="en-US" sz="10000" i="1" dirty="0" smtClean="0"/>
              <a:t>to </a:t>
            </a:r>
            <a:r>
              <a:rPr lang="en-US" sz="10000" i="1" dirty="0"/>
              <a:t>graduate from high school or college or pass </a:t>
            </a:r>
            <a:endParaRPr lang="en-US" sz="10000" i="1" dirty="0" smtClean="0"/>
          </a:p>
          <a:p>
            <a:pPr marL="0" indent="0">
              <a:buNone/>
            </a:pPr>
            <a:r>
              <a:rPr lang="en-US" sz="10000" i="1" dirty="0" smtClean="0"/>
              <a:t>teacher </a:t>
            </a:r>
            <a:r>
              <a:rPr lang="en-US" sz="10000" i="1" dirty="0"/>
              <a:t>certification exams than their white </a:t>
            </a:r>
            <a:r>
              <a:rPr lang="en-US" sz="10000" i="1" dirty="0" smtClean="0"/>
              <a:t>counterparts</a:t>
            </a:r>
          </a:p>
          <a:p>
            <a:pPr marL="0" indent="0">
              <a:buNone/>
            </a:pPr>
            <a:r>
              <a:rPr lang="en-US" sz="10000" i="1" dirty="0" smtClean="0"/>
              <a:t>which </a:t>
            </a:r>
            <a:r>
              <a:rPr lang="en-US" sz="10000" i="1" dirty="0"/>
              <a:t>results in a shallower candidate pool. </a:t>
            </a:r>
            <a:endParaRPr lang="en-US" sz="10000" i="1" dirty="0" smtClean="0"/>
          </a:p>
          <a:p>
            <a:pPr marL="0" indent="0">
              <a:buNone/>
            </a:pPr>
            <a:r>
              <a:rPr lang="en-US" sz="10000" i="1" dirty="0" smtClean="0"/>
              <a:t>Still</a:t>
            </a:r>
            <a:r>
              <a:rPr lang="en-US" sz="10000" i="1" dirty="0"/>
              <a:t>, she wonders…How do you recruit teachers</a:t>
            </a:r>
            <a:r>
              <a:rPr lang="en-US" sz="10000" i="1" dirty="0" smtClean="0"/>
              <a:t>?</a:t>
            </a:r>
          </a:p>
          <a:p>
            <a:pPr marL="0" indent="0">
              <a:buNone/>
            </a:pPr>
            <a:r>
              <a:rPr lang="en-US" sz="10000" i="1" dirty="0" smtClean="0"/>
              <a:t>And </a:t>
            </a:r>
            <a:r>
              <a:rPr lang="en-US" sz="10000" i="1" dirty="0"/>
              <a:t>once you do, how do you support them so they </a:t>
            </a:r>
            <a:endParaRPr lang="en-US" sz="10000" i="1" dirty="0" smtClean="0"/>
          </a:p>
          <a:p>
            <a:pPr marL="0" indent="0">
              <a:buNone/>
            </a:pPr>
            <a:r>
              <a:rPr lang="en-US" sz="10000" i="1" dirty="0" smtClean="0"/>
              <a:t>don’t </a:t>
            </a:r>
            <a:r>
              <a:rPr lang="en-US" sz="10000" i="1" dirty="0"/>
              <a:t>leave the profession?</a:t>
            </a:r>
          </a:p>
          <a:p>
            <a:pPr marL="0" indent="0">
              <a:buNone/>
            </a:pPr>
            <a:endParaRPr lang="en-US" sz="3400" i="1" dirty="0" smtClean="0"/>
          </a:p>
          <a:p>
            <a:pPr marL="0" indent="0">
              <a:buNone/>
            </a:pPr>
            <a:endParaRPr lang="en-US" sz="2400" i="1" dirty="0"/>
          </a:p>
          <a:p>
            <a:pPr marL="0" indent="0">
              <a:lnSpc>
                <a:spcPct val="100000"/>
              </a:lnSpc>
              <a:spcBef>
                <a:spcPts val="0"/>
              </a:spcBef>
              <a:buNone/>
            </a:pPr>
            <a:r>
              <a:rPr lang="en-US" sz="6400" i="1" dirty="0" smtClean="0"/>
              <a:t>Where Are All the Teachers of Color?</a:t>
            </a:r>
          </a:p>
          <a:p>
            <a:pPr marL="0" indent="0">
              <a:lnSpc>
                <a:spcPct val="100000"/>
              </a:lnSpc>
              <a:spcBef>
                <a:spcPts val="0"/>
              </a:spcBef>
              <a:buNone/>
            </a:pPr>
            <a:r>
              <a:rPr lang="en-US" sz="6400" i="1" dirty="0" smtClean="0"/>
              <a:t>Harvard Ed Magazine, Summer 2016</a:t>
            </a:r>
          </a:p>
          <a:p>
            <a:pPr marL="0" indent="0">
              <a:lnSpc>
                <a:spcPct val="100000"/>
              </a:lnSpc>
              <a:spcBef>
                <a:spcPts val="0"/>
              </a:spcBef>
              <a:buNone/>
            </a:pPr>
            <a:r>
              <a:rPr lang="en-US" sz="6400" i="1" dirty="0" smtClean="0"/>
              <a:t>Estefania Rodriguez, Harvard Teaching Fellow, Former Hartford Public School Teacher</a:t>
            </a:r>
            <a:endParaRPr lang="en-US" sz="6400" i="1" dirty="0"/>
          </a:p>
        </p:txBody>
      </p:sp>
      <p:pic>
        <p:nvPicPr>
          <p:cNvPr id="4" name="Picture 3"/>
          <p:cNvPicPr>
            <a:picLocks noChangeAspect="1"/>
          </p:cNvPicPr>
          <p:nvPr/>
        </p:nvPicPr>
        <p:blipFill>
          <a:blip r:embed="rId3"/>
          <a:stretch>
            <a:fillRect/>
          </a:stretch>
        </p:blipFill>
        <p:spPr>
          <a:xfrm>
            <a:off x="8280252" y="1454711"/>
            <a:ext cx="3599217" cy="3708284"/>
          </a:xfrm>
          <a:prstGeom prst="rect">
            <a:avLst/>
          </a:prstGeom>
        </p:spPr>
      </p:pic>
    </p:spTree>
    <p:extLst>
      <p:ext uri="{BB962C8B-B14F-4D97-AF65-F5344CB8AC3E}">
        <p14:creationId xmlns:p14="http://schemas.microsoft.com/office/powerpoint/2010/main" val="3386527260"/>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DECPRL-FinalDeliverableDRAFT-v3" id="{B89341EB-6749-B24D-851A-B400B45C0009}" vid="{F685BBA8-AB10-F547-A1C4-3217654E62D5}"/>
    </a:ext>
  </a:extLst>
</a:theme>
</file>

<file path=ppt/theme/theme2.xml><?xml version="1.0" encoding="utf-8"?>
<a:theme xmlns:a="http://schemas.openxmlformats.org/drawingml/2006/main" name="2_Office Theme">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SDECPRL-FinalDeliverableDRAFT-v3" id="{B89341EB-6749-B24D-851A-B400B45C0009}" vid="{F685BBA8-AB10-F547-A1C4-3217654E62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 FINAL</Template>
  <TotalTime>18903</TotalTime>
  <Words>7403</Words>
  <Application>Microsoft Office PowerPoint</Application>
  <PresentationFormat>Widescreen</PresentationFormat>
  <Paragraphs>994</Paragraphs>
  <Slides>45</Slides>
  <Notes>45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45</vt:i4>
      </vt:variant>
    </vt:vector>
  </HeadingPairs>
  <TitlesOfParts>
    <vt:vector size="55" baseType="lpstr">
      <vt:lpstr>Arial</vt:lpstr>
      <vt:lpstr>Arial Black</vt:lpstr>
      <vt:lpstr>Calibri</vt:lpstr>
      <vt:lpstr>Calibri Light</vt:lpstr>
      <vt:lpstr>georgia</vt:lpstr>
      <vt:lpstr>Mangal</vt:lpstr>
      <vt:lpstr>Times New Roman</vt:lpstr>
      <vt:lpstr>Wingdings</vt:lpstr>
      <vt:lpstr>1_Office Theme</vt:lpstr>
      <vt:lpstr>2_Office Theme</vt:lpstr>
      <vt:lpstr>    Increasing the Diversity of Connecticut’s Educator Workforce    </vt:lpstr>
      <vt:lpstr>Introductions</vt:lpstr>
      <vt:lpstr>Fostering a diverse teacher workforce is critical to preparing all students for success in the 21st Century</vt:lpstr>
      <vt:lpstr>A recent Johns Hopkins University study finds…</vt:lpstr>
      <vt:lpstr>Students of color particularly benefit from receiving instruction from teachers who mirror their ethnic backgrounds</vt:lpstr>
      <vt:lpstr>In the teaching profession, there really are not enough mirrors</vt:lpstr>
      <vt:lpstr>In Connecticut, the gap between students of color and  teachers of color has widened over time</vt:lpstr>
      <vt:lpstr>The gap between students of color and teachers of color is widest within the Ed Reform Districts</vt:lpstr>
      <vt:lpstr>But… the candidate pool is shallow</vt:lpstr>
      <vt:lpstr>Low bachelor’s degree attainment rates of minorities limit the number of candidates of color eligible to become teachers</vt:lpstr>
      <vt:lpstr>Recruitment vs. Retention</vt:lpstr>
      <vt:lpstr>What do our students have to say about diversity?</vt:lpstr>
      <vt:lpstr>Pause and reflect</vt:lpstr>
      <vt:lpstr>So what’s happening in Connecticut?</vt:lpstr>
      <vt:lpstr>The Minority Teacher Recruitment Task Force</vt:lpstr>
      <vt:lpstr>Task Force recommendations </vt:lpstr>
      <vt:lpstr>Our promise to Connecticut’s students</vt:lpstr>
      <vt:lpstr>PowerPoint Presentation</vt:lpstr>
      <vt:lpstr>The CSDE Talent Office strategy profiles</vt:lpstr>
      <vt:lpstr>CSDE engaged the Center for Public Research and Leadership (CPRL) to identify and assess strategies for recruiting a more diverse teacher workforce</vt:lpstr>
      <vt:lpstr>The CPRL team collected data, conducted analysis, and developed a set of recommendations</vt:lpstr>
      <vt:lpstr>Five essential questions</vt:lpstr>
      <vt:lpstr>PowerPoint Presentation</vt:lpstr>
      <vt:lpstr>Helping eligible teacher candidates cultivate a personal interest in teaching is critical to attracting more candidates of color into the teacher pipeline</vt:lpstr>
      <vt:lpstr>Investing in the academic success and emotional health of EPP students of color can prevent EPP attrition</vt:lpstr>
      <vt:lpstr>Reexamining traditional certification pathways and providing support to candidates seeking certification can diversify the teacher candidate pool</vt:lpstr>
      <vt:lpstr>Attracting more teachers of color to CT will require more streamlined, accessible, and transparent systems of hiring</vt:lpstr>
      <vt:lpstr>Preparing, supporting, and valuing teachers of color upon their arrival into classrooms can prevent teacher attrition</vt:lpstr>
      <vt:lpstr>The CPRL team identified and weighted seven curated filters to apply to the promising practices and advance ten recommendations</vt:lpstr>
      <vt:lpstr>These ten recommendations were then placed into two categories: “Bold and Aspirational” and “Within Close Reach” for the CSDE</vt:lpstr>
      <vt:lpstr>Recommendation: Develop EPP Pathways for Community College Students  Bold and Aspirational </vt:lpstr>
      <vt:lpstr>PowerPoint Presentation</vt:lpstr>
      <vt:lpstr>Recommendation: Support Non-Certified Staff’s Transition to Teaching Bold and Aspirational </vt:lpstr>
      <vt:lpstr>Spotlight: LEAP to Teacher Program at Queens College – (NY)</vt:lpstr>
      <vt:lpstr>Recommendation: Create Additional and Increase Capacity of Existing ARCs Bold and Aspirational </vt:lpstr>
      <vt:lpstr>Spotlight: New York City Teaching Fellowship (NYCTF) – New York, NY</vt:lpstr>
      <vt:lpstr>PowerPoint Presentation</vt:lpstr>
      <vt:lpstr>Spotlight: Florida State “Free and Clear” Reciprocity – (FL)</vt:lpstr>
      <vt:lpstr>Recommendations: Cultivate Diverse Candidates Within Close Reach</vt:lpstr>
      <vt:lpstr>Recommendations: Provide Supplementary Supports for Applicants of Color Within Close Reach</vt:lpstr>
      <vt:lpstr>Recommendations: Leverage Existing Workforce Within Close Reach</vt:lpstr>
      <vt:lpstr>The importance of having a diverse workforce needs to be a clearly articulated and nondiscretionary priority across Connecticut’s education stakeholders</vt:lpstr>
      <vt:lpstr>Appendix: Interviewees</vt:lpstr>
      <vt:lpstr>Appendix: Seven Scoring System Criteria</vt:lpstr>
      <vt:lpstr>Appendix: Scoring System Results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Fraser, Etan</dc:creator>
  <cp:lastModifiedBy>Wachtelhausen, Kim</cp:lastModifiedBy>
  <cp:revision>1199</cp:revision>
  <cp:lastPrinted>2017-05-09T19:24:46Z</cp:lastPrinted>
  <dcterms:created xsi:type="dcterms:W3CDTF">2017-04-16T16:23:26Z</dcterms:created>
  <dcterms:modified xsi:type="dcterms:W3CDTF">2017-05-31T20:38:54Z</dcterms:modified>
</cp:coreProperties>
</file>