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theme/theme24.xml" ContentType="application/vnd.openxmlformats-officedocument.theme+xml"/>
  <Override PartName="/ppt/slideLayouts/slideLayout35.xml" ContentType="application/vnd.openxmlformats-officedocument.presentationml.slideLayout+xml"/>
  <Override PartName="/ppt/theme/theme25.xml" ContentType="application/vnd.openxmlformats-officedocument.theme+xml"/>
  <Override PartName="/ppt/slideLayouts/slideLayout36.xml" ContentType="application/vnd.openxmlformats-officedocument.presentationml.slideLayout+xml"/>
  <Override PartName="/ppt/theme/theme26.xml" ContentType="application/vnd.openxmlformats-officedocument.theme+xml"/>
  <Override PartName="/ppt/slideLayouts/slideLayout37.xml" ContentType="application/vnd.openxmlformats-officedocument.presentationml.slideLayout+xml"/>
  <Override PartName="/ppt/theme/theme27.xml" ContentType="application/vnd.openxmlformats-officedocument.theme+xml"/>
  <Override PartName="/ppt/slideLayouts/slideLayout38.xml" ContentType="application/vnd.openxmlformats-officedocument.presentationml.slideLayout+xml"/>
  <Override PartName="/ppt/theme/theme28.xml" ContentType="application/vnd.openxmlformats-officedocument.theme+xml"/>
  <Override PartName="/ppt/slideLayouts/slideLayout39.xml" ContentType="application/vnd.openxmlformats-officedocument.presentationml.slideLayout+xml"/>
  <Override PartName="/ppt/theme/theme29.xml" ContentType="application/vnd.openxmlformats-officedocument.theme+xml"/>
  <Override PartName="/ppt/slideLayouts/slideLayout40.xml" ContentType="application/vnd.openxmlformats-officedocument.presentationml.slideLayout+xml"/>
  <Override PartName="/ppt/theme/theme30.xml" ContentType="application/vnd.openxmlformats-officedocument.theme+xml"/>
  <Override PartName="/ppt/slideLayouts/slideLayout41.xml" ContentType="application/vnd.openxmlformats-officedocument.presentationml.slideLayout+xml"/>
  <Override PartName="/ppt/theme/theme31.xml" ContentType="application/vnd.openxmlformats-officedocument.theme+xml"/>
  <Override PartName="/ppt/slideLayouts/slideLayout42.xml" ContentType="application/vnd.openxmlformats-officedocument.presentationml.slideLayout+xml"/>
  <Override PartName="/ppt/theme/theme32.xml" ContentType="application/vnd.openxmlformats-officedocument.theme+xml"/>
  <Override PartName="/ppt/slideLayouts/slideLayout43.xml" ContentType="application/vnd.openxmlformats-officedocument.presentationml.slideLayout+xml"/>
  <Override PartName="/ppt/theme/theme33.xml" ContentType="application/vnd.openxmlformats-officedocument.theme+xml"/>
  <Override PartName="/ppt/slideLayouts/slideLayout44.xml" ContentType="application/vnd.openxmlformats-officedocument.presentationml.slideLayout+xml"/>
  <Override PartName="/ppt/theme/theme34.xml" ContentType="application/vnd.openxmlformats-officedocument.theme+xml"/>
  <Override PartName="/ppt/slideLayouts/slideLayout45.xml" ContentType="application/vnd.openxmlformats-officedocument.presentationml.slideLayout+xml"/>
  <Override PartName="/ppt/theme/theme35.xml" ContentType="application/vnd.openxmlformats-officedocument.theme+xml"/>
  <Override PartName="/ppt/slideLayouts/slideLayout46.xml" ContentType="application/vnd.openxmlformats-officedocument.presentationml.slideLayout+xml"/>
  <Override PartName="/ppt/theme/theme36.xml" ContentType="application/vnd.openxmlformats-officedocument.theme+xml"/>
  <Override PartName="/ppt/slideLayouts/slideLayout47.xml" ContentType="application/vnd.openxmlformats-officedocument.presentationml.slideLayout+xml"/>
  <Override PartName="/ppt/theme/theme37.xml" ContentType="application/vnd.openxmlformats-officedocument.theme+xml"/>
  <Override PartName="/ppt/slideLayouts/slideLayout48.xml" ContentType="application/vnd.openxmlformats-officedocument.presentationml.slideLayout+xml"/>
  <Override PartName="/ppt/theme/theme38.xml" ContentType="application/vnd.openxmlformats-officedocument.theme+xml"/>
  <Override PartName="/ppt/slideLayouts/slideLayout49.xml" ContentType="application/vnd.openxmlformats-officedocument.presentationml.slideLayout+xml"/>
  <Override PartName="/ppt/theme/theme39.xml" ContentType="application/vnd.openxmlformats-officedocument.theme+xml"/>
  <Override PartName="/ppt/slideLayouts/slideLayout50.xml" ContentType="application/vnd.openxmlformats-officedocument.presentationml.slideLayout+xml"/>
  <Override PartName="/ppt/theme/theme40.xml" ContentType="application/vnd.openxmlformats-officedocument.theme+xml"/>
  <Override PartName="/ppt/slideLayouts/slideLayout51.xml" ContentType="application/vnd.openxmlformats-officedocument.presentationml.slideLayout+xml"/>
  <Override PartName="/ppt/theme/theme41.xml" ContentType="application/vnd.openxmlformats-officedocument.theme+xml"/>
  <Override PartName="/ppt/slideLayouts/slideLayout52.xml" ContentType="application/vnd.openxmlformats-officedocument.presentationml.slideLayout+xml"/>
  <Override PartName="/ppt/theme/theme42.xml" ContentType="application/vnd.openxmlformats-officedocument.theme+xml"/>
  <Override PartName="/ppt/slideLayouts/slideLayout53.xml" ContentType="application/vnd.openxmlformats-officedocument.presentationml.slideLayout+xml"/>
  <Override PartName="/ppt/theme/theme43.xml" ContentType="application/vnd.openxmlformats-officedocument.theme+xml"/>
  <Override PartName="/ppt/slideLayouts/slideLayout54.xml" ContentType="application/vnd.openxmlformats-officedocument.presentationml.slideLayout+xml"/>
  <Override PartName="/ppt/theme/theme44.xml" ContentType="application/vnd.openxmlformats-officedocument.theme+xml"/>
  <Override PartName="/ppt/slideLayouts/slideLayout55.xml" ContentType="application/vnd.openxmlformats-officedocument.presentationml.slideLayout+xml"/>
  <Override PartName="/ppt/theme/theme45.xml" ContentType="application/vnd.openxmlformats-officedocument.theme+xml"/>
  <Override PartName="/ppt/slideLayouts/slideLayout56.xml" ContentType="application/vnd.openxmlformats-officedocument.presentationml.slideLayout+xml"/>
  <Override PartName="/ppt/theme/theme46.xml" ContentType="application/vnd.openxmlformats-officedocument.theme+xml"/>
  <Override PartName="/ppt/slideLayouts/slideLayout57.xml" ContentType="application/vnd.openxmlformats-officedocument.presentationml.slideLayout+xml"/>
  <Override PartName="/ppt/theme/theme47.xml" ContentType="application/vnd.openxmlformats-officedocument.theme+xml"/>
  <Override PartName="/ppt/slideLayouts/slideLayout58.xml" ContentType="application/vnd.openxmlformats-officedocument.presentationml.slideLayout+xml"/>
  <Override PartName="/ppt/theme/theme48.xml" ContentType="application/vnd.openxmlformats-officedocument.theme+xml"/>
  <Override PartName="/ppt/slideLayouts/slideLayout59.xml" ContentType="application/vnd.openxmlformats-officedocument.presentationml.slideLayout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  <p:sldMasterId id="2147483686" r:id="rId15"/>
    <p:sldMasterId id="2147483688" r:id="rId16"/>
    <p:sldMasterId id="2147483690" r:id="rId17"/>
    <p:sldMasterId id="2147483692" r:id="rId18"/>
    <p:sldMasterId id="2147483694" r:id="rId19"/>
    <p:sldMasterId id="2147483696" r:id="rId20"/>
    <p:sldMasterId id="2147483698" r:id="rId21"/>
    <p:sldMasterId id="2147483700" r:id="rId22"/>
    <p:sldMasterId id="2147483702" r:id="rId23"/>
    <p:sldMasterId id="2147483704" r:id="rId24"/>
    <p:sldMasterId id="2147483706" r:id="rId25"/>
    <p:sldMasterId id="2147483708" r:id="rId26"/>
    <p:sldMasterId id="2147483710" r:id="rId27"/>
    <p:sldMasterId id="2147483712" r:id="rId28"/>
    <p:sldMasterId id="2147483714" r:id="rId29"/>
    <p:sldMasterId id="2147483716" r:id="rId30"/>
    <p:sldMasterId id="2147483718" r:id="rId31"/>
    <p:sldMasterId id="2147483720" r:id="rId32"/>
    <p:sldMasterId id="2147483722" r:id="rId33"/>
    <p:sldMasterId id="2147483724" r:id="rId34"/>
    <p:sldMasterId id="2147483726" r:id="rId35"/>
    <p:sldMasterId id="2147483728" r:id="rId36"/>
    <p:sldMasterId id="2147483730" r:id="rId37"/>
    <p:sldMasterId id="2147483732" r:id="rId38"/>
    <p:sldMasterId id="2147483734" r:id="rId39"/>
    <p:sldMasterId id="2147483736" r:id="rId40"/>
    <p:sldMasterId id="2147483738" r:id="rId41"/>
    <p:sldMasterId id="2147483740" r:id="rId42"/>
    <p:sldMasterId id="2147483742" r:id="rId43"/>
    <p:sldMasterId id="2147483744" r:id="rId44"/>
    <p:sldMasterId id="2147483746" r:id="rId45"/>
    <p:sldMasterId id="2147483748" r:id="rId46"/>
    <p:sldMasterId id="2147483750" r:id="rId47"/>
    <p:sldMasterId id="2147483752" r:id="rId48"/>
    <p:sldMasterId id="2147483754" r:id="rId49"/>
  </p:sldMasterIdLst>
  <p:notesMasterIdLst>
    <p:notesMasterId r:id="rId114"/>
  </p:notesMasterIdLst>
  <p:handoutMasterIdLst>
    <p:handoutMasterId r:id="rId115"/>
  </p:handoutMasterIdLst>
  <p:sldIdLst>
    <p:sldId id="270" r:id="rId50"/>
    <p:sldId id="271" r:id="rId51"/>
    <p:sldId id="272" r:id="rId52"/>
    <p:sldId id="273" r:id="rId53"/>
    <p:sldId id="276" r:id="rId54"/>
    <p:sldId id="277" r:id="rId55"/>
    <p:sldId id="278" r:id="rId56"/>
    <p:sldId id="290" r:id="rId57"/>
    <p:sldId id="267" r:id="rId58"/>
    <p:sldId id="279" r:id="rId59"/>
    <p:sldId id="281" r:id="rId60"/>
    <p:sldId id="282" r:id="rId61"/>
    <p:sldId id="284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00" r:id="rId71"/>
    <p:sldId id="340" r:id="rId72"/>
    <p:sldId id="302" r:id="rId73"/>
    <p:sldId id="303" r:id="rId74"/>
    <p:sldId id="304" r:id="rId75"/>
    <p:sldId id="305" r:id="rId76"/>
    <p:sldId id="306" r:id="rId77"/>
    <p:sldId id="307" r:id="rId78"/>
    <p:sldId id="308" r:id="rId79"/>
    <p:sldId id="309" r:id="rId80"/>
    <p:sldId id="310" r:id="rId81"/>
    <p:sldId id="311" r:id="rId82"/>
    <p:sldId id="312" r:id="rId83"/>
    <p:sldId id="313" r:id="rId84"/>
    <p:sldId id="314" r:id="rId85"/>
    <p:sldId id="315" r:id="rId86"/>
    <p:sldId id="316" r:id="rId87"/>
    <p:sldId id="317" r:id="rId88"/>
    <p:sldId id="318" r:id="rId89"/>
    <p:sldId id="319" r:id="rId90"/>
    <p:sldId id="320" r:id="rId91"/>
    <p:sldId id="321" r:id="rId92"/>
    <p:sldId id="322" r:id="rId93"/>
    <p:sldId id="323" r:id="rId94"/>
    <p:sldId id="324" r:id="rId95"/>
    <p:sldId id="325" r:id="rId96"/>
    <p:sldId id="326" r:id="rId97"/>
    <p:sldId id="327" r:id="rId98"/>
    <p:sldId id="328" r:id="rId99"/>
    <p:sldId id="329" r:id="rId100"/>
    <p:sldId id="330" r:id="rId101"/>
    <p:sldId id="331" r:id="rId102"/>
    <p:sldId id="332" r:id="rId103"/>
    <p:sldId id="333" r:id="rId104"/>
    <p:sldId id="334" r:id="rId105"/>
    <p:sldId id="335" r:id="rId106"/>
    <p:sldId id="336" r:id="rId107"/>
    <p:sldId id="337" r:id="rId108"/>
    <p:sldId id="338" r:id="rId109"/>
    <p:sldId id="339" r:id="rId110"/>
    <p:sldId id="268" r:id="rId111"/>
    <p:sldId id="341" r:id="rId112"/>
    <p:sldId id="343" r:id="rId1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5F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734" autoAdjust="0"/>
    <p:restoredTop sz="87160" autoAdjust="0"/>
  </p:normalViewPr>
  <p:slideViewPr>
    <p:cSldViewPr>
      <p:cViewPr>
        <p:scale>
          <a:sx n="50" d="100"/>
          <a:sy n="50" d="100"/>
        </p:scale>
        <p:origin x="-2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71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viewProps" Target="viewProps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4.xml"/><Relationship Id="rId68" Type="http://schemas.openxmlformats.org/officeDocument/2006/relationships/slide" Target="slides/slide19.xml"/><Relationship Id="rId84" Type="http://schemas.openxmlformats.org/officeDocument/2006/relationships/slide" Target="slides/slide35.xml"/><Relationship Id="rId89" Type="http://schemas.openxmlformats.org/officeDocument/2006/relationships/slide" Target="slides/slide40.xml"/><Relationship Id="rId112" Type="http://schemas.openxmlformats.org/officeDocument/2006/relationships/slide" Target="slides/slide63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8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4.xml"/><Relationship Id="rId58" Type="http://schemas.openxmlformats.org/officeDocument/2006/relationships/slide" Target="slides/slide9.xml"/><Relationship Id="rId66" Type="http://schemas.openxmlformats.org/officeDocument/2006/relationships/slide" Target="slides/slide17.xml"/><Relationship Id="rId74" Type="http://schemas.openxmlformats.org/officeDocument/2006/relationships/slide" Target="slides/slide25.xml"/><Relationship Id="rId79" Type="http://schemas.openxmlformats.org/officeDocument/2006/relationships/slide" Target="slides/slide30.xml"/><Relationship Id="rId87" Type="http://schemas.openxmlformats.org/officeDocument/2006/relationships/slide" Target="slides/slide38.xml"/><Relationship Id="rId102" Type="http://schemas.openxmlformats.org/officeDocument/2006/relationships/slide" Target="slides/slide53.xml"/><Relationship Id="rId110" Type="http://schemas.openxmlformats.org/officeDocument/2006/relationships/slide" Target="slides/slide61.xml"/><Relationship Id="rId11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2.xml"/><Relationship Id="rId82" Type="http://schemas.openxmlformats.org/officeDocument/2006/relationships/slide" Target="slides/slide33.xml"/><Relationship Id="rId90" Type="http://schemas.openxmlformats.org/officeDocument/2006/relationships/slide" Target="slides/slide41.xml"/><Relationship Id="rId95" Type="http://schemas.openxmlformats.org/officeDocument/2006/relationships/slide" Target="slides/slide4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7.xml"/><Relationship Id="rId64" Type="http://schemas.openxmlformats.org/officeDocument/2006/relationships/slide" Target="slides/slide15.xml"/><Relationship Id="rId69" Type="http://schemas.openxmlformats.org/officeDocument/2006/relationships/slide" Target="slides/slide20.xml"/><Relationship Id="rId77" Type="http://schemas.openxmlformats.org/officeDocument/2006/relationships/slide" Target="slides/slide28.xml"/><Relationship Id="rId100" Type="http://schemas.openxmlformats.org/officeDocument/2006/relationships/slide" Target="slides/slide51.xml"/><Relationship Id="rId105" Type="http://schemas.openxmlformats.org/officeDocument/2006/relationships/slide" Target="slides/slide56.xml"/><Relationship Id="rId113" Type="http://schemas.openxmlformats.org/officeDocument/2006/relationships/slide" Target="slides/slide64.xml"/><Relationship Id="rId11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.xml"/><Relationship Id="rId72" Type="http://schemas.openxmlformats.org/officeDocument/2006/relationships/slide" Target="slides/slide23.xml"/><Relationship Id="rId80" Type="http://schemas.openxmlformats.org/officeDocument/2006/relationships/slide" Target="slides/slide31.xml"/><Relationship Id="rId85" Type="http://schemas.openxmlformats.org/officeDocument/2006/relationships/slide" Target="slides/slide36.xml"/><Relationship Id="rId93" Type="http://schemas.openxmlformats.org/officeDocument/2006/relationships/slide" Target="slides/slide44.xml"/><Relationship Id="rId98" Type="http://schemas.openxmlformats.org/officeDocument/2006/relationships/slide" Target="slides/slide4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0.xml"/><Relationship Id="rId67" Type="http://schemas.openxmlformats.org/officeDocument/2006/relationships/slide" Target="slides/slide18.xml"/><Relationship Id="rId103" Type="http://schemas.openxmlformats.org/officeDocument/2006/relationships/slide" Target="slides/slide54.xml"/><Relationship Id="rId108" Type="http://schemas.openxmlformats.org/officeDocument/2006/relationships/slide" Target="slides/slide59.xml"/><Relationship Id="rId116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5.xml"/><Relationship Id="rId62" Type="http://schemas.openxmlformats.org/officeDocument/2006/relationships/slide" Target="slides/slide13.xml"/><Relationship Id="rId70" Type="http://schemas.openxmlformats.org/officeDocument/2006/relationships/slide" Target="slides/slide21.xml"/><Relationship Id="rId75" Type="http://schemas.openxmlformats.org/officeDocument/2006/relationships/slide" Target="slides/slide26.xml"/><Relationship Id="rId83" Type="http://schemas.openxmlformats.org/officeDocument/2006/relationships/slide" Target="slides/slide34.xml"/><Relationship Id="rId88" Type="http://schemas.openxmlformats.org/officeDocument/2006/relationships/slide" Target="slides/slide39.xml"/><Relationship Id="rId91" Type="http://schemas.openxmlformats.org/officeDocument/2006/relationships/slide" Target="slides/slide42.xml"/><Relationship Id="rId96" Type="http://schemas.openxmlformats.org/officeDocument/2006/relationships/slide" Target="slides/slide47.xml"/><Relationship Id="rId111" Type="http://schemas.openxmlformats.org/officeDocument/2006/relationships/slide" Target="slides/slide6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8.xml"/><Relationship Id="rId106" Type="http://schemas.openxmlformats.org/officeDocument/2006/relationships/slide" Target="slides/slide57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3.xml"/><Relationship Id="rId60" Type="http://schemas.openxmlformats.org/officeDocument/2006/relationships/slide" Target="slides/slide11.xml"/><Relationship Id="rId65" Type="http://schemas.openxmlformats.org/officeDocument/2006/relationships/slide" Target="slides/slide16.xml"/><Relationship Id="rId73" Type="http://schemas.openxmlformats.org/officeDocument/2006/relationships/slide" Target="slides/slide24.xml"/><Relationship Id="rId78" Type="http://schemas.openxmlformats.org/officeDocument/2006/relationships/slide" Target="slides/slide29.xml"/><Relationship Id="rId81" Type="http://schemas.openxmlformats.org/officeDocument/2006/relationships/slide" Target="slides/slide32.xml"/><Relationship Id="rId86" Type="http://schemas.openxmlformats.org/officeDocument/2006/relationships/slide" Target="slides/slide37.xml"/><Relationship Id="rId94" Type="http://schemas.openxmlformats.org/officeDocument/2006/relationships/slide" Target="slides/slide45.xml"/><Relationship Id="rId99" Type="http://schemas.openxmlformats.org/officeDocument/2006/relationships/slide" Target="slides/slide50.xml"/><Relationship Id="rId101" Type="http://schemas.openxmlformats.org/officeDocument/2006/relationships/slide" Target="slides/slide5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0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.xml"/><Relationship Id="rId55" Type="http://schemas.openxmlformats.org/officeDocument/2006/relationships/slide" Target="slides/slide6.xml"/><Relationship Id="rId76" Type="http://schemas.openxmlformats.org/officeDocument/2006/relationships/slide" Target="slides/slide27.xml"/><Relationship Id="rId97" Type="http://schemas.openxmlformats.org/officeDocument/2006/relationships/slide" Target="slides/slide48.xml"/><Relationship Id="rId104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2.xml"/><Relationship Id="rId92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7B8D7-6990-48B0-85AB-E62939EC8CA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AFC2A-9AB4-474A-9657-E0F7F3F36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AC8C-9895-448A-BA6C-7CE0F2BAB69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9EB11-D32A-4515-868A-9BE39E678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8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9EB11-D32A-4515-868A-9BE39E6786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Taken from the 10 basic principles and key features</a:t>
            </a:r>
          </a:p>
          <a:p>
            <a:r>
              <a:rPr lang="en-US" dirty="0" smtClean="0"/>
              <a:t>Lots of overlap—systems approach so</a:t>
            </a:r>
            <a:r>
              <a:rPr lang="en-US" baseline="0" dirty="0" smtClean="0"/>
              <a:t> all are intertwined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9EB11-D32A-4515-868A-9BE39E6786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just pre-school students.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9EB11-D32A-4515-868A-9BE39E6786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92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*Will add examples of intervention flow charts/Team</a:t>
            </a:r>
            <a:r>
              <a:rPr lang="en-US" baseline="0" dirty="0" smtClean="0"/>
              <a:t> forms/checklists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9EB11-D32A-4515-868A-9BE39E6786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for spending the day with 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Please remember to fill out an evaluation, your input strengthens our offerings.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Please feel free to contact us or to visit our Library if you need further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69167-B640-47C5-BE9B-AB139FA13A5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3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7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39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33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2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563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0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6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1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5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4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5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5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5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5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5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5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5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5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5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BEE4-CA01-4ACA-AA57-FFC192AFE0F4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0CA9B-DFD3-462E-A81B-723F7329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1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02EC0A1-6B3F-4B08-A1F6-79C447239D30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12/3/2015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1D414-0555-4537-87E5-94916F50DF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Sec%20MAth%20flow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nlweb.madison.k12.wi.us/files/tnl/Literacy%20and%20Math%20Flowcharts%20K-12%20Final_Aug_2014%20(4)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es.ed.gov/ncee/wWc/pdf/practice_guides/rti_math_pg_042109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nixthetricks.com/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about/blog/post/95208400815/the-learning-myth-why-ill-never-tell-my-son-hes" TargetMode="Externa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://www.dreambox.com/math-interventio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hyperlink" Target="https://www.tenmarks.com/" TargetMode="Externa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tipster.com/CGI_problem_types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ies.ed.gov/ncee/wwc/pdf/practice_guides/mps_pg_052212.pdf" TargetMode="Externa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mathplayground.com/thinkingblocks.htm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ies.ed.gov/ncee/wwc/PracticeGuide.aspx?sid=16" TargetMode="Externa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d2mind.com/pdf/learning_place/research_math_manips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k6.thinkcentral.com/content/hsp/math/mathinfocus/common/itools_int_9780547673844_/main.html" TargetMode="External"/><Relationship Id="rId2" Type="http://schemas.openxmlformats.org/officeDocument/2006/relationships/hyperlink" Target="http://www.glencoe.com/sites/common_assets/mathematics/ebook_assets/vmf/VMF-Interface.html" TargetMode="External"/><Relationship Id="rId1" Type="http://schemas.openxmlformats.org/officeDocument/2006/relationships/slideLayout" Target="../slideLayouts/slideLayout39.xml"/><Relationship Id="rId5" Type="http://schemas.openxmlformats.org/officeDocument/2006/relationships/hyperlink" Target="http://www.ct4me.net/math_manipulatives_2.htm" TargetMode="External"/><Relationship Id="rId4" Type="http://schemas.openxmlformats.org/officeDocument/2006/relationships/hyperlink" Target="http://media.mivu.org/mvu_pd/a4a/homework/index.html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lexmath.com/hom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.scholastic.com/math-fact-fluency/fastt-math-next-generation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ies.ed.gov/ncee/wwc/default.aspx" TargetMode="External"/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inetwork.org/learn/what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nsiveintervention.org/resources/tools-charts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rti4success.org/rti-implementer-series-self-paced-learning-modules" TargetMode="Externa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aissance.com/products/accelerated-math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zillion.com/resources/17132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.scholastic.com/products/dothemath/dtmn_structure.htm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i4success.org/" TargetMode="External"/><Relationship Id="rId2" Type="http://schemas.openxmlformats.org/officeDocument/2006/relationships/hyperlink" Target="http://www.sde.ct.gov/sde/lib/sde/pdf/backtoschool/ccss_principal_look_fors_flipbook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es.ed.gov/ncee/wwc" TargetMode="External"/><Relationship Id="rId4" Type="http://schemas.openxmlformats.org/officeDocument/2006/relationships/hyperlink" Target="http://www.interventioncentral.org/home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033" y="381000"/>
            <a:ext cx="5467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Math + SRBI:</a:t>
            </a:r>
          </a:p>
          <a:p>
            <a:pPr algn="ctr"/>
            <a:r>
              <a:rPr lang="en-US" sz="4800" dirty="0" smtClean="0"/>
              <a:t> Adding It Up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571500" y="199632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cwurm\Desktop\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18261"/>
            <a:ext cx="3581400" cy="75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99161"/>
            <a:ext cx="1809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52550" y="3276600"/>
            <a:ext cx="6400800" cy="1752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Cay </a:t>
            </a:r>
            <a:r>
              <a:rPr lang="en-US" dirty="0" smtClean="0"/>
              <a:t>Freeman, Math </a:t>
            </a:r>
            <a:r>
              <a:rPr lang="en-US" dirty="0"/>
              <a:t>Intervention Teacher</a:t>
            </a:r>
          </a:p>
          <a:p>
            <a:pPr marL="0" indent="0" algn="ctr">
              <a:buNone/>
            </a:pPr>
            <a:r>
              <a:rPr lang="en-US" dirty="0"/>
              <a:t>Sage Park Middle School, Windsor</a:t>
            </a:r>
          </a:p>
          <a:p>
            <a:pPr marL="0" indent="0" algn="ctr">
              <a:buNone/>
            </a:pPr>
            <a:r>
              <a:rPr lang="en-US" dirty="0" smtClean="0"/>
              <a:t>&amp;</a:t>
            </a:r>
          </a:p>
          <a:p>
            <a:pPr marL="0" indent="0" algn="ctr">
              <a:buNone/>
            </a:pPr>
            <a:r>
              <a:rPr lang="en-US" dirty="0" smtClean="0"/>
              <a:t>Clare Wurm, SERC Consultant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tcblogs.files.wordpress.com/2015/05/fe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Data-driven </a:t>
            </a:r>
            <a:r>
              <a:rPr lang="en-US" sz="4900" dirty="0"/>
              <a:t>decision making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2209800"/>
            <a:ext cx="8229600" cy="4525963"/>
          </a:xfrm>
        </p:spPr>
        <p:txBody>
          <a:bodyPr/>
          <a:lstStyle/>
          <a:p>
            <a:r>
              <a:rPr lang="en-US" dirty="0" smtClean="0"/>
              <a:t>Teams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G</a:t>
            </a:r>
            <a:r>
              <a:rPr lang="en-US" sz="2800" dirty="0" smtClean="0"/>
              <a:t>rade-level/content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School-wide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District-wide</a:t>
            </a:r>
          </a:p>
          <a:p>
            <a:pPr marL="914400" lvl="2" indent="0"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3400" y="14097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/>
              <a:t>Data-driven decision making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Different types of data are needed to make informed decision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One data point should not dictate action—need triangulated data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Data includes information beyond test scores– teachers, counselors, paraprofessionals, administrators, parents, and students can all provide useful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31445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Data-driven decision making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Collecting the data is not enough.  Data must be analyzed, interpreted, and acted upon.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Grades 9-12 Initial </a:t>
            </a:r>
            <a:r>
              <a:rPr lang="en-US" sz="2800" dirty="0">
                <a:hlinkClick r:id="rId3" action="ppaction://hlinkfile"/>
              </a:rPr>
              <a:t>Math</a:t>
            </a:r>
            <a:r>
              <a:rPr lang="en-US" sz="2800" dirty="0"/>
              <a:t> Intervention </a:t>
            </a:r>
            <a:r>
              <a:rPr lang="en-US" sz="2800" dirty="0" smtClean="0"/>
              <a:t>Considerations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https://tnlweb.madison.k12.wi.us/files/tnl/Literacy%20and%20Math%20Flowcharts%20K-12%20Final_Aug_2014%20(4).</a:t>
            </a:r>
            <a:r>
              <a:rPr lang="en-US" sz="1800" dirty="0" smtClean="0">
                <a:hlinkClick r:id="rId4"/>
              </a:rPr>
              <a:t>pdf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SRBI &amp; Math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39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Cay Freeman, Math Intervention Teacher</a:t>
            </a:r>
          </a:p>
          <a:p>
            <a:pPr marL="0" indent="0" algn="ctr">
              <a:buNone/>
            </a:pPr>
            <a:r>
              <a:rPr lang="en-US" sz="4000" dirty="0"/>
              <a:t>Sage Park Middle School, Windsor</a:t>
            </a:r>
          </a:p>
          <a:p>
            <a:pPr marL="0" indent="0" algn="ctr">
              <a:buNone/>
            </a:pP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097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SRBI SYMPOSIUM </a:t>
            </a:r>
            <a:r>
              <a:rPr lang="en-US" b="1" dirty="0" smtClean="0"/>
              <a:t>III</a:t>
            </a:r>
            <a:br>
              <a:rPr lang="en-US" b="1" dirty="0" smtClean="0"/>
            </a:br>
            <a:r>
              <a:rPr lang="en-US" b="1" dirty="0" smtClean="0"/>
              <a:t>Fall,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SRBI </a:t>
            </a:r>
            <a:r>
              <a:rPr lang="en-US" sz="4000" b="1" dirty="0">
                <a:solidFill>
                  <a:srgbClr val="FFFF00"/>
                </a:solidFill>
              </a:rPr>
              <a:t>+ Math: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Adding </a:t>
            </a:r>
            <a:r>
              <a:rPr lang="en-US" sz="4000" b="1" dirty="0">
                <a:solidFill>
                  <a:srgbClr val="FFFF00"/>
                </a:solidFill>
              </a:rPr>
              <a:t>It 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52578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prstClr val="black"/>
                </a:solidFill>
              </a:rPr>
              <a:t>Cay Freeman</a:t>
            </a:r>
          </a:p>
          <a:p>
            <a:pPr algn="r"/>
            <a:r>
              <a:rPr lang="en-US" sz="2400" b="1" dirty="0" smtClean="0">
                <a:solidFill>
                  <a:prstClr val="black"/>
                </a:solidFill>
              </a:rPr>
              <a:t>Math Intervention Teacher</a:t>
            </a:r>
          </a:p>
          <a:p>
            <a:pPr algn="r"/>
            <a:r>
              <a:rPr lang="en-US" sz="2400" b="1" dirty="0" smtClean="0">
                <a:solidFill>
                  <a:prstClr val="black"/>
                </a:solidFill>
              </a:rPr>
              <a:t>Sage Park Middle School, Windsor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Goals for this session:</a:t>
            </a:r>
            <a:br>
              <a:rPr lang="en-US" dirty="0"/>
            </a:br>
            <a:r>
              <a:rPr lang="en-US" sz="3600" dirty="0"/>
              <a:t>Participants will….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8534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Learn </a:t>
            </a:r>
            <a:r>
              <a:rPr lang="en-US" sz="2800" dirty="0">
                <a:solidFill>
                  <a:prstClr val="white"/>
                </a:solidFill>
              </a:rPr>
              <a:t>critical factors to consider when planning and making ongoing adjustments </a:t>
            </a:r>
            <a:r>
              <a:rPr lang="en-US" sz="2800" dirty="0" smtClean="0">
                <a:solidFill>
                  <a:prstClr val="white"/>
                </a:solidFill>
              </a:rPr>
              <a:t>to </a:t>
            </a:r>
            <a:r>
              <a:rPr lang="en-US" sz="2800" dirty="0">
                <a:solidFill>
                  <a:prstClr val="white"/>
                </a:solidFill>
              </a:rPr>
              <a:t>teaching to ensure student </a:t>
            </a:r>
            <a:r>
              <a:rPr lang="en-US" sz="2800" dirty="0" smtClean="0">
                <a:solidFill>
                  <a:prstClr val="white"/>
                </a:solidFill>
              </a:rPr>
              <a:t>achievement</a:t>
            </a:r>
          </a:p>
          <a:p>
            <a:endParaRPr lang="en-US" sz="2800" dirty="0" smtClean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Learn </a:t>
            </a:r>
            <a:r>
              <a:rPr lang="en-US" sz="2800" dirty="0">
                <a:solidFill>
                  <a:prstClr val="white"/>
                </a:solidFill>
              </a:rPr>
              <a:t>promising instructional practices targeting </a:t>
            </a:r>
            <a:r>
              <a:rPr lang="en-US" sz="2800" dirty="0" smtClean="0">
                <a:solidFill>
                  <a:prstClr val="white"/>
                </a:solidFill>
              </a:rPr>
              <a:t>Tier 2 and Tier 3 math students, with supporting </a:t>
            </a:r>
            <a:r>
              <a:rPr lang="en-US" sz="2800" dirty="0">
                <a:solidFill>
                  <a:prstClr val="white"/>
                </a:solidFill>
              </a:rPr>
              <a:t>research </a:t>
            </a:r>
            <a:r>
              <a:rPr lang="en-US" sz="2800" dirty="0" smtClean="0">
                <a:solidFill>
                  <a:prstClr val="white"/>
                </a:solidFill>
              </a:rPr>
              <a:t>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Learn about resources to aid in your SRBI efforts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938"/>
            <a:ext cx="7315200" cy="353952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My “Go-to”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Resource for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Math SRBI: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146"/>
            <a:ext cx="5053012" cy="651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876800"/>
            <a:ext cx="302514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hlinkClick r:id="rId3"/>
              </a:rPr>
              <a:t>http://ies.ed.gov/ncee/wWc/pdf/practice_guides/rti_math_pg_042109.pdf</a:t>
            </a:r>
            <a:endParaRPr lang="en-US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352800" cy="1143000"/>
          </a:xfrm>
        </p:spPr>
        <p:txBody>
          <a:bodyPr>
            <a:noAutofit/>
          </a:bodyPr>
          <a:lstStyle/>
          <a:p>
            <a:r>
              <a:rPr lang="en-US" sz="2700" dirty="0" smtClean="0"/>
              <a:t>Each recommendation </a:t>
            </a:r>
            <a:br>
              <a:rPr lang="en-US" sz="2700" dirty="0" smtClean="0"/>
            </a:br>
            <a:r>
              <a:rPr lang="en-US" sz="2700" dirty="0" smtClean="0"/>
              <a:t>includes: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98637"/>
            <a:ext cx="85344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Brief Summary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How to carry out </a:t>
            </a:r>
          </a:p>
          <a:p>
            <a:pPr marL="0" indent="0">
              <a:buNone/>
            </a:pPr>
            <a:r>
              <a:rPr lang="en-US" sz="2400" dirty="0" smtClean="0"/>
              <a:t>     the recommendation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3.   Potential roadblocks</a:t>
            </a:r>
          </a:p>
          <a:p>
            <a:pPr marL="0" indent="0">
              <a:buNone/>
            </a:pPr>
            <a:r>
              <a:rPr lang="en-US" sz="2400" dirty="0" smtClean="0"/>
              <a:t>      and solutions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526508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1400" y="1676400"/>
            <a:ext cx="5105400" cy="3886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15200" cy="1154097"/>
          </a:xfrm>
        </p:spPr>
        <p:txBody>
          <a:bodyPr/>
          <a:lstStyle/>
          <a:p>
            <a:r>
              <a:rPr lang="en-US" dirty="0" smtClean="0"/>
              <a:t>Recommendation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78" y="1371600"/>
            <a:ext cx="8216721" cy="68580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Instructional materials should focus intensely on </a:t>
            </a:r>
            <a:r>
              <a:rPr lang="en-US" sz="4400" b="1" u="sng" dirty="0" smtClean="0"/>
              <a:t>in-depth </a:t>
            </a:r>
            <a:r>
              <a:rPr lang="en-US" sz="4400" dirty="0" smtClean="0"/>
              <a:t>treatment of:</a:t>
            </a:r>
          </a:p>
          <a:p>
            <a:pPr lvl="1"/>
            <a:endParaRPr lang="en-US" sz="1700" dirty="0" smtClean="0">
              <a:solidFill>
                <a:srgbClr val="FFFF00"/>
              </a:solidFill>
            </a:endParaRPr>
          </a:p>
          <a:p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28662" y="44958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</a:rPr>
              <a:t>Cover </a:t>
            </a:r>
            <a:r>
              <a:rPr lang="en-US" sz="2800" u="sng" dirty="0">
                <a:solidFill>
                  <a:prstClr val="white"/>
                </a:solidFill>
              </a:rPr>
              <a:t>fewer topics</a:t>
            </a:r>
            <a:r>
              <a:rPr lang="en-US" sz="2800" dirty="0">
                <a:solidFill>
                  <a:prstClr val="white"/>
                </a:solidFill>
              </a:rPr>
              <a:t> in more depth and with</a:t>
            </a:r>
            <a:r>
              <a:rPr lang="en-US" sz="2800" u="sng" dirty="0">
                <a:solidFill>
                  <a:prstClr val="white"/>
                </a:solidFill>
              </a:rPr>
              <a:t> </a:t>
            </a:r>
            <a:r>
              <a:rPr lang="en-US" sz="2800" u="sng" dirty="0" smtClean="0">
                <a:solidFill>
                  <a:prstClr val="white"/>
                </a:solidFill>
              </a:rPr>
              <a:t>purposeful coherence</a:t>
            </a:r>
            <a:endParaRPr lang="en-US" sz="2800" u="sng" dirty="0">
              <a:solidFill>
                <a:prstClr val="white"/>
              </a:solidFill>
            </a:endParaRPr>
          </a:p>
          <a:p>
            <a:endParaRPr lang="en-US" sz="1600" dirty="0">
              <a:solidFill>
                <a:prstClr val="white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</a:rPr>
              <a:t>Intervention curriculum should </a:t>
            </a:r>
            <a:r>
              <a:rPr lang="en-US" sz="2800" u="sng" dirty="0">
                <a:solidFill>
                  <a:prstClr val="white"/>
                </a:solidFill>
              </a:rPr>
              <a:t>not be over-simplified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750" y="2133600"/>
            <a:ext cx="3657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Grades K-3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Number sense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Place value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Operations with </a:t>
            </a:r>
            <a:r>
              <a:rPr lang="en-US" sz="2400" u="sng" dirty="0" smtClean="0">
                <a:solidFill>
                  <a:srgbClr val="FFFF00"/>
                </a:solidFill>
              </a:rPr>
              <a:t>whole numbers</a:t>
            </a:r>
            <a:endParaRPr lang="en-US" sz="2400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122051"/>
            <a:ext cx="4800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Grades 4-8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u="sng" dirty="0" smtClean="0">
                <a:solidFill>
                  <a:srgbClr val="FFFF00"/>
                </a:solidFill>
              </a:rPr>
              <a:t>Use</a:t>
            </a:r>
            <a:r>
              <a:rPr lang="en-US" sz="2400" dirty="0" smtClean="0">
                <a:solidFill>
                  <a:srgbClr val="FFFF00"/>
                </a:solidFill>
              </a:rPr>
              <a:t> an understanding of whole numbers to build a conceptual  framework and work with </a:t>
            </a:r>
            <a:r>
              <a:rPr lang="en-US" sz="2400" u="sng" dirty="0" smtClean="0">
                <a:solidFill>
                  <a:srgbClr val="FFFF00"/>
                </a:solidFill>
              </a:rPr>
              <a:t>rational numbers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Should my SRBI program be aligned </a:t>
            </a:r>
            <a:br>
              <a:rPr lang="en-US" dirty="0" smtClean="0"/>
            </a:br>
            <a:r>
              <a:rPr lang="en-US" dirty="0" smtClean="0"/>
              <a:t>to the core curriculum?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27237"/>
            <a:ext cx="81534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000" dirty="0" smtClean="0"/>
              <a:t>Instruction should </a:t>
            </a:r>
            <a:r>
              <a:rPr lang="en-US" sz="3000" dirty="0" smtClean="0">
                <a:solidFill>
                  <a:srgbClr val="FFFF00"/>
                </a:solidFill>
              </a:rPr>
              <a:t>build students’ foundational proficiencies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endParaRPr lang="en-US" sz="3000" dirty="0" smtClean="0"/>
          </a:p>
          <a:p>
            <a:pPr algn="ctr"/>
            <a:r>
              <a:rPr lang="en-US" sz="3000" dirty="0" smtClean="0"/>
              <a:t>Instruction often </a:t>
            </a:r>
            <a:r>
              <a:rPr lang="en-US" sz="3000" dirty="0" smtClean="0">
                <a:solidFill>
                  <a:srgbClr val="FFFF00"/>
                </a:solidFill>
              </a:rPr>
              <a:t>focuses on </a:t>
            </a:r>
            <a:r>
              <a:rPr lang="en-US" sz="3000" u="sng" dirty="0" smtClean="0">
                <a:solidFill>
                  <a:srgbClr val="FFFF00"/>
                </a:solidFill>
              </a:rPr>
              <a:t>prerequisite skills </a:t>
            </a:r>
            <a:r>
              <a:rPr lang="en-US" sz="3000" dirty="0" smtClean="0"/>
              <a:t>that allow the student to access the general curriculum.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 smtClean="0"/>
              <a:t>Instruction is determined by the </a:t>
            </a:r>
            <a:r>
              <a:rPr lang="en-US" sz="3000" dirty="0" smtClean="0">
                <a:solidFill>
                  <a:srgbClr val="FFFF00"/>
                </a:solidFill>
              </a:rPr>
              <a:t>student’s rate of progress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081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Schedules and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992" y="1905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SRBI are </a:t>
            </a:r>
            <a:r>
              <a:rPr lang="en-US" dirty="0" smtClean="0"/>
              <a:t>systemic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General </a:t>
            </a:r>
            <a:r>
              <a:rPr lang="en-US" dirty="0" err="1" smtClean="0"/>
              <a:t>ed</a:t>
            </a:r>
            <a:r>
              <a:rPr lang="en-US" dirty="0" smtClean="0"/>
              <a:t> teachers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Special </a:t>
            </a:r>
            <a:r>
              <a:rPr lang="en-US" dirty="0" err="1" smtClean="0"/>
              <a:t>ed</a:t>
            </a:r>
            <a:r>
              <a:rPr lang="en-US" dirty="0" smtClean="0"/>
              <a:t> teachers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Administrators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Families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Specialists, interventionists, psychologists, </a:t>
            </a:r>
            <a:r>
              <a:rPr lang="en-US" dirty="0" err="1" smtClean="0"/>
              <a:t>paraeducators</a:t>
            </a:r>
            <a:r>
              <a:rPr lang="en-US" dirty="0" smtClean="0"/>
              <a:t>, etc.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2450" y="14097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2" y="228600"/>
            <a:ext cx="5443538" cy="925497"/>
          </a:xfrm>
        </p:spPr>
        <p:txBody>
          <a:bodyPr/>
          <a:lstStyle/>
          <a:p>
            <a:r>
              <a:rPr lang="en-US" dirty="0" smtClean="0"/>
              <a:t>Recommendation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9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500" dirty="0" smtClean="0"/>
              <a:t>Instruction should be </a:t>
            </a:r>
            <a:r>
              <a:rPr lang="en-US" sz="3500" u="sng" dirty="0" smtClean="0">
                <a:solidFill>
                  <a:srgbClr val="FFFF00"/>
                </a:solidFill>
              </a:rPr>
              <a:t>systematic</a:t>
            </a:r>
            <a:r>
              <a:rPr lang="en-US" sz="3500" dirty="0" smtClean="0"/>
              <a:t>:</a:t>
            </a:r>
          </a:p>
          <a:p>
            <a:endParaRPr lang="en-US" sz="1900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600" dirty="0" smtClean="0"/>
              <a:t>introduce concepts in a </a:t>
            </a:r>
            <a:r>
              <a:rPr lang="en-US" sz="2600" u="sng" dirty="0" smtClean="0"/>
              <a:t>logical order</a:t>
            </a:r>
            <a:r>
              <a:rPr lang="en-US" sz="2600" dirty="0" smtClean="0"/>
              <a:t> using </a:t>
            </a:r>
            <a:r>
              <a:rPr lang="en-US" sz="2600" u="sng" dirty="0" smtClean="0"/>
              <a:t>logical numbers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900" u="sng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600" dirty="0" smtClean="0"/>
              <a:t>explore </a:t>
            </a:r>
            <a:r>
              <a:rPr lang="en-US" sz="2600" u="sng" dirty="0"/>
              <a:t>multiple methods </a:t>
            </a:r>
            <a:r>
              <a:rPr lang="en-US" sz="2600" dirty="0"/>
              <a:t>to arrive at the </a:t>
            </a:r>
            <a:r>
              <a:rPr lang="en-US" sz="2600" dirty="0" smtClean="0"/>
              <a:t>solution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9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600" dirty="0" smtClean="0"/>
              <a:t>provide students with </a:t>
            </a:r>
            <a:r>
              <a:rPr lang="en-US" sz="2600" u="sng" dirty="0" smtClean="0"/>
              <a:t>numerous applications</a:t>
            </a:r>
            <a:r>
              <a:rPr lang="en-US" sz="2600" dirty="0" smtClean="0"/>
              <a:t> of each concept and skill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900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600" dirty="0"/>
              <a:t>d</a:t>
            </a:r>
            <a:r>
              <a:rPr lang="en-US" sz="2600" dirty="0" smtClean="0"/>
              <a:t>emonstrate proficient problem solving with </a:t>
            </a:r>
            <a:r>
              <a:rPr lang="en-US" sz="2600" u="sng" dirty="0" smtClean="0"/>
              <a:t>sufficient models</a:t>
            </a:r>
            <a:endParaRPr lang="en-US" sz="2600" dirty="0" smtClean="0"/>
          </a:p>
          <a:p>
            <a:pPr lvl="1"/>
            <a:endParaRPr lang="en-US" sz="1700" dirty="0" smtClean="0"/>
          </a:p>
          <a:p>
            <a:pPr lvl="1"/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11882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2" y="228600"/>
            <a:ext cx="5443538" cy="925497"/>
          </a:xfrm>
        </p:spPr>
        <p:txBody>
          <a:bodyPr/>
          <a:lstStyle/>
          <a:p>
            <a:r>
              <a:rPr lang="en-US" dirty="0" smtClean="0"/>
              <a:t>Recommendation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en-US" sz="5900" dirty="0" smtClean="0"/>
              <a:t>Instruction should be </a:t>
            </a:r>
            <a:r>
              <a:rPr lang="en-US" sz="5900" u="sng" dirty="0" smtClean="0">
                <a:solidFill>
                  <a:srgbClr val="FFFF00"/>
                </a:solidFill>
              </a:rPr>
              <a:t>explicit</a:t>
            </a:r>
            <a:r>
              <a:rPr lang="en-US" sz="5900" dirty="0" smtClean="0"/>
              <a:t>:</a:t>
            </a:r>
          </a:p>
          <a:p>
            <a:endParaRPr lang="en-US" sz="1900" dirty="0" smtClean="0"/>
          </a:p>
          <a:p>
            <a:pPr marL="45720" indent="0">
              <a:buNone/>
            </a:pPr>
            <a:endParaRPr lang="en-US" sz="3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4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5100" dirty="0"/>
              <a:t>Verbalization of the thought processes and the </a:t>
            </a:r>
            <a:r>
              <a:rPr lang="en-US" sz="5100" dirty="0">
                <a:solidFill>
                  <a:srgbClr val="FFFF00"/>
                </a:solidFill>
              </a:rPr>
              <a:t>reasons behind math </a:t>
            </a:r>
            <a:r>
              <a:rPr lang="en-US" sz="5100" dirty="0"/>
              <a:t>procedures, formulas, and problem-solving </a:t>
            </a:r>
            <a:r>
              <a:rPr lang="en-US" sz="5100" dirty="0" smtClean="0"/>
              <a:t>methods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5100" dirty="0" smtClean="0"/>
          </a:p>
          <a:p>
            <a:pPr marL="228600" lvl="1">
              <a:buFont typeface="Wingdings" panose="05000000000000000000" pitchFamily="2" charset="2"/>
              <a:buChar char="v"/>
            </a:pPr>
            <a:r>
              <a:rPr lang="en-US" sz="5100" dirty="0"/>
              <a:t>Teachers should be knowledgeable enough to anticipate and address </a:t>
            </a:r>
            <a:r>
              <a:rPr lang="en-US" sz="5100" dirty="0" smtClean="0"/>
              <a:t>misconceptions</a:t>
            </a:r>
          </a:p>
          <a:p>
            <a:pPr marL="228600" lvl="1">
              <a:buFont typeface="Wingdings" panose="05000000000000000000" pitchFamily="2" charset="2"/>
              <a:buChar char="v"/>
            </a:pPr>
            <a:endParaRPr lang="en-US" sz="5100" dirty="0" smtClean="0"/>
          </a:p>
          <a:p>
            <a:pPr marL="228600" lvl="1">
              <a:buFont typeface="Wingdings" panose="05000000000000000000" pitchFamily="2" charset="2"/>
              <a:buChar char="v"/>
            </a:pPr>
            <a:r>
              <a:rPr lang="en-US" sz="5100" dirty="0"/>
              <a:t>Include numerous clear models of easy </a:t>
            </a:r>
            <a:r>
              <a:rPr lang="en-US" sz="5100" u="sng" dirty="0"/>
              <a:t>and </a:t>
            </a:r>
            <a:r>
              <a:rPr lang="en-US" sz="5100" dirty="0"/>
              <a:t>difficult problems, with accompanying </a:t>
            </a:r>
            <a:r>
              <a:rPr lang="en-US" sz="5100" dirty="0">
                <a:solidFill>
                  <a:srgbClr val="FFFF00"/>
                </a:solidFill>
              </a:rPr>
              <a:t>teacher think-</a:t>
            </a:r>
            <a:r>
              <a:rPr lang="en-US" sz="5100" dirty="0" err="1">
                <a:solidFill>
                  <a:srgbClr val="FFFF00"/>
                </a:solidFill>
              </a:rPr>
              <a:t>alouds</a:t>
            </a:r>
            <a:endParaRPr lang="en-US" sz="5100" dirty="0">
              <a:solidFill>
                <a:srgbClr val="FFFF00"/>
              </a:solidFill>
            </a:endParaRPr>
          </a:p>
          <a:p>
            <a:pPr marL="4572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1400" dirty="0"/>
          </a:p>
          <a:p>
            <a:pPr lvl="1"/>
            <a:endParaRPr lang="en-US" sz="2400" dirty="0">
              <a:solidFill>
                <a:srgbClr val="FFFF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5900" dirty="0"/>
              <a:t>What are we preparing our students for?</a:t>
            </a:r>
          </a:p>
          <a:p>
            <a:pPr marL="320040" lvl="1" indent="0">
              <a:buNone/>
            </a:pPr>
            <a:endParaRPr lang="en-US" sz="1700" dirty="0" smtClean="0"/>
          </a:p>
          <a:p>
            <a:pPr lvl="1"/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30529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29400" cy="773097"/>
          </a:xfrm>
        </p:spPr>
        <p:txBody>
          <a:bodyPr/>
          <a:lstStyle/>
          <a:p>
            <a:r>
              <a:rPr lang="en-US" dirty="0" smtClean="0"/>
              <a:t>Explicit Instruction includes: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lvl="1"/>
            <a:endParaRPr lang="en-US" sz="15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900" dirty="0" smtClean="0"/>
              <a:t>Guided, scaffolded, </a:t>
            </a:r>
            <a:r>
              <a:rPr lang="en-US" sz="3900" dirty="0" smtClean="0">
                <a:solidFill>
                  <a:srgbClr val="FFFF00"/>
                </a:solidFill>
              </a:rPr>
              <a:t>extensive practice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900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Students communicate the strategies they are using to solve problems and provide </a:t>
            </a:r>
            <a:r>
              <a:rPr lang="en-US" sz="3600" dirty="0" smtClean="0">
                <a:solidFill>
                  <a:srgbClr val="FFFF00"/>
                </a:solidFill>
              </a:rPr>
              <a:t>reasons for their decisions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400" dirty="0" smtClean="0"/>
          </a:p>
          <a:p>
            <a:pPr lvl="2" algn="ctr">
              <a:buFont typeface="Wingdings" panose="05000000000000000000" pitchFamily="2" charset="2"/>
              <a:buChar char="v"/>
            </a:pPr>
            <a:r>
              <a:rPr lang="en-US" sz="3100" dirty="0" smtClean="0"/>
              <a:t>CCSS Math Practice #3: “Construct viable arguments    and critique the reasoning of others.”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3100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900" dirty="0" smtClean="0"/>
              <a:t>Teachers provide </a:t>
            </a:r>
            <a:r>
              <a:rPr lang="en-US" sz="3900" u="sng" dirty="0" smtClean="0"/>
              <a:t>immediate</a:t>
            </a:r>
            <a:r>
              <a:rPr lang="en-US" sz="3900" dirty="0" smtClean="0"/>
              <a:t>, </a:t>
            </a:r>
            <a:r>
              <a:rPr lang="en-US" sz="3900" u="sng" dirty="0" smtClean="0"/>
              <a:t>specific, actionable</a:t>
            </a:r>
            <a:r>
              <a:rPr lang="en-US" sz="3900" dirty="0" smtClean="0"/>
              <a:t> </a:t>
            </a:r>
            <a:r>
              <a:rPr lang="en-US" sz="3900" dirty="0" smtClean="0">
                <a:solidFill>
                  <a:srgbClr val="FFFF00"/>
                </a:solidFill>
              </a:rPr>
              <a:t>corrective feedback </a:t>
            </a:r>
            <a:r>
              <a:rPr lang="en-US" sz="3900" dirty="0" smtClean="0"/>
              <a:t>with opportunities to correct errors (with guidance, as needed)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9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900" dirty="0" smtClean="0"/>
              <a:t>Frequent, cumulative </a:t>
            </a:r>
            <a:r>
              <a:rPr lang="en-US" sz="3900" dirty="0" smtClean="0">
                <a:solidFill>
                  <a:srgbClr val="FFFF00"/>
                </a:solidFill>
              </a:rPr>
              <a:t>review</a:t>
            </a:r>
          </a:p>
          <a:p>
            <a:pPr lvl="1"/>
            <a:endParaRPr lang="en-US" sz="3000" dirty="0" smtClean="0"/>
          </a:p>
          <a:p>
            <a:endParaRPr lang="en-US" dirty="0" smtClean="0"/>
          </a:p>
          <a:p>
            <a:endParaRPr lang="en-US" sz="1500" dirty="0" smtClean="0"/>
          </a:p>
          <a:p>
            <a:endParaRPr lang="en-US" sz="17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400800" cy="925497"/>
          </a:xfrm>
        </p:spPr>
        <p:txBody>
          <a:bodyPr/>
          <a:lstStyle/>
          <a:p>
            <a:r>
              <a:rPr lang="en-US" dirty="0" smtClean="0"/>
              <a:t>Conceptual Understanding: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2578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Clr>
                <a:srgbClr val="000000"/>
              </a:buClr>
              <a:buSzPct val="132000"/>
              <a:buFont typeface="Wingdings" panose="05000000000000000000" pitchFamily="2" charset="2"/>
              <a:buChar char="ü"/>
            </a:pPr>
            <a:r>
              <a:rPr lang="en-US" sz="2400" dirty="0">
                <a:latin typeface="Helvetica"/>
                <a:ea typeface="ＭＳ Ｐゴシック" pitchFamily="34" charset="-128"/>
                <a:cs typeface="Helvetica"/>
                <a:sym typeface="Arial" charset="0"/>
              </a:rPr>
              <a:t>Teach more </a:t>
            </a:r>
            <a:r>
              <a:rPr lang="en-US" sz="2400" dirty="0" smtClean="0">
                <a:latin typeface="Helvetica"/>
                <a:ea typeface="ＭＳ Ｐゴシック" pitchFamily="34" charset="-128"/>
                <a:cs typeface="Helvetica"/>
                <a:sym typeface="Arial" charset="0"/>
              </a:rPr>
              <a:t>than just </a:t>
            </a:r>
            <a:r>
              <a:rPr lang="en-US" altLang="ja-JP" sz="2400" dirty="0" smtClean="0">
                <a:latin typeface="Helvetica"/>
                <a:ea typeface="ＭＳ Ｐゴシック" pitchFamily="34" charset="-128"/>
                <a:cs typeface="Helvetica"/>
                <a:sym typeface="Arial" charset="0"/>
              </a:rPr>
              <a:t>how </a:t>
            </a:r>
            <a:r>
              <a:rPr lang="en-US" altLang="ja-JP" sz="2400" dirty="0">
                <a:latin typeface="Helvetica"/>
                <a:ea typeface="ＭＳ Ｐゴシック" pitchFamily="34" charset="-128"/>
                <a:cs typeface="Helvetica"/>
                <a:sym typeface="Arial" charset="0"/>
              </a:rPr>
              <a:t>to get the </a:t>
            </a:r>
            <a:r>
              <a:rPr lang="en-US" altLang="ja-JP" sz="2400" dirty="0" smtClean="0">
                <a:latin typeface="Helvetica"/>
                <a:ea typeface="ＭＳ Ｐゴシック" pitchFamily="34" charset="-128"/>
                <a:cs typeface="Helvetica"/>
                <a:sym typeface="Arial" charset="0"/>
              </a:rPr>
              <a:t>answer. Instead </a:t>
            </a:r>
            <a:r>
              <a:rPr lang="en-US" altLang="ja-JP" sz="2400" dirty="0">
                <a:latin typeface="Helvetica"/>
                <a:ea typeface="ＭＳ Ｐゴシック" pitchFamily="34" charset="-128"/>
                <a:cs typeface="Helvetica"/>
                <a:sym typeface="Arial" charset="0"/>
              </a:rPr>
              <a:t>support </a:t>
            </a:r>
            <a:r>
              <a:rPr lang="en-US" altLang="ja-JP" sz="2400" dirty="0" smtClean="0">
                <a:latin typeface="Helvetica"/>
                <a:ea typeface="ＭＳ Ｐゴシック" pitchFamily="34" charset="-128"/>
                <a:cs typeface="Helvetica"/>
                <a:sym typeface="Arial" charset="0"/>
              </a:rPr>
              <a:t>students’ </a:t>
            </a:r>
            <a:r>
              <a:rPr lang="en-US" altLang="ja-JP" sz="2400" dirty="0">
                <a:latin typeface="Helvetica"/>
                <a:ea typeface="ＭＳ Ｐゴシック" pitchFamily="34" charset="-128"/>
                <a:cs typeface="Helvetica"/>
                <a:sym typeface="Arial" charset="0"/>
              </a:rPr>
              <a:t>ability to access concepts from a number of </a:t>
            </a:r>
            <a:r>
              <a:rPr lang="en-US" altLang="ja-JP" sz="2400" dirty="0" smtClean="0">
                <a:latin typeface="Helvetica"/>
                <a:ea typeface="ＭＳ Ｐゴシック" pitchFamily="34" charset="-128"/>
                <a:cs typeface="Helvetica"/>
                <a:sym typeface="Arial" charset="0"/>
              </a:rPr>
              <a:t>perspectives.</a:t>
            </a:r>
          </a:p>
          <a:p>
            <a:pPr>
              <a:lnSpc>
                <a:spcPct val="114000"/>
              </a:lnSpc>
              <a:spcBef>
                <a:spcPct val="0"/>
              </a:spcBef>
              <a:buClr>
                <a:srgbClr val="000000"/>
              </a:buClr>
              <a:buSzPct val="132000"/>
              <a:buFont typeface="Wingdings" panose="05000000000000000000" pitchFamily="2" charset="2"/>
              <a:buChar char="ü"/>
            </a:pPr>
            <a:endParaRPr lang="en-US" altLang="ja-JP" sz="2400" dirty="0">
              <a:latin typeface="Helvetica"/>
              <a:ea typeface="ＭＳ Ｐゴシック" pitchFamily="34" charset="-128"/>
              <a:cs typeface="Helvetica"/>
              <a:sym typeface="Arial" charset="0"/>
            </a:endParaRPr>
          </a:p>
          <a:p>
            <a:pPr>
              <a:lnSpc>
                <a:spcPct val="114000"/>
              </a:lnSpc>
              <a:spcBef>
                <a:spcPts val="1800"/>
              </a:spcBef>
              <a:buClr>
                <a:srgbClr val="000000"/>
              </a:buClr>
              <a:buSzPct val="132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FF00"/>
                </a:solidFill>
                <a:latin typeface="Helvetica"/>
                <a:ea typeface="ＭＳ Ｐゴシック" pitchFamily="34" charset="-128"/>
                <a:cs typeface="Helvetica"/>
                <a:sym typeface="Arial" charset="0"/>
              </a:rPr>
              <a:t>Students </a:t>
            </a:r>
            <a:r>
              <a:rPr lang="en-US" sz="2400" dirty="0" smtClean="0">
                <a:solidFill>
                  <a:srgbClr val="FFFF00"/>
                </a:solidFill>
                <a:latin typeface="Helvetica"/>
                <a:ea typeface="ＭＳ Ｐゴシック" pitchFamily="34" charset="-128"/>
                <a:cs typeface="Helvetica"/>
                <a:sym typeface="Arial" charset="0"/>
              </a:rPr>
              <a:t>see </a:t>
            </a:r>
            <a:r>
              <a:rPr lang="en-US" sz="2400" dirty="0">
                <a:solidFill>
                  <a:srgbClr val="FFFF00"/>
                </a:solidFill>
                <a:latin typeface="Helvetica"/>
                <a:ea typeface="ＭＳ Ｐゴシック" pitchFamily="34" charset="-128"/>
                <a:cs typeface="Helvetica"/>
                <a:sym typeface="Arial" charset="0"/>
              </a:rPr>
              <a:t>math as more than a set of mnemonics or discrete </a:t>
            </a:r>
            <a:r>
              <a:rPr lang="en-US" sz="2400" dirty="0" smtClean="0">
                <a:solidFill>
                  <a:srgbClr val="FFFF00"/>
                </a:solidFill>
                <a:latin typeface="Helvetica"/>
                <a:ea typeface="ＭＳ Ｐゴシック" pitchFamily="34" charset="-128"/>
                <a:cs typeface="Helvetica"/>
                <a:sym typeface="Arial" charset="0"/>
              </a:rPr>
              <a:t>procedures. Math should make sense!</a:t>
            </a:r>
          </a:p>
          <a:p>
            <a:pPr>
              <a:lnSpc>
                <a:spcPct val="114000"/>
              </a:lnSpc>
              <a:spcBef>
                <a:spcPts val="1800"/>
              </a:spcBef>
              <a:buClr>
                <a:srgbClr val="000000"/>
              </a:buClr>
              <a:buSzPct val="132000"/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FFFF00"/>
              </a:solidFill>
              <a:latin typeface="Helvetica"/>
              <a:ea typeface="ＭＳ Ｐゴシック" pitchFamily="34" charset="-128"/>
              <a:cs typeface="Helvetica"/>
              <a:sym typeface="Arial" charset="0"/>
            </a:endParaRPr>
          </a:p>
          <a:p>
            <a:pPr>
              <a:lnSpc>
                <a:spcPct val="114000"/>
              </a:lnSpc>
              <a:spcBef>
                <a:spcPts val="1800"/>
              </a:spcBef>
              <a:buClr>
                <a:srgbClr val="000000"/>
              </a:buClr>
              <a:buSzPct val="132000"/>
              <a:buFont typeface="Wingdings" panose="05000000000000000000" pitchFamily="2" charset="2"/>
              <a:buChar char="ü"/>
            </a:pPr>
            <a:r>
              <a:rPr lang="en-US" sz="2400" dirty="0"/>
              <a:t>Assessment should allow students to access concepts from a number of perspectives to show deep understanding and allow error analysis.  </a:t>
            </a:r>
            <a:endParaRPr lang="en-US" dirty="0">
              <a:latin typeface="Helvetica"/>
              <a:ea typeface="ＭＳ Ｐゴシック" pitchFamily="34" charset="-128"/>
              <a:cs typeface="Helvetica"/>
              <a:sym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8" y="1447800"/>
            <a:ext cx="8367712" cy="5181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Even </a:t>
            </a:r>
            <a:r>
              <a:rPr lang="en-US" sz="2400" i="1" dirty="0" smtClean="0"/>
              <a:t>more important  </a:t>
            </a:r>
            <a:r>
              <a:rPr lang="en-US" sz="2400" dirty="0" smtClean="0"/>
              <a:t>in SRBI classes than Tier 1!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Without conceptual understanding, procedures are a just a recipe and are applied arbitrarily and often in error.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Explicitly connect prior knowledge and skills.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Focus on the process, not the product: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Ask </a:t>
            </a:r>
            <a:r>
              <a:rPr lang="en-US" sz="2400" u="sng" dirty="0" smtClean="0"/>
              <a:t>not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tx2"/>
                </a:solidFill>
              </a:rPr>
              <a:t>What was your answer?  </a:t>
            </a:r>
            <a:r>
              <a:rPr lang="en-US" sz="2400" dirty="0" smtClean="0"/>
              <a:t>(Product)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Ask: </a:t>
            </a:r>
            <a:r>
              <a:rPr lang="en-US" sz="2400" dirty="0" smtClean="0">
                <a:solidFill>
                  <a:schemeClr val="tx2"/>
                </a:solidFill>
              </a:rPr>
              <a:t>What was your thinking? </a:t>
            </a:r>
            <a:r>
              <a:rPr lang="en-US" sz="2400" dirty="0" smtClean="0"/>
              <a:t>(Process)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153400" cy="9254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8600"/>
                </a:solidFill>
              </a:rPr>
              <a:t>Developing Conceptual Understanding:</a:t>
            </a:r>
            <a:endParaRPr lang="en-US" dirty="0">
              <a:solidFill>
                <a:srgbClr val="FF8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Sample Assessment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4419600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For your cousin’s birthday, you buy a videogame that cost $52.99 and a book that costs $17.99. The sales tax rate is 6.2%. How much do you have to pay at the check-out</a:t>
            </a:r>
            <a:r>
              <a:rPr lang="en-US" sz="2400" dirty="0" smtClean="0"/>
              <a:t>? </a:t>
            </a:r>
            <a:r>
              <a:rPr lang="en-US" sz="2400" dirty="0" smtClean="0">
                <a:solidFill>
                  <a:schemeClr val="tx2"/>
                </a:solidFill>
              </a:rPr>
              <a:t>(Procedural skill)</a:t>
            </a:r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r>
              <a:rPr lang="en-US" sz="2400" dirty="0"/>
              <a:t>Jon buys sneakers that cost $75 and goes up to the cash register and gives the cashier </a:t>
            </a:r>
            <a:r>
              <a:rPr lang="en-US" sz="2400" u="sng" dirty="0"/>
              <a:t>$75 </a:t>
            </a:r>
            <a:r>
              <a:rPr lang="en-US" sz="2400" u="sng" dirty="0" smtClean="0"/>
              <a:t>for the sneakers and </a:t>
            </a:r>
            <a:r>
              <a:rPr lang="en-US" sz="2400" u="sng" dirty="0"/>
              <a:t>$0.06 for the 6% tax</a:t>
            </a:r>
            <a:r>
              <a:rPr lang="en-US" sz="2400" dirty="0"/>
              <a:t>. </a:t>
            </a:r>
            <a:r>
              <a:rPr lang="en-US" sz="2400" dirty="0" smtClean="0"/>
              <a:t>Is </a:t>
            </a:r>
            <a:r>
              <a:rPr lang="en-US" sz="2400" dirty="0"/>
              <a:t>Jon correct? Explain your answer. </a:t>
            </a:r>
            <a:r>
              <a:rPr lang="en-US" sz="2400" dirty="0" smtClean="0">
                <a:solidFill>
                  <a:schemeClr val="tx2"/>
                </a:solidFill>
              </a:rPr>
              <a:t>(Conceptual understanding)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42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705600" cy="10016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Assessment </a:t>
            </a:r>
            <a:r>
              <a:rPr lang="en-US" dirty="0"/>
              <a:t>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315200" cy="3539527"/>
          </a:xfrm>
        </p:spPr>
        <p:txBody>
          <a:bodyPr/>
          <a:lstStyle/>
          <a:p>
            <a:r>
              <a:rPr lang="en-US" sz="2400" dirty="0"/>
              <a:t>I went out to eat at Friendly’s and decided to leave a 15% tip. </a:t>
            </a:r>
            <a:r>
              <a:rPr lang="en-US" sz="2400" dirty="0" smtClean="0"/>
              <a:t>If </a:t>
            </a:r>
            <a:r>
              <a:rPr lang="en-US" sz="2400" dirty="0"/>
              <a:t>I left </a:t>
            </a:r>
            <a:r>
              <a:rPr lang="en-US" sz="2400" dirty="0" smtClean="0"/>
              <a:t>this </a:t>
            </a:r>
            <a:r>
              <a:rPr lang="en-US" sz="2400" dirty="0"/>
              <a:t>money for a tip, how much did my </a:t>
            </a:r>
            <a:r>
              <a:rPr lang="en-US" sz="2400" b="1" u="sng" dirty="0"/>
              <a:t>food cost</a:t>
            </a:r>
            <a:r>
              <a:rPr lang="en-US" sz="2400" dirty="0"/>
              <a:t>? </a:t>
            </a:r>
            <a:r>
              <a:rPr lang="en-US" sz="2400" dirty="0" smtClean="0"/>
              <a:t>Explain your reasoning.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cfreeman.WPS\Dropbox\Camera Uploads\Class pics\20151020_1255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5943600" cy="3342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995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Aligns with CCSS Math Shifts: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3566"/>
            <a:ext cx="8229600" cy="268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39125" cy="186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7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106" y="190500"/>
            <a:ext cx="568069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Aligns with NCTM: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2510"/>
            <a:ext cx="2438400" cy="34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0" y="1219200"/>
            <a:ext cx="5334000" cy="532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124200" y="2362200"/>
            <a:ext cx="457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24200" y="3048000"/>
            <a:ext cx="457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24200" y="3581400"/>
            <a:ext cx="457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24200" y="4114800"/>
            <a:ext cx="457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24200" y="4648200"/>
            <a:ext cx="457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2200" y="53340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48000" y="6019800"/>
            <a:ext cx="457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24200" y="1828800"/>
            <a:ext cx="457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5029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CCSS Math Practice #1:    Make sense of problems and persevere in solving them.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4419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Growth Mindset!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05100" y="4876800"/>
            <a:ext cx="8001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1500" y="38100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February, 2104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8229600" y="4724400"/>
            <a:ext cx="533400" cy="5003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54097"/>
          </a:xfrm>
        </p:spPr>
        <p:txBody>
          <a:bodyPr/>
          <a:lstStyle/>
          <a:p>
            <a:r>
              <a:rPr lang="en-US" dirty="0" smtClean="0"/>
              <a:t>No tricks, and little memorizing!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solidFill>
                <a:srgbClr val="FFFF00"/>
              </a:solidFill>
              <a:hlinkClick r:id="rId2"/>
            </a:endParaRPr>
          </a:p>
          <a:p>
            <a:endParaRPr lang="en-US" dirty="0">
              <a:solidFill>
                <a:srgbClr val="FFFF00"/>
              </a:solidFill>
              <a:hlinkClick r:id="rId2"/>
            </a:endParaRPr>
          </a:p>
          <a:p>
            <a:endParaRPr lang="en-US" dirty="0" smtClean="0">
              <a:solidFill>
                <a:srgbClr val="FFFF00"/>
              </a:solidFill>
              <a:hlinkClick r:id="rId2"/>
            </a:endParaRPr>
          </a:p>
          <a:p>
            <a:r>
              <a:rPr lang="en-US" sz="2400" dirty="0" smtClean="0">
                <a:solidFill>
                  <a:srgbClr val="FFFF00"/>
                </a:solidFill>
                <a:hlinkClick r:id="rId2"/>
              </a:rPr>
              <a:t>http</a:t>
            </a:r>
            <a:r>
              <a:rPr lang="en-US" sz="2400" dirty="0">
                <a:solidFill>
                  <a:srgbClr val="FFFF00"/>
                </a:solidFill>
                <a:hlinkClick r:id="rId2"/>
              </a:rPr>
              <a:t>://nixthetricks.com</a:t>
            </a:r>
            <a:r>
              <a:rPr lang="en-US" sz="2400" dirty="0" smtClean="0">
                <a:solidFill>
                  <a:srgbClr val="FFFF00"/>
                </a:solidFill>
                <a:hlinkClick r:id="rId2"/>
              </a:rPr>
              <a:t>/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1" y="1666875"/>
            <a:ext cx="23622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4300" y="1722924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Develop conceptual understanding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4290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Comprehension of procedures/algorithms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4300" y="5075873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</a:rPr>
              <a:t>Procedural skill and fluency</a:t>
            </a:r>
          </a:p>
        </p:txBody>
      </p:sp>
      <p:sp>
        <p:nvSpPr>
          <p:cNvPr id="9" name="Down Arrow 8"/>
          <p:cNvSpPr/>
          <p:nvPr/>
        </p:nvSpPr>
        <p:spPr>
          <a:xfrm>
            <a:off x="6096000" y="2743200"/>
            <a:ext cx="381000" cy="6556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096000" y="4419600"/>
            <a:ext cx="381000" cy="6556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8" y="1371600"/>
            <a:ext cx="2997925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4800" y="914400"/>
            <a:ext cx="464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/>
              <a:t>BASIC PRINCIPLES AND FEATURES  OF SRBI:</a:t>
            </a:r>
            <a:endParaRPr lang="en-US" sz="2800" b="1" dirty="0"/>
          </a:p>
          <a:p>
            <a:r>
              <a:rPr lang="en-US" sz="2800" dirty="0" smtClean="0"/>
              <a:t>Prevention and early intervention</a:t>
            </a:r>
          </a:p>
          <a:p>
            <a:r>
              <a:rPr lang="en-US" sz="2800" dirty="0" smtClean="0"/>
              <a:t>High quality curriculum</a:t>
            </a:r>
          </a:p>
          <a:p>
            <a:r>
              <a:rPr lang="en-US" sz="2800" dirty="0" smtClean="0"/>
              <a:t>Monitoring fidelity of implementation</a:t>
            </a:r>
          </a:p>
          <a:p>
            <a:r>
              <a:rPr lang="en-US" sz="2800" dirty="0" smtClean="0"/>
              <a:t>Comprehensive assessment plan</a:t>
            </a:r>
          </a:p>
          <a:p>
            <a:r>
              <a:rPr lang="en-US" sz="2800" dirty="0" smtClean="0"/>
              <a:t>Data-driven decision making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40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315200" cy="115409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Foster a Growth Mindset!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315200" cy="434340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We must help our students build persistence!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u="sng" dirty="0" smtClean="0"/>
              <a:t>Sal </a:t>
            </a:r>
            <a:r>
              <a:rPr lang="en-US" sz="3600" u="sng" dirty="0"/>
              <a:t>Khan’s Words of </a:t>
            </a:r>
            <a:r>
              <a:rPr lang="en-US" sz="3600" u="sng" dirty="0" smtClean="0"/>
              <a:t>Wisdom</a:t>
            </a:r>
          </a:p>
          <a:p>
            <a:pPr marL="0" indent="0" algn="ctr">
              <a:buNone/>
            </a:pPr>
            <a:endParaRPr lang="en-US" sz="1600" u="sng" dirty="0"/>
          </a:p>
          <a:p>
            <a:pPr marL="0" indent="0" algn="ctr">
              <a:buNone/>
            </a:pPr>
            <a:r>
              <a:rPr lang="en-US" sz="3600" dirty="0" smtClean="0"/>
              <a:t>The Learning Myth:</a:t>
            </a:r>
          </a:p>
          <a:p>
            <a:pPr marL="0" indent="0" algn="ctr">
              <a:buNone/>
            </a:pPr>
            <a:r>
              <a:rPr lang="en-US" sz="3600" dirty="0" smtClean="0"/>
              <a:t>Why I’ll Never </a:t>
            </a:r>
            <a:r>
              <a:rPr lang="en-US" sz="3600" dirty="0"/>
              <a:t>T</a:t>
            </a:r>
            <a:r>
              <a:rPr lang="en-US" sz="3600" dirty="0" smtClean="0"/>
              <a:t>ell My Son He’s Smart 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2600" b="1" dirty="0" smtClean="0">
                <a:hlinkClick r:id="rId2"/>
              </a:rPr>
              <a:t>https://www.khanacademy.org/about/blog/post/95208400815/the-learning-myth-why-ill-never-tell-my-son-hes</a:t>
            </a:r>
            <a:endParaRPr lang="en-US" sz="26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1" y="2735997"/>
            <a:ext cx="230847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Individualized, Extensive Practice </a:t>
            </a:r>
            <a:br>
              <a:rPr lang="en-US" sz="3600" dirty="0" smtClean="0"/>
            </a:br>
            <a:r>
              <a:rPr lang="en-US" sz="3600" dirty="0" smtClean="0"/>
              <a:t>with Corrective Feedback: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75" y="1309328"/>
            <a:ext cx="243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2" y="1309328"/>
            <a:ext cx="2826279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4400" y="2366665"/>
            <a:ext cx="3048000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5"/>
              </a:rPr>
              <a:t>https://www.tenmarks.com</a:t>
            </a:r>
            <a:r>
              <a:rPr lang="en-US" dirty="0" smtClean="0">
                <a:solidFill>
                  <a:srgbClr val="FFFF00"/>
                </a:solidFill>
                <a:hlinkClick r:id="rId5"/>
              </a:rPr>
              <a:t>/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14" y="2939979"/>
            <a:ext cx="5657850" cy="261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65864" y="5665055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Grades 1 – Algebra 2             and Geometry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414" y="3894792"/>
            <a:ext cx="2398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Grades K-8 and </a:t>
            </a:r>
          </a:p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HS Intervention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714172"/>
            <a:ext cx="3429000" cy="80791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hlinkClick r:id="rId7"/>
              </a:rPr>
              <a:t>http://</a:t>
            </a:r>
            <a:r>
              <a:rPr lang="en-US" dirty="0" smtClean="0">
                <a:solidFill>
                  <a:prstClr val="white"/>
                </a:solidFill>
                <a:hlinkClick r:id="rId7"/>
              </a:rPr>
              <a:t>www.dreambox.com/math-intervention</a:t>
            </a:r>
            <a:endParaRPr lang="en-US" dirty="0" smtClean="0">
              <a:solidFill>
                <a:prstClr val="white"/>
              </a:solidFill>
            </a:endParaRPr>
          </a:p>
          <a:p>
            <a:endParaRPr lang="en-US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978" y="228600"/>
            <a:ext cx="5029200" cy="849297"/>
          </a:xfrm>
        </p:spPr>
        <p:txBody>
          <a:bodyPr/>
          <a:lstStyle/>
          <a:p>
            <a:r>
              <a:rPr lang="en-US" dirty="0" smtClean="0"/>
              <a:t>Recommendation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8768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2800" dirty="0" smtClean="0"/>
          </a:p>
          <a:p>
            <a:pPr lvl="1"/>
            <a:r>
              <a:rPr lang="en-US" sz="2900" dirty="0"/>
              <a:t>Interventions should include instruction on </a:t>
            </a:r>
            <a:r>
              <a:rPr lang="en-US" sz="2900" dirty="0">
                <a:solidFill>
                  <a:srgbClr val="FFFF00"/>
                </a:solidFill>
              </a:rPr>
              <a:t>solving word problems </a:t>
            </a:r>
            <a:r>
              <a:rPr lang="en-US" sz="2900" dirty="0"/>
              <a:t>that is </a:t>
            </a:r>
            <a:r>
              <a:rPr lang="en-US" sz="2900" dirty="0">
                <a:solidFill>
                  <a:srgbClr val="FFFF00"/>
                </a:solidFill>
              </a:rPr>
              <a:t>based on common underlying </a:t>
            </a:r>
            <a:r>
              <a:rPr lang="en-US" sz="2900" dirty="0" smtClean="0">
                <a:solidFill>
                  <a:srgbClr val="FFFF00"/>
                </a:solidFill>
              </a:rPr>
              <a:t>structures.</a:t>
            </a:r>
          </a:p>
          <a:p>
            <a:pPr lvl="1"/>
            <a:endParaRPr lang="en-US" sz="2800" dirty="0" smtClean="0">
              <a:solidFill>
                <a:srgbClr val="FFFF00"/>
              </a:solidFill>
            </a:endParaRPr>
          </a:p>
          <a:p>
            <a:pPr lvl="1"/>
            <a:endParaRPr lang="en-US" sz="2800" dirty="0">
              <a:solidFill>
                <a:srgbClr val="FFFF00"/>
              </a:solidFill>
            </a:endParaRPr>
          </a:p>
          <a:p>
            <a:pPr lvl="1"/>
            <a:r>
              <a:rPr lang="en-US" sz="2800" dirty="0" smtClean="0"/>
              <a:t>Teach students </a:t>
            </a:r>
            <a:r>
              <a:rPr lang="en-US" sz="2800" u="sng" dirty="0" smtClean="0"/>
              <a:t>how to categorize problems</a:t>
            </a:r>
            <a:r>
              <a:rPr lang="en-US" sz="2800" dirty="0" smtClean="0"/>
              <a:t> based on their structure and determine a solution method appropriate for that underlying structure.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518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" y="1524000"/>
            <a:ext cx="39624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Math Story Problem Types: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0662"/>
            <a:ext cx="4867275" cy="620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810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hlinkClick r:id="rId3"/>
              </a:rPr>
              <a:t>http://www.teachertipster.com/</a:t>
            </a:r>
          </a:p>
          <a:p>
            <a:r>
              <a:rPr lang="en-US" b="1" dirty="0" smtClean="0">
                <a:solidFill>
                  <a:prstClr val="white"/>
                </a:solidFill>
                <a:hlinkClick r:id="rId3"/>
              </a:rPr>
              <a:t>CGI_problem_types.pdf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95400" y="451001"/>
            <a:ext cx="6172200" cy="2977999"/>
            <a:chOff x="457200" y="1295400"/>
            <a:chExt cx="6629400" cy="4000500"/>
          </a:xfrm>
        </p:grpSpPr>
        <p:sp>
          <p:nvSpPr>
            <p:cNvPr id="4" name="Oval 3"/>
            <p:cNvSpPr/>
            <p:nvPr/>
          </p:nvSpPr>
          <p:spPr>
            <a:xfrm>
              <a:off x="457200" y="1295400"/>
              <a:ext cx="4267200" cy="39624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819400" y="1333500"/>
              <a:ext cx="4267200" cy="39624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95400" y="3810000"/>
            <a:ext cx="6172200" cy="2971800"/>
            <a:chOff x="457200" y="1295400"/>
            <a:chExt cx="6629400" cy="4000500"/>
          </a:xfrm>
        </p:grpSpPr>
        <p:sp>
          <p:nvSpPr>
            <p:cNvPr id="8" name="Oval 7"/>
            <p:cNvSpPr/>
            <p:nvPr/>
          </p:nvSpPr>
          <p:spPr>
            <a:xfrm>
              <a:off x="457200" y="1295400"/>
              <a:ext cx="4267200" cy="39624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819400" y="1333500"/>
              <a:ext cx="4267200" cy="39624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86200" y="4840278"/>
            <a:ext cx="1195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I </a:t>
            </a:r>
            <a:r>
              <a:rPr lang="en-US" sz="2000" u="sng" dirty="0" smtClean="0">
                <a:solidFill>
                  <a:prstClr val="white"/>
                </a:solidFill>
              </a:rPr>
              <a:t>know</a:t>
            </a:r>
          </a:p>
          <a:p>
            <a:r>
              <a:rPr lang="en-US" sz="2000" dirty="0">
                <a:solidFill>
                  <a:prstClr val="white"/>
                </a:solidFill>
              </a:rPr>
              <a:t>t</a:t>
            </a:r>
            <a:r>
              <a:rPr lang="en-US" sz="2000" dirty="0" smtClean="0">
                <a:solidFill>
                  <a:prstClr val="white"/>
                </a:solidFill>
              </a:rPr>
              <a:t>he total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3338" y="1250096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I  have to </a:t>
            </a:r>
            <a:r>
              <a:rPr lang="en-US" sz="2000" u="sng" dirty="0" smtClean="0">
                <a:solidFill>
                  <a:prstClr val="white"/>
                </a:solidFill>
              </a:rPr>
              <a:t>find</a:t>
            </a:r>
          </a:p>
          <a:p>
            <a:r>
              <a:rPr lang="en-US" sz="2000" dirty="0">
                <a:solidFill>
                  <a:prstClr val="white"/>
                </a:solidFill>
              </a:rPr>
              <a:t>t</a:t>
            </a:r>
            <a:r>
              <a:rPr lang="en-US" sz="2000" dirty="0" smtClean="0">
                <a:solidFill>
                  <a:prstClr val="white"/>
                </a:solidFill>
              </a:rPr>
              <a:t>he total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1144" y="1561286"/>
            <a:ext cx="145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EQUAL GROUPS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1145" y="4871055"/>
            <a:ext cx="145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EQUAL GROUPS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75" y="1388595"/>
            <a:ext cx="145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NOT EQUAL GROUPS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8325" y="4732556"/>
            <a:ext cx="145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NOT EQUAL GROUPS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6012" y="164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8600"/>
                </a:solidFill>
              </a:rPr>
              <a:t>ADDITION</a:t>
            </a:r>
            <a:endParaRPr lang="en-US" b="1" dirty="0">
              <a:solidFill>
                <a:srgbClr val="FF8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0385" y="3516868"/>
            <a:ext cx="195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8600"/>
                </a:solidFill>
              </a:rPr>
              <a:t>SUBTRACTION</a:t>
            </a:r>
            <a:endParaRPr lang="en-US" b="1" dirty="0">
              <a:solidFill>
                <a:srgbClr val="FF8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3528536"/>
            <a:ext cx="195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8600"/>
                </a:solidFill>
              </a:rPr>
              <a:t>DIVISION</a:t>
            </a:r>
            <a:endParaRPr lang="en-US" b="1" dirty="0">
              <a:solidFill>
                <a:srgbClr val="FF8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3518" y="164068"/>
            <a:ext cx="212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8600"/>
                </a:solidFill>
              </a:rPr>
              <a:t>MULTIPLICATION</a:t>
            </a:r>
            <a:endParaRPr lang="en-US" b="1" dirty="0">
              <a:solidFill>
                <a:srgbClr val="FF8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67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2590800"/>
            <a:ext cx="2981325" cy="124370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http://ies.ed.gov/ncee/</a:t>
            </a:r>
          </a:p>
          <a:p>
            <a:pPr marL="0" indent="0">
              <a:buNone/>
            </a:pPr>
            <a:r>
              <a:rPr lang="en-US" sz="2400" dirty="0" err="1" smtClean="0">
                <a:hlinkClick r:id="rId2"/>
              </a:rPr>
              <a:t>wwc</a:t>
            </a:r>
            <a:r>
              <a:rPr lang="en-US" sz="2400" dirty="0" smtClean="0">
                <a:hlinkClick r:id="rId2"/>
              </a:rPr>
              <a:t>/pdf/</a:t>
            </a:r>
            <a:r>
              <a:rPr lang="en-US" sz="2400" dirty="0" err="1" smtClean="0">
                <a:hlinkClick r:id="rId2"/>
              </a:rPr>
              <a:t>practice_guides</a:t>
            </a:r>
            <a:r>
              <a:rPr lang="en-US" sz="2400" dirty="0" smtClean="0">
                <a:hlinkClick r:id=""/>
              </a:rPr>
              <a:t>/</a:t>
            </a:r>
          </a:p>
          <a:p>
            <a:pPr marL="0" indent="0">
              <a:buNone/>
            </a:pPr>
            <a:r>
              <a:rPr lang="en-US" sz="2400" dirty="0" smtClean="0">
                <a:hlinkClick r:id=""/>
              </a:rPr>
              <a:t>mps_pg_052212.pdf</a:t>
            </a:r>
            <a:endParaRPr lang="en-US" sz="24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88" y="344878"/>
            <a:ext cx="5032512" cy="65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4773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8600"/>
                </a:solidFill>
              </a:rPr>
              <a:t>GREAT RESOURCE!</a:t>
            </a:r>
            <a:endParaRPr lang="en-US" sz="3200" b="1" dirty="0">
              <a:solidFill>
                <a:srgbClr val="FF8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5" y="228600"/>
            <a:ext cx="7315200" cy="1154097"/>
          </a:xfrm>
        </p:spPr>
        <p:txBody>
          <a:bodyPr/>
          <a:lstStyle/>
          <a:p>
            <a:r>
              <a:rPr lang="en-US" b="1" dirty="0" smtClean="0"/>
              <a:t>Recommendation 5: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696200" cy="4495800"/>
          </a:xfrm>
        </p:spPr>
        <p:txBody>
          <a:bodyPr>
            <a:normAutofit/>
          </a:bodyPr>
          <a:lstStyle/>
          <a:p>
            <a:pPr marL="45720" lvl="1" indent="0">
              <a:buNone/>
            </a:pPr>
            <a:r>
              <a:rPr lang="en-US" dirty="0"/>
              <a:t> </a:t>
            </a:r>
            <a:r>
              <a:rPr lang="en-US" sz="2800" dirty="0"/>
              <a:t>Visual representations such as </a:t>
            </a:r>
            <a:endParaRPr lang="en-US" sz="2800" dirty="0" smtClean="0"/>
          </a:p>
          <a:p>
            <a:pPr marL="411480" lvl="2"/>
            <a:r>
              <a:rPr lang="en-US" sz="2600" dirty="0" smtClean="0">
                <a:solidFill>
                  <a:srgbClr val="FFFF00"/>
                </a:solidFill>
              </a:rPr>
              <a:t>number lines</a:t>
            </a:r>
            <a:r>
              <a:rPr lang="en-US" sz="2600" dirty="0" smtClean="0"/>
              <a:t>, </a:t>
            </a:r>
          </a:p>
          <a:p>
            <a:pPr marL="411480" lvl="2"/>
            <a:r>
              <a:rPr lang="en-US" sz="2600" dirty="0" smtClean="0">
                <a:solidFill>
                  <a:srgbClr val="FFFF00"/>
                </a:solidFill>
              </a:rPr>
              <a:t>number </a:t>
            </a:r>
            <a:r>
              <a:rPr lang="en-US" sz="2600" dirty="0">
                <a:solidFill>
                  <a:srgbClr val="FFFF00"/>
                </a:solidFill>
              </a:rPr>
              <a:t>bonds</a:t>
            </a:r>
            <a:r>
              <a:rPr lang="en-US" sz="2600" dirty="0"/>
              <a:t>, </a:t>
            </a:r>
            <a:endParaRPr lang="en-US" sz="2600" dirty="0" smtClean="0"/>
          </a:p>
          <a:p>
            <a:pPr marL="411480" lvl="2"/>
            <a:r>
              <a:rPr lang="en-US" sz="2600" dirty="0" smtClean="0">
                <a:solidFill>
                  <a:srgbClr val="FFFF00"/>
                </a:solidFill>
              </a:rPr>
              <a:t>strip </a:t>
            </a:r>
            <a:r>
              <a:rPr lang="en-US" sz="2600" dirty="0">
                <a:solidFill>
                  <a:srgbClr val="FFFF00"/>
                </a:solidFill>
              </a:rPr>
              <a:t>diagrams/bar models</a:t>
            </a:r>
            <a:r>
              <a:rPr lang="en-US" sz="2600" dirty="0"/>
              <a:t>, </a:t>
            </a:r>
            <a:endParaRPr lang="en-US" sz="2600" dirty="0" smtClean="0"/>
          </a:p>
          <a:p>
            <a:pPr marL="411480" lvl="2"/>
            <a:r>
              <a:rPr lang="en-US" sz="2600" dirty="0" smtClean="0">
                <a:solidFill>
                  <a:srgbClr val="FFFF00"/>
                </a:solidFill>
              </a:rPr>
              <a:t>concrete </a:t>
            </a:r>
            <a:r>
              <a:rPr lang="en-US" sz="2600" dirty="0">
                <a:solidFill>
                  <a:srgbClr val="FFFF00"/>
                </a:solidFill>
              </a:rPr>
              <a:t>drawings</a:t>
            </a:r>
            <a:r>
              <a:rPr lang="en-US" sz="2600" dirty="0"/>
              <a:t>, </a:t>
            </a:r>
            <a:endParaRPr lang="en-US" sz="2600" dirty="0" smtClean="0"/>
          </a:p>
          <a:p>
            <a:pPr marL="45720" lvl="1" indent="0">
              <a:buNone/>
            </a:pPr>
            <a:r>
              <a:rPr lang="en-US" sz="2800" dirty="0" smtClean="0"/>
              <a:t>and </a:t>
            </a:r>
            <a:r>
              <a:rPr lang="en-US" sz="2800" dirty="0"/>
              <a:t>other forms of pictorial representations help </a:t>
            </a:r>
            <a:r>
              <a:rPr lang="en-US" sz="2800" u="sng" dirty="0"/>
              <a:t>scaffold learning </a:t>
            </a:r>
            <a:r>
              <a:rPr lang="en-US" sz="2800" dirty="0"/>
              <a:t>and pave the way for understanding the abstract version of the </a:t>
            </a:r>
            <a:r>
              <a:rPr lang="en-US" sz="2800" dirty="0" smtClean="0"/>
              <a:t>representation.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69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Thinking Blocks: Visual Models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90600"/>
            <a:ext cx="37242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44899"/>
            <a:ext cx="37433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599"/>
            <a:ext cx="3724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990600"/>
            <a:ext cx="3733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912" y="6248400"/>
            <a:ext cx="6034088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hlinkClick r:id="rId6"/>
              </a:rPr>
              <a:t>http://</a:t>
            </a:r>
            <a:r>
              <a:rPr lang="en-US" b="1" dirty="0" smtClean="0">
                <a:solidFill>
                  <a:prstClr val="white"/>
                </a:solidFill>
                <a:hlinkClick r:id="rId6"/>
              </a:rPr>
              <a:t>www.mathplayground.com/thinkingblocks.htm</a:t>
            </a:r>
            <a:endParaRPr lang="en-US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315200" cy="1154097"/>
          </a:xfrm>
        </p:spPr>
        <p:txBody>
          <a:bodyPr/>
          <a:lstStyle/>
          <a:p>
            <a:r>
              <a:rPr lang="en-US" dirty="0" smtClean="0"/>
              <a:t>Visual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1"/>
            <a:ext cx="7924800" cy="448056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2800" dirty="0" smtClean="0"/>
              <a:t>Intervention materials should provide opportunities for students to work with visual representations of mathematical ideas.</a:t>
            </a:r>
          </a:p>
          <a:p>
            <a:endParaRPr lang="en-US" sz="2800" dirty="0" smtClean="0"/>
          </a:p>
          <a:p>
            <a:r>
              <a:rPr lang="en-US" sz="2800" dirty="0" smtClean="0"/>
              <a:t>Interventionists should be proficient in the use of visual representations of mathematical ideas.</a:t>
            </a:r>
          </a:p>
          <a:p>
            <a:endParaRPr lang="en-US" sz="2800" dirty="0" smtClean="0"/>
          </a:p>
          <a:p>
            <a:r>
              <a:rPr lang="en-US" sz="2800" dirty="0" smtClean="0"/>
              <a:t>Strong evidence of effectiveness!</a:t>
            </a:r>
          </a:p>
          <a:p>
            <a:endParaRPr lang="en-US" sz="2800" dirty="0" smtClean="0"/>
          </a:p>
          <a:p>
            <a:endParaRPr lang="en-US" dirty="0"/>
          </a:p>
          <a:p>
            <a:pPr marL="45720" indent="0">
              <a:buNone/>
            </a:pPr>
            <a:r>
              <a:rPr lang="en-US" sz="2400" dirty="0">
                <a:hlinkClick r:id="rId2"/>
              </a:rPr>
              <a:t>http://ies.ed.gov/ncee/wwc/PracticeGuide.aspx?sid=16</a:t>
            </a: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74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0" y="228600"/>
            <a:ext cx="5257800" cy="849297"/>
          </a:xfrm>
        </p:spPr>
        <p:txBody>
          <a:bodyPr/>
          <a:lstStyle/>
          <a:p>
            <a:r>
              <a:rPr lang="en-US" dirty="0" smtClean="0"/>
              <a:t>The CRA Progression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5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635" y="3200400"/>
            <a:ext cx="8305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Research indicates that using manipulatives is especially useful for teaching low achievers, students with learning disabilities, and English language learners. </a:t>
            </a:r>
            <a:r>
              <a:rPr lang="en-US" sz="1400" dirty="0" smtClean="0">
                <a:solidFill>
                  <a:prstClr val="white"/>
                </a:solidFill>
              </a:rPr>
              <a:t>(Marsh and Cooke, 1996; </a:t>
            </a:r>
            <a:r>
              <a:rPr lang="en-US" sz="1400" dirty="0" err="1" smtClean="0">
                <a:solidFill>
                  <a:prstClr val="white"/>
                </a:solidFill>
              </a:rPr>
              <a:t>Ruzic</a:t>
            </a:r>
            <a:r>
              <a:rPr lang="en-US" sz="1400" dirty="0" smtClean="0">
                <a:solidFill>
                  <a:prstClr val="white"/>
                </a:solidFill>
              </a:rPr>
              <a:t> and O’Connell, 2001)</a:t>
            </a:r>
          </a:p>
          <a:p>
            <a:endParaRPr lang="en-US" sz="1400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prstClr val="white"/>
                </a:solidFill>
              </a:rPr>
              <a:t>Interventionists should allow </a:t>
            </a:r>
            <a:r>
              <a:rPr lang="en-US" sz="2400" dirty="0">
                <a:solidFill>
                  <a:prstClr val="white"/>
                </a:solidFill>
              </a:rPr>
              <a:t>students to continue to use manipulatives to demonstrate their understanding in the representational and abstract </a:t>
            </a:r>
            <a:r>
              <a:rPr lang="en-US" sz="2400" dirty="0" smtClean="0">
                <a:solidFill>
                  <a:prstClr val="white"/>
                </a:solidFill>
              </a:rPr>
              <a:t>stages, if needed.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198810"/>
            <a:ext cx="8519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hlinkClick r:id="rId3"/>
              </a:rPr>
              <a:t>https://www.hand2mind.com/pdf/learning_place/research_math_manips.pdf</a:t>
            </a:r>
            <a:endParaRPr lang="en-US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18594"/>
          </a:xfrm>
        </p:spPr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ocus on prevention </a:t>
            </a:r>
            <a:r>
              <a:rPr lang="en-US" dirty="0"/>
              <a:t>and early intervention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351087"/>
            <a:ext cx="8229600" cy="4525963"/>
          </a:xfrm>
        </p:spPr>
        <p:txBody>
          <a:bodyPr/>
          <a:lstStyle/>
          <a:p>
            <a:r>
              <a:rPr lang="en-US" dirty="0" smtClean="0"/>
              <a:t>Applicable at all ages</a:t>
            </a:r>
          </a:p>
          <a:p>
            <a:r>
              <a:rPr lang="en-US" dirty="0" smtClean="0"/>
              <a:t>Requires timely assessment and flexible intervention scheduling</a:t>
            </a:r>
          </a:p>
          <a:p>
            <a:r>
              <a:rPr lang="en-US" dirty="0" smtClean="0"/>
              <a:t>High-quality Tier I instruction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6764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lh6.googleusercontent.com/-cJU7_WL0Gsc/VVATcVSCBOI/AAAAAAAAJSw/vpRTd3wQrP0/s328-p/20141222_08360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55044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s://lh3.googleusercontent.com/-gLeLJcUKfOw/VVATccytqaI/AAAAAAAAJZA/3wSI8lroWAk/w983-h553-no/20141222_08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55044"/>
            <a:ext cx="5329452" cy="29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lh5.googleusercontent.com/-ZKfytl9Znhg/VVATcQYvjoI/AAAAAAAAJZA/irlJ1hxZL38/w983-h553-no/20141222_0836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81000"/>
            <a:ext cx="5400577" cy="303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bennettrivier.files.wordpress.com/2012/03/image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3200400" cy="10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makingeducationfun.files.wordpress.com/2012/04/img_manipulativesstage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2468"/>
            <a:ext cx="3276600" cy="139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315200" cy="773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Virtual Manipulatives Resources!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Glencoe/McGraw Hill:  (K-8)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www.glencoe.com/sites/common_assets/mathematics/ebook_assets/vmf/VMF-Interface.html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Houghton Mifflin Harcourt:  (Intermediate)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://www-k6.thinkcentral.com/content/hsp/math/mathinfocus/common/itools_int_9780547673844_/</a:t>
            </a:r>
            <a:r>
              <a:rPr lang="en-US" dirty="0" smtClean="0">
                <a:hlinkClick r:id="rId3"/>
              </a:rPr>
              <a:t>main.html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Virtual </a:t>
            </a:r>
            <a:r>
              <a:rPr lang="en-US" dirty="0"/>
              <a:t>Algebra Tiles: </a:t>
            </a:r>
            <a:r>
              <a:rPr lang="en-US" dirty="0" smtClean="0"/>
              <a:t> (HS)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media.mivu.org/mvu_pd/a4a/homework/index.html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Math Manipulatives Resource Page:  </a:t>
            </a:r>
            <a:r>
              <a:rPr lang="en-US" dirty="0" err="1" smtClean="0"/>
              <a:t>Deubel</a:t>
            </a:r>
            <a:r>
              <a:rPr lang="en-US" dirty="0"/>
              <a:t>, P. </a:t>
            </a:r>
            <a:r>
              <a:rPr lang="en-US" dirty="0" smtClean="0"/>
              <a:t>(2015). </a:t>
            </a:r>
            <a:r>
              <a:rPr lang="en-US" dirty="0"/>
              <a:t>  </a:t>
            </a:r>
            <a:r>
              <a:rPr lang="en-US" i="1" dirty="0"/>
              <a:t>Math manipulatives: Virtual manipulatives on the web</a:t>
            </a:r>
            <a:r>
              <a:rPr lang="en-US" dirty="0"/>
              <a:t>. Retrieved </a:t>
            </a:r>
            <a:r>
              <a:rPr lang="en-US" dirty="0" smtClean="0"/>
              <a:t>10/30/15 </a:t>
            </a:r>
            <a:r>
              <a:rPr lang="en-US" dirty="0"/>
              <a:t>from Computing Technology for Math Excellence Web site:  </a:t>
            </a:r>
            <a:r>
              <a:rPr lang="en-US" dirty="0">
                <a:hlinkClick r:id="rId5"/>
              </a:rPr>
              <a:t>http://www.ct4me.net/math_manipulatives_2.htm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74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419600" cy="838200"/>
          </a:xfrm>
        </p:spPr>
        <p:txBody>
          <a:bodyPr/>
          <a:lstStyle/>
          <a:p>
            <a:r>
              <a:rPr lang="en-US" dirty="0" smtClean="0"/>
              <a:t>Scaffold Support:</a:t>
            </a:r>
            <a:endParaRPr lang="en-US" dirty="0"/>
          </a:p>
        </p:txBody>
      </p:sp>
      <p:pic>
        <p:nvPicPr>
          <p:cNvPr id="5" name="Picture 4" descr="http://www.hightek.dreamhosters.com/wp-content/uploads/2011/04/DSCF140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490344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Scaffolding supports students to reach new heights…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3000" dirty="0" smtClean="0"/>
              <a:t>But eventually the scaffolding must come down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68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5029200" cy="717612"/>
          </a:xfrm>
        </p:spPr>
        <p:txBody>
          <a:bodyPr/>
          <a:lstStyle/>
          <a:p>
            <a:r>
              <a:rPr lang="en-US" dirty="0" smtClean="0"/>
              <a:t>Recommendation 6: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Interventions at all grade levels should devote about 10 minutes in each session to building </a:t>
            </a:r>
            <a:r>
              <a:rPr lang="en-US" sz="4000" b="1" dirty="0" smtClean="0">
                <a:solidFill>
                  <a:srgbClr val="FFFF00"/>
                </a:solidFill>
              </a:rPr>
              <a:t>fluent retrieval of basic arithmetic facts</a:t>
            </a:r>
            <a:r>
              <a:rPr lang="en-US" sz="4000" dirty="0" smtClean="0"/>
              <a:t>.</a:t>
            </a:r>
          </a:p>
          <a:p>
            <a:endParaRPr lang="en-US" sz="4000" dirty="0" smtClean="0"/>
          </a:p>
          <a:p>
            <a:pPr marL="228600" lvl="1"/>
            <a:r>
              <a:rPr lang="en-US" sz="4000" dirty="0"/>
              <a:t>Quick retrieval of basic math facts is critical for success in mathematics</a:t>
            </a:r>
            <a:r>
              <a:rPr lang="en-US" sz="4000" dirty="0" smtClean="0"/>
              <a:t>.</a:t>
            </a:r>
          </a:p>
          <a:p>
            <a:pPr marL="228600" lvl="1"/>
            <a:endParaRPr lang="en-US" sz="4000" dirty="0" smtClean="0"/>
          </a:p>
          <a:p>
            <a:pPr marL="228600" lvl="1"/>
            <a:r>
              <a:rPr lang="en-US" sz="4000" dirty="0"/>
              <a:t>Weak ability to fluently retrieve math facts impedes later understanding of rational number concepts.</a:t>
            </a:r>
          </a:p>
          <a:p>
            <a:pPr marL="228600" lvl="1"/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800" dirty="0" smtClean="0"/>
          </a:p>
          <a:p>
            <a:pPr marL="32004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52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Research-based Fact Fluency: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1429543"/>
            <a:ext cx="6349207" cy="167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5880886"/>
            <a:ext cx="4648200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prstClr val="white"/>
                </a:solidFill>
                <a:hlinkClick r:id="rId3"/>
              </a:rPr>
              <a:t>www.reflexmath.com/home</a:t>
            </a:r>
            <a:endParaRPr lang="en-US" sz="2400" dirty="0" smtClean="0">
              <a:solidFill>
                <a:prstClr val="white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3271036"/>
            <a:ext cx="6953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7" y="2128036"/>
            <a:ext cx="22669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35404"/>
            <a:ext cx="22669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8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870012"/>
          </a:xfrm>
        </p:spPr>
        <p:txBody>
          <a:bodyPr/>
          <a:lstStyle/>
          <a:p>
            <a:r>
              <a:rPr lang="en-US" dirty="0" smtClean="0"/>
              <a:t>Another Fact Fluency Program: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19200"/>
            <a:ext cx="8495826" cy="447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176" y="5943600"/>
            <a:ext cx="8763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hlinkClick r:id="rId3"/>
              </a:rPr>
              <a:t>http://teacher.scholastic.com/math-fact-fluency/fastt-math-next-generation/</a:t>
            </a:r>
            <a:endParaRPr lang="en-US" sz="2000" dirty="0">
              <a:solidFill>
                <a:prstClr val="white"/>
              </a:solidFill>
            </a:endParaRPr>
          </a:p>
          <a:p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CCSS Math </a:t>
            </a:r>
            <a:r>
              <a:rPr lang="en-US" dirty="0" smtClean="0">
                <a:solidFill>
                  <a:srgbClr val="FFFF00"/>
                </a:solidFill>
              </a:rPr>
              <a:t>Practices</a:t>
            </a:r>
            <a:r>
              <a:rPr lang="en-US" dirty="0" smtClean="0"/>
              <a:t> for </a:t>
            </a:r>
            <a:r>
              <a:rPr lang="en-US" u="sng" dirty="0" smtClean="0"/>
              <a:t>ALL</a:t>
            </a:r>
            <a:r>
              <a:rPr lang="en-US" dirty="0" smtClean="0"/>
              <a:t> Students: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7137"/>
            <a:ext cx="8247898" cy="52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2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15200" cy="1154097"/>
          </a:xfrm>
        </p:spPr>
        <p:txBody>
          <a:bodyPr/>
          <a:lstStyle/>
          <a:p>
            <a:r>
              <a:rPr lang="en-US" dirty="0" smtClean="0"/>
              <a:t>So How do We Get There?</a:t>
            </a:r>
            <a:endParaRPr lang="en-US" dirty="0"/>
          </a:p>
        </p:txBody>
      </p:sp>
      <p:pic>
        <p:nvPicPr>
          <p:cNvPr id="2052" name="Picture 4" descr="http://www.lpssonline.com/piclib/61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09328"/>
            <a:ext cx="5734050" cy="353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greatneck.k12.ny.us/gnps/lake/ParentRtI/Homepage_Parent/Images/33078-Clipart-Illustration-Of-A-Female-Math-Teacher-And-Students-With-A-Calculator-And-Numb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52624"/>
            <a:ext cx="2971800" cy="2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795" y="160337"/>
            <a:ext cx="6486526" cy="1154097"/>
          </a:xfrm>
        </p:spPr>
        <p:txBody>
          <a:bodyPr/>
          <a:lstStyle/>
          <a:p>
            <a:r>
              <a:rPr lang="en-US" dirty="0" smtClean="0"/>
              <a:t>Professional Resources: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8195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799"/>
            <a:ext cx="34099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58" y="2524415"/>
            <a:ext cx="3542942" cy="38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Image result for achieve the c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8" descr="Image result for achieve the co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5131" name="Picture 11" descr="http://ccweta.files.wordpress.com/2013/10/sap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4" y="1438565"/>
            <a:ext cx="39719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5103"/>
            <a:ext cx="5572125" cy="1154097"/>
          </a:xfrm>
        </p:spPr>
        <p:txBody>
          <a:bodyPr/>
          <a:lstStyle/>
          <a:p>
            <a:r>
              <a:rPr lang="en-US" dirty="0" smtClean="0"/>
              <a:t>CCSS Coherence Map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796674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6315760"/>
            <a:ext cx="5181600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http://www.achievethecore.org/coherence-map/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4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8763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High quality </a:t>
            </a:r>
            <a:r>
              <a:rPr lang="en-US" dirty="0" smtClean="0"/>
              <a:t>curriculum and instruction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8229600" cy="4525963"/>
          </a:xfrm>
        </p:spPr>
        <p:txBody>
          <a:bodyPr/>
          <a:lstStyle/>
          <a:p>
            <a:r>
              <a:rPr lang="en-US" dirty="0" smtClean="0"/>
              <a:t>Connecticut Core Standards</a:t>
            </a:r>
          </a:p>
          <a:p>
            <a:r>
              <a:rPr lang="en-US" dirty="0" smtClean="0"/>
              <a:t>Cohesive district-wide curriculum</a:t>
            </a:r>
          </a:p>
          <a:p>
            <a:r>
              <a:rPr lang="en-US" dirty="0" smtClean="0"/>
              <a:t>Evaluations of curriculum and instruction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621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486400"/>
            <a:ext cx="3238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2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" y="2095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Resources</a:t>
            </a:r>
            <a:r>
              <a:rPr lang="en-US" dirty="0" smtClean="0"/>
              <a:t>: What Works Clearinghouse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248400"/>
            <a:ext cx="77724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hlinkClick r:id="rId2"/>
              </a:rPr>
              <a:t>http://ies.ed.gov/ncee/wwc/default.aspx</a:t>
            </a:r>
            <a:endParaRPr lang="en-US" sz="2400" dirty="0" smtClean="0">
              <a:solidFill>
                <a:prstClr val="white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77275" cy="510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1" y="228600"/>
            <a:ext cx="7383779" cy="914400"/>
          </a:xfrm>
        </p:spPr>
        <p:txBody>
          <a:bodyPr/>
          <a:lstStyle/>
          <a:p>
            <a:r>
              <a:rPr lang="en-US" u="sng" dirty="0" smtClean="0"/>
              <a:t>Resources</a:t>
            </a:r>
            <a:r>
              <a:rPr lang="en-US" dirty="0" smtClean="0"/>
              <a:t>: RTI Action Network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1" y="1143000"/>
            <a:ext cx="7467600" cy="51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821" y="6324600"/>
            <a:ext cx="74676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hlinkClick r:id="rId3"/>
              </a:rPr>
              <a:t>http://www.rtinetwork.org/learn/what</a:t>
            </a:r>
            <a:endParaRPr lang="en-US" sz="24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41303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Resources</a:t>
            </a:r>
            <a:r>
              <a:rPr lang="en-US" dirty="0" smtClean="0"/>
              <a:t>: National Center on Intensive Intervention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48650" cy="475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248400"/>
            <a:ext cx="7772400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hlinkClick r:id="rId3"/>
              </a:rPr>
              <a:t>http://www.intensiveintervention.org/resources/tools-charts</a:t>
            </a:r>
            <a:endParaRPr lang="en-US" sz="2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Resources</a:t>
            </a:r>
            <a:r>
              <a:rPr lang="en-US" dirty="0" smtClean="0"/>
              <a:t>: National Center on Intensive Intervention - Tools Chart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25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2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972145"/>
            <a:ext cx="86868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hlinkClick r:id="rId2"/>
              </a:rPr>
              <a:t>http://www.rti4success.org/rti-implementer-series-self-paced-learning-modules</a:t>
            </a:r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09800"/>
            <a:ext cx="8327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414338"/>
            <a:ext cx="5124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457200"/>
            <a:ext cx="4495800" cy="161131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effectLst/>
              </a:rPr>
              <a:t>RTI Implementer Series Self-paced  Learning Modules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35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612" y="152400"/>
            <a:ext cx="5157788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Renaissance Learning:</a:t>
            </a:r>
            <a:br>
              <a:rPr lang="en-US" dirty="0" smtClean="0"/>
            </a:br>
            <a:r>
              <a:rPr lang="en-US" dirty="0" smtClean="0"/>
              <a:t>Accelerated Math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400" cy="404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636567"/>
            <a:ext cx="84582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hlinkClick r:id="rId3"/>
              </a:rPr>
              <a:t>http://www.renaissance.com/products/accelerated-math</a:t>
            </a:r>
            <a:endParaRPr lang="en-US" sz="24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612" y="-228600"/>
            <a:ext cx="38100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LearnZillion.com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66800"/>
            <a:ext cx="8734425" cy="494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6106180"/>
            <a:ext cx="66294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hlinkClick r:id="rId3"/>
              </a:rPr>
              <a:t>https://learnzillion.com/resources/17132</a:t>
            </a:r>
            <a:endParaRPr lang="en-US" sz="28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Marilyn Burns’ </a:t>
            </a:r>
            <a:r>
              <a:rPr lang="en-US" i="1" dirty="0" smtClean="0"/>
              <a:t>Do the Math Now!</a:t>
            </a:r>
            <a:endParaRPr lang="en-US" i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1371600"/>
            <a:ext cx="8753475" cy="369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5523130"/>
            <a:ext cx="8753474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hlinkClick r:id="rId3"/>
              </a:rPr>
              <a:t>http://teacher.scholastic.com/products/dothemath/dtmn_structure.htm</a:t>
            </a:r>
            <a:endParaRPr lang="en-US" sz="2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636" y="125412"/>
            <a:ext cx="3860376" cy="960438"/>
          </a:xfrm>
        </p:spPr>
        <p:txBody>
          <a:bodyPr/>
          <a:lstStyle/>
          <a:p>
            <a:r>
              <a:rPr lang="en-US" dirty="0" smtClean="0"/>
              <a:t>Engage NY.org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85850"/>
            <a:ext cx="7671648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0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6968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 SDE SRBI Resources: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89117"/>
            <a:ext cx="6705600" cy="522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6190594"/>
            <a:ext cx="6400800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http://www.sde.ct.gov/sde/cwp/view.asp?a=2618&amp;q=322020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9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Monitor </a:t>
            </a:r>
            <a:r>
              <a:rPr lang="en-US" dirty="0"/>
              <a:t>fidelity of implementation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2438400"/>
            <a:ext cx="7467600" cy="2286000"/>
          </a:xfrm>
        </p:spPr>
        <p:txBody>
          <a:bodyPr/>
          <a:lstStyle/>
          <a:p>
            <a:r>
              <a:rPr lang="en-US" dirty="0" smtClean="0"/>
              <a:t>Both classroom and intervention</a:t>
            </a:r>
          </a:p>
          <a:p>
            <a:r>
              <a:rPr lang="en-US" dirty="0" smtClean="0"/>
              <a:t>Evaluators need to know what to look for</a:t>
            </a:r>
          </a:p>
          <a:p>
            <a:r>
              <a:rPr lang="en-US" dirty="0" smtClean="0"/>
              <a:t>Peer observations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621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sz="4900" i="1" dirty="0" smtClean="0"/>
              <a:t>Persist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by Ron F. Ferguson, Ph.D.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315200" cy="3539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There is no greater frustration</a:t>
            </a:r>
          </a:p>
          <a:p>
            <a:pPr marL="0" indent="0">
              <a:buNone/>
            </a:pPr>
            <a:r>
              <a:rPr lang="en-US" sz="2400" dirty="0"/>
              <a:t>t</a:t>
            </a:r>
            <a:r>
              <a:rPr lang="en-US" sz="2400" dirty="0" smtClean="0"/>
              <a:t>han to be stubbornly misunderstood</a:t>
            </a:r>
          </a:p>
          <a:p>
            <a:pPr marL="0" indent="0">
              <a:buNone/>
            </a:pPr>
            <a:r>
              <a:rPr lang="en-US" sz="2400" dirty="0"/>
              <a:t>b</a:t>
            </a:r>
            <a:r>
              <a:rPr lang="en-US" sz="2400" dirty="0" smtClean="0"/>
              <a:t>y a child who is afraid that she can’t learn.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And there is no greater elation</a:t>
            </a:r>
          </a:p>
          <a:p>
            <a:pPr marL="0" indent="0">
              <a:buNone/>
            </a:pPr>
            <a:r>
              <a:rPr lang="en-US" sz="2400" dirty="0"/>
              <a:t>t</a:t>
            </a:r>
            <a:r>
              <a:rPr lang="en-US" sz="2400" dirty="0" smtClean="0"/>
              <a:t>han when the light of understanding</a:t>
            </a:r>
          </a:p>
          <a:p>
            <a:pPr marL="0" indent="0">
              <a:buNone/>
            </a:pPr>
            <a:r>
              <a:rPr lang="en-US" sz="2400" dirty="0"/>
              <a:t>b</a:t>
            </a:r>
            <a:r>
              <a:rPr lang="en-US" sz="2400" dirty="0" smtClean="0"/>
              <a:t>urns away the fear and makes her smile return.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55626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April, 2000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315200" cy="1154097"/>
          </a:xfrm>
        </p:spPr>
        <p:txBody>
          <a:bodyPr/>
          <a:lstStyle/>
          <a:p>
            <a:r>
              <a:rPr lang="en-US" dirty="0" smtClean="0"/>
              <a:t>Contact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16764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Email:</a:t>
            </a:r>
            <a:r>
              <a:rPr lang="en-US" dirty="0" smtClean="0">
                <a:solidFill>
                  <a:schemeClr val="bg1"/>
                </a:solidFill>
              </a:rPr>
              <a:t> cfreeman@windsorct.org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		Twitter :</a:t>
            </a:r>
            <a:r>
              <a:rPr lang="en-US" dirty="0" smtClean="0">
                <a:solidFill>
                  <a:schemeClr val="bg1"/>
                </a:solidFill>
              </a:rPr>
              <a:t> @</a:t>
            </a:r>
            <a:r>
              <a:rPr lang="en-US" dirty="0" err="1" smtClean="0">
                <a:solidFill>
                  <a:schemeClr val="bg1"/>
                </a:solidFill>
              </a:rPr>
              <a:t>CayFreeman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276598"/>
            <a:ext cx="89820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362200"/>
            <a:ext cx="8305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dirty="0" smtClean="0"/>
              <a:t>QUESTIONS?</a:t>
            </a:r>
            <a:endParaRPr lang="en-US" sz="8000" u="sng" dirty="0" smtClean="0"/>
          </a:p>
          <a:p>
            <a:pPr lvl="0"/>
            <a:endParaRPr lang="en-US" sz="2400" u="sng" dirty="0"/>
          </a:p>
          <a:p>
            <a:endParaRPr lang="en-US" sz="1400" dirty="0"/>
          </a:p>
          <a:p>
            <a:endParaRPr lang="en-US" sz="2000" dirty="0"/>
          </a:p>
          <a:p>
            <a:pPr lvl="0"/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533400" y="14097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882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882675"/>
            <a:ext cx="8305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CCS Math “Look </a:t>
            </a:r>
            <a:r>
              <a:rPr lang="en-US" sz="2400" dirty="0" err="1"/>
              <a:t>Fors</a:t>
            </a:r>
            <a:r>
              <a:rPr lang="en-US" sz="2400" dirty="0"/>
              <a:t>” Flipbook –guide for core math instruction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www.sde.ct.gov/sde/lib/sde/pdf/backtoschool/ccss_principal_look_fors_flipbook.pdf</a:t>
            </a:r>
            <a:endParaRPr lang="en-US" sz="2000" dirty="0" smtClean="0"/>
          </a:p>
          <a:p>
            <a:pPr lvl="0"/>
            <a:endParaRPr lang="en-US" sz="2000" dirty="0"/>
          </a:p>
          <a:p>
            <a:pPr lvl="0"/>
            <a:r>
              <a:rPr lang="en-US" sz="2400" dirty="0" smtClean="0"/>
              <a:t>Center on Response to Intervention at American Institutes for Research   </a:t>
            </a:r>
            <a:r>
              <a:rPr lang="en-US" sz="2000" u="sng" dirty="0" smtClean="0">
                <a:hlinkClick r:id="rId3"/>
              </a:rPr>
              <a:t>http://www.rti4success.org/</a:t>
            </a:r>
            <a:endParaRPr lang="en-US" sz="2000" u="sng" dirty="0" smtClean="0"/>
          </a:p>
          <a:p>
            <a:pPr lvl="0"/>
            <a:endParaRPr lang="en-US" sz="2400" u="sng" dirty="0"/>
          </a:p>
          <a:p>
            <a:r>
              <a:rPr lang="en-US" sz="2400" dirty="0"/>
              <a:t>Intervention Central –tools &amp; resources</a:t>
            </a:r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www.interventioncentral.org/home</a:t>
            </a:r>
            <a:endParaRPr lang="en-US" sz="2000" dirty="0" smtClean="0"/>
          </a:p>
          <a:p>
            <a:endParaRPr lang="en-US" sz="2400" dirty="0"/>
          </a:p>
          <a:p>
            <a:r>
              <a:rPr lang="en-US" sz="2400" dirty="0"/>
              <a:t>The What Works Clearinghouse: Instructional methods and materials  </a:t>
            </a:r>
            <a:r>
              <a:rPr lang="en-US" sz="2000" u="sng" dirty="0">
                <a:hlinkClick r:id="rId5"/>
              </a:rPr>
              <a:t>http://</a:t>
            </a:r>
            <a:r>
              <a:rPr lang="en-US" sz="2000" u="sng" dirty="0" smtClean="0">
                <a:hlinkClick r:id="rId5"/>
              </a:rPr>
              <a:t>www.ies.ed.gov/ncee/wwc</a:t>
            </a:r>
            <a:endParaRPr lang="en-US" sz="2000" u="sng" dirty="0" smtClean="0"/>
          </a:p>
          <a:p>
            <a:pPr lvl="0"/>
            <a:endParaRPr lang="en-US" sz="2400" u="sng" dirty="0"/>
          </a:p>
          <a:p>
            <a:endParaRPr lang="en-US" sz="1400" dirty="0"/>
          </a:p>
          <a:p>
            <a:endParaRPr lang="en-US" sz="2000" dirty="0"/>
          </a:p>
          <a:p>
            <a:pPr lvl="0"/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2743200" y="304800"/>
            <a:ext cx="358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Resources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4097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243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8731" y="1329366"/>
            <a:ext cx="84582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/>
              <a:t>		Clare Wurm, Consultant, SERC</a:t>
            </a:r>
          </a:p>
          <a:p>
            <a:pPr marL="0" indent="0">
              <a:buNone/>
            </a:pPr>
            <a:r>
              <a:rPr lang="en-US" sz="1800" dirty="0"/>
              <a:t>			</a:t>
            </a:r>
            <a:r>
              <a:rPr lang="en-US" sz="1800" dirty="0" err="1" smtClean="0"/>
              <a:t>tel</a:t>
            </a:r>
            <a:r>
              <a:rPr lang="en-US" sz="1800" dirty="0"/>
              <a:t>:  860-632-1485, x 383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email:  wurm@ctserc.org 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100" b="1" dirty="0" smtClean="0"/>
              <a:t>SERC LIBRARY</a:t>
            </a:r>
            <a:r>
              <a:rPr lang="en-US" sz="2100" dirty="0"/>
              <a:t> </a:t>
            </a:r>
            <a:r>
              <a:rPr lang="en-US" sz="2100" dirty="0" smtClean="0"/>
              <a:t>offers more than 10,000 resources: </a:t>
            </a:r>
            <a:r>
              <a:rPr lang="en-US" sz="2100" b="1" dirty="0" smtClean="0"/>
              <a:t>www.ctserc.org/library</a:t>
            </a:r>
          </a:p>
          <a:p>
            <a:pPr lvl="1"/>
            <a:r>
              <a:rPr lang="en-US" sz="2100" dirty="0" smtClean="0"/>
              <a:t>Books</a:t>
            </a:r>
          </a:p>
          <a:p>
            <a:pPr lvl="1"/>
            <a:r>
              <a:rPr lang="en-US" sz="2100" dirty="0" smtClean="0"/>
              <a:t>Instructional materials</a:t>
            </a:r>
          </a:p>
          <a:p>
            <a:pPr lvl="1"/>
            <a:r>
              <a:rPr lang="en-US" sz="2100" dirty="0" smtClean="0"/>
              <a:t>Tests</a:t>
            </a:r>
          </a:p>
          <a:p>
            <a:pPr lvl="1"/>
            <a:r>
              <a:rPr lang="en-US" sz="2100" dirty="0" smtClean="0"/>
              <a:t>Journals</a:t>
            </a:r>
          </a:p>
          <a:p>
            <a:pPr lvl="1"/>
            <a:r>
              <a:rPr lang="en-US" sz="2100" dirty="0" smtClean="0"/>
              <a:t>Online databases</a:t>
            </a:r>
          </a:p>
          <a:p>
            <a:pPr lvl="1"/>
            <a:r>
              <a:rPr lang="en-US" sz="2100" dirty="0" smtClean="0"/>
              <a:t>DVDs, videos, CD-ROMs</a:t>
            </a:r>
          </a:p>
          <a:p>
            <a:pPr lvl="1"/>
            <a:r>
              <a:rPr lang="en-US" sz="2100" dirty="0" smtClean="0"/>
              <a:t>Professional development materials for staff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Contact us or visit the SERC Library</a:t>
            </a:r>
            <a:endParaRPr lang="en-US" b="1" dirty="0"/>
          </a:p>
        </p:txBody>
      </p:sp>
      <p:pic>
        <p:nvPicPr>
          <p:cNvPr id="1026" name="Picture 5" descr="https://p5.zdusercontent.com/attachment/846733/SnSlRQcgIdEUy74vf4W6tOhdX?token=eyJhbGciOiJkaXIiLCJlbmMiOiJBMTI4Q0JDLUhTMjU2In0..Ed06isMnGBdgote1zQD18A.SNQvW52mLc04nZg5HRudXFdx5S4vk7cACiHg3-k4PZExDasNLmzNgsyxl3qtCcSMbfuXrm9ZKacJpSHve3kZWDACiPrK6jyhYmoG0o0X_Tw4D2QoAy9qI3HqNoEOMoWl6x-qcVXwnHtdknf6N3L6iR0SBJqH6cVBztOtFdMFB_hQq1Z8gnvhitnuJ6qaRctHOpxTb4g2OPjYRtBlAgNjiAVrJiDvecDsMJshWRTthhSXlkSaZ5PXAAcX0nq0WGpLiEvJcZ_Ru4_C9koKa-Km7w.cH3YPw6XgiiSgqjxLhdR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34107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8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7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Comprehensive assessment plan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Universal Common Assessments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Administered periodically (3x per year)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Given to all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Predict success on standardized tests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621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7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Comprehensive assessment plan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33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Progress Monitoring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Reliable &amp; valid,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Easy to Administer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All tiers</a:t>
            </a:r>
          </a:p>
          <a:p>
            <a:pPr lvl="2"/>
            <a:r>
              <a:rPr lang="en-US" dirty="0" smtClean="0"/>
              <a:t>Tier I: Common Formative Assessments throughout course</a:t>
            </a:r>
          </a:p>
          <a:p>
            <a:pPr lvl="2"/>
            <a:r>
              <a:rPr lang="en-US" dirty="0" smtClean="0"/>
              <a:t>Tier II: more frequent – weekly or biweekly</a:t>
            </a:r>
          </a:p>
          <a:p>
            <a:pPr lvl="2"/>
            <a:r>
              <a:rPr lang="en-US" dirty="0" smtClean="0"/>
              <a:t>Tier III: most frequent – twice per week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621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Math Assessments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409700"/>
            <a:ext cx="8153400" cy="228600"/>
          </a:xfrm>
          <a:prstGeom prst="rect">
            <a:avLst/>
          </a:prstGeom>
          <a:gradFill>
            <a:gsLst>
              <a:gs pos="60420">
                <a:srgbClr val="A24947"/>
              </a:gs>
              <a:gs pos="48000">
                <a:srgbClr val="B76765"/>
              </a:gs>
              <a:gs pos="24000">
                <a:srgbClr val="B2605E"/>
              </a:gs>
              <a:gs pos="0">
                <a:schemeClr val="accent2">
                  <a:lumMod val="50000"/>
                </a:schemeClr>
              </a:gs>
              <a:gs pos="84000">
                <a:schemeClr val="accent2">
                  <a:lumMod val="75000"/>
                </a:schemeClr>
              </a:gs>
              <a:gs pos="72000">
                <a:schemeClr val="accent2">
                  <a:lumMod val="5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12000">
                <a:schemeClr val="accent2">
                  <a:lumMod val="75000"/>
                </a:schemeClr>
              </a:gs>
              <a:gs pos="96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23415"/>
              </p:ext>
            </p:extLst>
          </p:nvPr>
        </p:nvGraphicFramePr>
        <p:xfrm>
          <a:off x="1851898" y="1981200"/>
          <a:ext cx="5516403" cy="343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8801"/>
                <a:gridCol w="1838801"/>
                <a:gridCol w="1838801"/>
              </a:tblGrid>
              <a:tr h="6941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Assessment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Company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Grades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8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aimsweb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Pearson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K-12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41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MAP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NWEA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K-12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85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STAR Math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Renaissance Learning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1-12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573405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PLUS Teacher-created assessments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4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2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3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4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5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6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7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8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9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0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1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2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3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4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5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6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7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8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39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0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1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2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3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4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5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46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7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1715</Words>
  <Application>Microsoft Office PowerPoint</Application>
  <PresentationFormat>On-screen Show (4:3)</PresentationFormat>
  <Paragraphs>394</Paragraphs>
  <Slides>64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49</vt:i4>
      </vt:variant>
      <vt:variant>
        <vt:lpstr>Slide Titles</vt:lpstr>
      </vt:variant>
      <vt:variant>
        <vt:i4>64</vt:i4>
      </vt:variant>
    </vt:vector>
  </HeadingPairs>
  <TitlesOfParts>
    <vt:vector size="113" baseType="lpstr">
      <vt:lpstr>Office Theme</vt:lpstr>
      <vt:lpstr>Perspective</vt:lpstr>
      <vt:lpstr>1_Perspective</vt:lpstr>
      <vt:lpstr>2_Perspective</vt:lpstr>
      <vt:lpstr>3_Perspective</vt:lpstr>
      <vt:lpstr>4_Perspective</vt:lpstr>
      <vt:lpstr>5_Perspective</vt:lpstr>
      <vt:lpstr>6_Perspective</vt:lpstr>
      <vt:lpstr>7_Perspective</vt:lpstr>
      <vt:lpstr>8_Perspective</vt:lpstr>
      <vt:lpstr>9_Perspective</vt:lpstr>
      <vt:lpstr>10_Perspective</vt:lpstr>
      <vt:lpstr>11_Perspective</vt:lpstr>
      <vt:lpstr>12_Perspective</vt:lpstr>
      <vt:lpstr>13_Perspective</vt:lpstr>
      <vt:lpstr>14_Perspective</vt:lpstr>
      <vt:lpstr>15_Perspective</vt:lpstr>
      <vt:lpstr>16_Perspective</vt:lpstr>
      <vt:lpstr>17_Perspective</vt:lpstr>
      <vt:lpstr>18_Perspective</vt:lpstr>
      <vt:lpstr>19_Perspective</vt:lpstr>
      <vt:lpstr>20_Perspective</vt:lpstr>
      <vt:lpstr>21_Perspective</vt:lpstr>
      <vt:lpstr>22_Perspective</vt:lpstr>
      <vt:lpstr>23_Perspective</vt:lpstr>
      <vt:lpstr>24_Perspective</vt:lpstr>
      <vt:lpstr>25_Perspective</vt:lpstr>
      <vt:lpstr>26_Perspective</vt:lpstr>
      <vt:lpstr>27_Perspective</vt:lpstr>
      <vt:lpstr>28_Perspective</vt:lpstr>
      <vt:lpstr>29_Perspective</vt:lpstr>
      <vt:lpstr>30_Perspective</vt:lpstr>
      <vt:lpstr>31_Perspective</vt:lpstr>
      <vt:lpstr>32_Perspective</vt:lpstr>
      <vt:lpstr>33_Perspective</vt:lpstr>
      <vt:lpstr>34_Perspective</vt:lpstr>
      <vt:lpstr>35_Perspective</vt:lpstr>
      <vt:lpstr>36_Perspective</vt:lpstr>
      <vt:lpstr>37_Perspective</vt:lpstr>
      <vt:lpstr>38_Perspective</vt:lpstr>
      <vt:lpstr>39_Perspective</vt:lpstr>
      <vt:lpstr>40_Perspective</vt:lpstr>
      <vt:lpstr>41_Perspective</vt:lpstr>
      <vt:lpstr>42_Perspective</vt:lpstr>
      <vt:lpstr>43_Perspective</vt:lpstr>
      <vt:lpstr>44_Perspective</vt:lpstr>
      <vt:lpstr>45_Perspective</vt:lpstr>
      <vt:lpstr>46_Perspective</vt:lpstr>
      <vt:lpstr>47_Perspective</vt:lpstr>
      <vt:lpstr>PowerPoint Presentation</vt:lpstr>
      <vt:lpstr>Schedules and Structures</vt:lpstr>
      <vt:lpstr>PowerPoint Presentation</vt:lpstr>
      <vt:lpstr>Focus on prevention and early intervention </vt:lpstr>
      <vt:lpstr>High quality curriculum and instruction </vt:lpstr>
      <vt:lpstr>Monitor fidelity of implementation </vt:lpstr>
      <vt:lpstr>Comprehensive assessment plan </vt:lpstr>
      <vt:lpstr>Comprehensive assessment plan </vt:lpstr>
      <vt:lpstr>Common Math Assessments</vt:lpstr>
      <vt:lpstr>Data-driven decision making </vt:lpstr>
      <vt:lpstr>Data-driven decision making </vt:lpstr>
      <vt:lpstr>Data-driven decision making </vt:lpstr>
      <vt:lpstr>SRBI &amp; Math in action</vt:lpstr>
      <vt:lpstr> SRBI SYMPOSIUM III Fall, 2015</vt:lpstr>
      <vt:lpstr>Goals for this session: Participants will….</vt:lpstr>
      <vt:lpstr>PowerPoint Presentation</vt:lpstr>
      <vt:lpstr>Each recommendation  includes:</vt:lpstr>
      <vt:lpstr>Recommendation 2:</vt:lpstr>
      <vt:lpstr>Should my SRBI program be aligned  to the core curriculum?</vt:lpstr>
      <vt:lpstr>Recommendation 3:</vt:lpstr>
      <vt:lpstr>Recommendation 3:</vt:lpstr>
      <vt:lpstr>Explicit Instruction includes:</vt:lpstr>
      <vt:lpstr>Conceptual Understanding:</vt:lpstr>
      <vt:lpstr>PowerPoint Presentation</vt:lpstr>
      <vt:lpstr>Sample Assessment Questions:</vt:lpstr>
      <vt:lpstr>Sample Assessment Questions:</vt:lpstr>
      <vt:lpstr>Aligns with CCSS Math Shifts:</vt:lpstr>
      <vt:lpstr>          Aligns with NCTM:</vt:lpstr>
      <vt:lpstr>No tricks, and little memorizing!</vt:lpstr>
      <vt:lpstr>Foster a Growth Mindset!</vt:lpstr>
      <vt:lpstr>Individualized, Extensive Practice  with Corrective Feedback:</vt:lpstr>
      <vt:lpstr>Recommendation 4:</vt:lpstr>
      <vt:lpstr>PowerPoint Presentation</vt:lpstr>
      <vt:lpstr>PowerPoint Presentation</vt:lpstr>
      <vt:lpstr>PowerPoint Presentation</vt:lpstr>
      <vt:lpstr>Recommendation 5:</vt:lpstr>
      <vt:lpstr>Thinking Blocks: Visual Models</vt:lpstr>
      <vt:lpstr>Visual Representations</vt:lpstr>
      <vt:lpstr>The CRA Progression</vt:lpstr>
      <vt:lpstr>PowerPoint Presentation</vt:lpstr>
      <vt:lpstr>Virtual Manipulatives Resources!</vt:lpstr>
      <vt:lpstr>Scaffold Support:</vt:lpstr>
      <vt:lpstr>Recommendation 6:</vt:lpstr>
      <vt:lpstr>Research-based Fact Fluency:</vt:lpstr>
      <vt:lpstr>Another Fact Fluency Program:</vt:lpstr>
      <vt:lpstr>CCSS Math Practices for ALL Students:</vt:lpstr>
      <vt:lpstr>So How do We Get There?</vt:lpstr>
      <vt:lpstr>Professional Resources:</vt:lpstr>
      <vt:lpstr>CCSS Coherence Map</vt:lpstr>
      <vt:lpstr>Resources: What Works Clearinghouse</vt:lpstr>
      <vt:lpstr>Resources: RTI Action Network</vt:lpstr>
      <vt:lpstr>Resources: National Center on Intensive Intervention</vt:lpstr>
      <vt:lpstr>Resources: National Center on Intensive Intervention - Tools Chart</vt:lpstr>
      <vt:lpstr>RTI Implementer Series Self-paced  Learning Modules</vt:lpstr>
      <vt:lpstr>Renaissance Learning: Accelerated Math</vt:lpstr>
      <vt:lpstr>LearnZillion.com</vt:lpstr>
      <vt:lpstr>Marilyn Burns’ Do the Math Now!</vt:lpstr>
      <vt:lpstr>Engage NY.org</vt:lpstr>
      <vt:lpstr>CT SDE SRBI Resources:</vt:lpstr>
      <vt:lpstr>Persist  by Ron F. Ferguson, Ph.D.</vt:lpstr>
      <vt:lpstr>Contact information:</vt:lpstr>
      <vt:lpstr>PowerPoint Presentation</vt:lpstr>
      <vt:lpstr>PowerPoint Presentation</vt:lpstr>
      <vt:lpstr>Contact us or visit the SERC Library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Wurm, Clare</dc:creator>
  <cp:lastModifiedBy>Wurm, Clare</cp:lastModifiedBy>
  <cp:revision>60</cp:revision>
  <cp:lastPrinted>2015-11-23T16:36:40Z</cp:lastPrinted>
  <dcterms:created xsi:type="dcterms:W3CDTF">2015-09-17T14:29:37Z</dcterms:created>
  <dcterms:modified xsi:type="dcterms:W3CDTF">2015-12-03T15:02:03Z</dcterms:modified>
</cp:coreProperties>
</file>